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4" r:id="rId4"/>
    <p:sldId id="260" r:id="rId5"/>
    <p:sldId id="265" r:id="rId6"/>
    <p:sldId id="266" r:id="rId7"/>
    <p:sldId id="262" r:id="rId8"/>
    <p:sldId id="263" r:id="rId9"/>
    <p:sldId id="267" r:id="rId10"/>
  </p:sldIdLst>
  <p:sldSz cx="12192000" cy="6858000"/>
  <p:notesSz cx="6669088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sr-Cyrl-RS" sz="1200"/>
              <a:t>БДП</a:t>
            </a:r>
            <a:r>
              <a:rPr lang="sr-Cyrl-RS" sz="1200" baseline="0"/>
              <a:t> </a:t>
            </a:r>
            <a:r>
              <a:rPr lang="sr-Latn-RS" sz="1200" i="1" baseline="0"/>
              <a:t>per capita </a:t>
            </a:r>
            <a:r>
              <a:rPr lang="sr-Latn-RS" sz="1200" baseline="0"/>
              <a:t>(</a:t>
            </a:r>
            <a:r>
              <a:rPr lang="sr-Cyrl-RS" sz="1200" baseline="0"/>
              <a:t>у еврима по ПКС)</a:t>
            </a:r>
            <a:endParaRPr lang="sr-Latn-R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AA-479E-82D0-D1347C3ACB0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AA-479E-82D0-D1347C3ACB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AA-479E-82D0-D1347C3ACB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 Slajd'!$C$4:$C$6</c:f>
              <c:strCache>
                <c:ptCount val="3"/>
                <c:pt idx="0">
                  <c:v>Западна Европа</c:v>
                </c:pt>
                <c:pt idx="1">
                  <c:v>ЦИЕ-11</c:v>
                </c:pt>
                <c:pt idx="2">
                  <c:v>Србија</c:v>
                </c:pt>
              </c:strCache>
            </c:strRef>
          </c:cat>
          <c:val>
            <c:numRef>
              <c:f>'1. Slajd'!$D$4:$D$6</c:f>
              <c:numCache>
                <c:formatCode>General</c:formatCode>
                <c:ptCount val="3"/>
                <c:pt idx="0">
                  <c:v>37800</c:v>
                </c:pt>
                <c:pt idx="1">
                  <c:v>23800</c:v>
                </c:pt>
                <c:pt idx="2">
                  <c:v>13200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AA-479E-82D0-D1347C3AC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409902600"/>
        <c:axId val="409904240"/>
      </c:barChart>
      <c:catAx>
        <c:axId val="40990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409904240"/>
        <c:crosses val="autoZero"/>
        <c:auto val="1"/>
        <c:lblAlgn val="ctr"/>
        <c:lblOffset val="100"/>
        <c:noMultiLvlLbl val="0"/>
      </c:catAx>
      <c:valAx>
        <c:axId val="40990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409902600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sr-Cyrl-RS" sz="1200"/>
              <a:t>Раст БДП-а 2017-2022 (у %)</a:t>
            </a:r>
            <a:endParaRPr lang="sr-Latn-R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C6-47D8-BC20-0A12422740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C6-47D8-BC20-0A124227400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C6-47D8-BC20-0A12422740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 Slajd'!$F$4:$F$6</c:f>
              <c:strCache>
                <c:ptCount val="3"/>
                <c:pt idx="0">
                  <c:v>Западна Европа</c:v>
                </c:pt>
                <c:pt idx="1">
                  <c:v>ЦИЕ-11</c:v>
                </c:pt>
                <c:pt idx="2">
                  <c:v>Србија</c:v>
                </c:pt>
              </c:strCache>
            </c:strRef>
          </c:cat>
          <c:val>
            <c:numRef>
              <c:f>'1. Slajd'!$G$4:$G$6</c:f>
              <c:numCache>
                <c:formatCode>General</c:formatCode>
                <c:ptCount val="3"/>
                <c:pt idx="0">
                  <c:v>1.6</c:v>
                </c:pt>
                <c:pt idx="1">
                  <c:v>3.2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C6-47D8-BC20-0A1242274003}"/>
            </c:ext>
          </c:extLst>
        </c:ser>
        <c:ser>
          <c:idx val="1"/>
          <c:order val="1"/>
          <c:spPr>
            <a:pattFill prst="ltDnDiag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'1. Slajd'!$F$4:$F$6</c:f>
              <c:strCache>
                <c:ptCount val="3"/>
                <c:pt idx="0">
                  <c:v>Западна Европа</c:v>
                </c:pt>
                <c:pt idx="1">
                  <c:v>ЦИЕ-11</c:v>
                </c:pt>
                <c:pt idx="2">
                  <c:v>Србија</c:v>
                </c:pt>
              </c:strCache>
            </c:strRef>
          </c:cat>
          <c:val>
            <c:numRef>
              <c:f>'1. Slajd'!$H$4:$H$6</c:f>
              <c:numCache>
                <c:formatCode>General</c:formatCode>
                <c:ptCount val="3"/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C6-47D8-BC20-0A1242274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403464352"/>
        <c:axId val="403465008"/>
      </c:barChart>
      <c:catAx>
        <c:axId val="40346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403465008"/>
        <c:crosses val="autoZero"/>
        <c:auto val="1"/>
        <c:lblAlgn val="ctr"/>
        <c:lblOffset val="100"/>
        <c:noMultiLvlLbl val="0"/>
      </c:catAx>
      <c:valAx>
        <c:axId val="403465008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40346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sr-Cyrl-RS" sz="1200" dirty="0"/>
              <a:t>Удео</a:t>
            </a:r>
            <a:r>
              <a:rPr lang="sr-Cyrl-RS" sz="1200" baseline="0" dirty="0"/>
              <a:t> прерађивачке индустрије и ИТ услуга у БДВ</a:t>
            </a:r>
            <a:r>
              <a:rPr lang="sr-Latn-RS" sz="1200" baseline="0" dirty="0"/>
              <a:t> </a:t>
            </a:r>
            <a:r>
              <a:rPr lang="sr-Cyrl-RS" sz="1200" baseline="0" dirty="0"/>
              <a:t>, %</a:t>
            </a:r>
            <a:endParaRPr lang="sr-Latn-R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8.8413382916935832E-2"/>
          <c:y val="0.15381114903299203"/>
          <c:w val="0.87906629187981211"/>
          <c:h val="0.62211604095563133"/>
        </c:manualLayout>
      </c:layout>
      <c:lineChart>
        <c:grouping val="standard"/>
        <c:varyColors val="0"/>
        <c:ser>
          <c:idx val="0"/>
          <c:order val="0"/>
          <c:tx>
            <c:strRef>
              <c:f>'G01 % MANU + IT'!$A$40</c:f>
              <c:strCache>
                <c:ptCount val="1"/>
                <c:pt idx="0">
                  <c:v>Вишеград + Словенија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'G01 % MANU + IT'!$B$38:$F$38</c:f>
              <c:strCache>
                <c:ptCount val="5"/>
                <c:pt idx="0">
                  <c:v>2007-2010</c:v>
                </c:pt>
                <c:pt idx="1">
                  <c:v>2010-2013</c:v>
                </c:pt>
                <c:pt idx="2">
                  <c:v>2013-2016</c:v>
                </c:pt>
                <c:pt idx="3">
                  <c:v>2016-2019</c:v>
                </c:pt>
                <c:pt idx="4">
                  <c:v>2019-2022</c:v>
                </c:pt>
              </c:strCache>
            </c:strRef>
          </c:cat>
          <c:val>
            <c:numRef>
              <c:f>'G01 % MANU + IT'!$B$40:$F$40</c:f>
              <c:numCache>
                <c:formatCode>0.0</c:formatCode>
                <c:ptCount val="5"/>
                <c:pt idx="0">
                  <c:v>22.685517993584565</c:v>
                </c:pt>
                <c:pt idx="1">
                  <c:v>22.984221055040912</c:v>
                </c:pt>
                <c:pt idx="2">
                  <c:v>24.480123939227362</c:v>
                </c:pt>
                <c:pt idx="3">
                  <c:v>25.018680753914232</c:v>
                </c:pt>
                <c:pt idx="4">
                  <c:v>24.781069951828233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96-457F-BE1B-D130E0D8E7EE}"/>
            </c:ext>
          </c:extLst>
        </c:ser>
        <c:ser>
          <c:idx val="1"/>
          <c:order val="1"/>
          <c:tx>
            <c:strRef>
              <c:f>'G01 % MANU + IT'!$A$42</c:f>
              <c:strCache>
                <c:ptCount val="1"/>
                <c:pt idx="0">
                  <c:v>Румунија + Бугарска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'G01 % MANU + IT'!$B$38:$F$38</c:f>
              <c:strCache>
                <c:ptCount val="5"/>
                <c:pt idx="0">
                  <c:v>2007-2010</c:v>
                </c:pt>
                <c:pt idx="1">
                  <c:v>2010-2013</c:v>
                </c:pt>
                <c:pt idx="2">
                  <c:v>2013-2016</c:v>
                </c:pt>
                <c:pt idx="3">
                  <c:v>2016-2019</c:v>
                </c:pt>
                <c:pt idx="4">
                  <c:v>2019-2022</c:v>
                </c:pt>
              </c:strCache>
            </c:strRef>
          </c:cat>
          <c:val>
            <c:numRef>
              <c:f>'G01 % MANU + IT'!$B$42:$F$42</c:f>
              <c:numCache>
                <c:formatCode>0.0</c:formatCode>
                <c:ptCount val="5"/>
                <c:pt idx="0">
                  <c:v>20.903511739717541</c:v>
                </c:pt>
                <c:pt idx="1">
                  <c:v>22.631743198296917</c:v>
                </c:pt>
                <c:pt idx="2">
                  <c:v>22.00367321808411</c:v>
                </c:pt>
                <c:pt idx="3">
                  <c:v>22.523241692561768</c:v>
                </c:pt>
                <c:pt idx="4">
                  <c:v>21.208904029422719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96-457F-BE1B-D130E0D8E7EE}"/>
            </c:ext>
          </c:extLst>
        </c:ser>
        <c:ser>
          <c:idx val="4"/>
          <c:order val="2"/>
          <c:tx>
            <c:strRef>
              <c:f>'G01 % MANU + IT'!$A$43</c:f>
              <c:strCache>
                <c:ptCount val="1"/>
                <c:pt idx="0">
                  <c:v>Србија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'G01 % MANU + IT'!$B$38:$F$38</c:f>
              <c:strCache>
                <c:ptCount val="5"/>
                <c:pt idx="0">
                  <c:v>2007-2010</c:v>
                </c:pt>
                <c:pt idx="1">
                  <c:v>2010-2013</c:v>
                </c:pt>
                <c:pt idx="2">
                  <c:v>2013-2016</c:v>
                </c:pt>
                <c:pt idx="3">
                  <c:v>2016-2019</c:v>
                </c:pt>
                <c:pt idx="4">
                  <c:v>2019-2022</c:v>
                </c:pt>
              </c:strCache>
            </c:strRef>
          </c:cat>
          <c:val>
            <c:numRef>
              <c:f>'G01 % MANU + IT'!$B$43:$F$43</c:f>
              <c:numCache>
                <c:formatCode>0.0</c:formatCode>
                <c:ptCount val="5"/>
                <c:pt idx="0">
                  <c:v>20.935478422796184</c:v>
                </c:pt>
                <c:pt idx="1">
                  <c:v>19.595693978847965</c:v>
                </c:pt>
                <c:pt idx="2">
                  <c:v>20.058437487093769</c:v>
                </c:pt>
                <c:pt idx="3">
                  <c:v>20.238743081141436</c:v>
                </c:pt>
                <c:pt idx="4">
                  <c:v>19.004260985518371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96-457F-BE1B-D130E0D8E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1954239"/>
        <c:axId val="504704703"/>
      </c:lineChart>
      <c:catAx>
        <c:axId val="1081954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504704703"/>
        <c:crosses val="autoZero"/>
        <c:auto val="1"/>
        <c:lblAlgn val="ctr"/>
        <c:lblOffset val="100"/>
        <c:noMultiLvlLbl val="0"/>
      </c:catAx>
      <c:valAx>
        <c:axId val="504704703"/>
        <c:scaling>
          <c:orientation val="minMax"/>
          <c:min val="18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108195423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734547316840385E-2"/>
          <c:y val="0.86153198426988431"/>
          <c:w val="0.92931263858093116"/>
          <c:h val="0.11116426146390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sr-Cyrl-RS" sz="1100"/>
              <a:t>Удео напредних сектора у прерађивачкој индустрији (у % БДВ)</a:t>
            </a:r>
          </a:p>
        </c:rich>
      </c:tx>
      <c:layout>
        <c:manualLayout>
          <c:xMode val="edge"/>
          <c:yMode val="edge"/>
          <c:x val="0.10216064211193518"/>
          <c:y val="3.2590770588882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7681586978428752E-2"/>
          <c:y val="0.16150779788718142"/>
          <c:w val="0.89374547092278744"/>
          <c:h val="0.62567447016741595"/>
        </c:manualLayout>
      </c:layout>
      <c:lineChart>
        <c:grouping val="standard"/>
        <c:varyColors val="0"/>
        <c:ser>
          <c:idx val="0"/>
          <c:order val="0"/>
          <c:tx>
            <c:strRef>
              <c:f>'G02- Adbanced MANU'!$B$4</c:f>
              <c:strCache>
                <c:ptCount val="1"/>
                <c:pt idx="0">
                  <c:v>  Развијена ЕУ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'G02- Adbanced MANU'!$C$3:$G$3</c:f>
              <c:strCache>
                <c:ptCount val="5"/>
                <c:pt idx="0">
                  <c:v>2000-2003</c:v>
                </c:pt>
                <c:pt idx="1">
                  <c:v>2003-2007</c:v>
                </c:pt>
                <c:pt idx="2">
                  <c:v>2007-2011</c:v>
                </c:pt>
                <c:pt idx="3">
                  <c:v>2011-2016</c:v>
                </c:pt>
                <c:pt idx="4">
                  <c:v>2016-2022</c:v>
                </c:pt>
              </c:strCache>
            </c:strRef>
          </c:cat>
          <c:val>
            <c:numRef>
              <c:f>'G02- Adbanced MANU'!$C$4:$G$4</c:f>
              <c:numCache>
                <c:formatCode>0.0</c:formatCode>
                <c:ptCount val="5"/>
                <c:pt idx="0">
                  <c:v>44.552346874441774</c:v>
                </c:pt>
                <c:pt idx="1">
                  <c:v>45.214471887874183</c:v>
                </c:pt>
                <c:pt idx="2">
                  <c:v>47.206772369237719</c:v>
                </c:pt>
                <c:pt idx="3">
                  <c:v>47.940952005199335</c:v>
                </c:pt>
                <c:pt idx="4">
                  <c:v>48.797133791007887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7D-4781-9B67-02E25794933A}"/>
            </c:ext>
          </c:extLst>
        </c:ser>
        <c:ser>
          <c:idx val="2"/>
          <c:order val="1"/>
          <c:tx>
            <c:strRef>
              <c:f>'G02- Adbanced MANU'!$B$6</c:f>
              <c:strCache>
                <c:ptCount val="1"/>
                <c:pt idx="0">
                  <c:v>    Вишеград + Словенија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'G02- Adbanced MANU'!$C$3:$G$3</c:f>
              <c:strCache>
                <c:ptCount val="5"/>
                <c:pt idx="0">
                  <c:v>2000-2003</c:v>
                </c:pt>
                <c:pt idx="1">
                  <c:v>2003-2007</c:v>
                </c:pt>
                <c:pt idx="2">
                  <c:v>2007-2011</c:v>
                </c:pt>
                <c:pt idx="3">
                  <c:v>2011-2016</c:v>
                </c:pt>
                <c:pt idx="4">
                  <c:v>2016-2022</c:v>
                </c:pt>
              </c:strCache>
            </c:strRef>
          </c:cat>
          <c:val>
            <c:numRef>
              <c:f>'G02- Adbanced MANU'!$C$6:$G$6</c:f>
              <c:numCache>
                <c:formatCode>0.0</c:formatCode>
                <c:ptCount val="5"/>
                <c:pt idx="0">
                  <c:v>38.123168980136434</c:v>
                </c:pt>
                <c:pt idx="1">
                  <c:v>41.898543895208107</c:v>
                </c:pt>
                <c:pt idx="2">
                  <c:v>45.735534403175684</c:v>
                </c:pt>
                <c:pt idx="3">
                  <c:v>47.507893366005007</c:v>
                </c:pt>
                <c:pt idx="4">
                  <c:v>47.5712168520894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7D-4781-9B67-02E25794933A}"/>
            </c:ext>
          </c:extLst>
        </c:ser>
        <c:ser>
          <c:idx val="3"/>
          <c:order val="2"/>
          <c:tx>
            <c:strRef>
              <c:f>'G02- Adbanced MANU'!$B$7</c:f>
              <c:strCache>
                <c:ptCount val="1"/>
                <c:pt idx="0">
                  <c:v>    Румунија и Бугарска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'G02- Adbanced MANU'!$C$3:$G$3</c:f>
              <c:strCache>
                <c:ptCount val="5"/>
                <c:pt idx="0">
                  <c:v>2000-2003</c:v>
                </c:pt>
                <c:pt idx="1">
                  <c:v>2003-2007</c:v>
                </c:pt>
                <c:pt idx="2">
                  <c:v>2007-2011</c:v>
                </c:pt>
                <c:pt idx="3">
                  <c:v>2011-2016</c:v>
                </c:pt>
                <c:pt idx="4">
                  <c:v>2016-2022</c:v>
                </c:pt>
              </c:strCache>
            </c:strRef>
          </c:cat>
          <c:val>
            <c:numRef>
              <c:f>'G02- Adbanced MANU'!$C$7:$G$7</c:f>
              <c:numCache>
                <c:formatCode>0.0</c:formatCode>
                <c:ptCount val="5"/>
                <c:pt idx="0">
                  <c:v>23.882211093842159</c:v>
                </c:pt>
                <c:pt idx="1">
                  <c:v>25.355310526949488</c:v>
                </c:pt>
                <c:pt idx="2">
                  <c:v>30.884412889290225</c:v>
                </c:pt>
                <c:pt idx="3">
                  <c:v>31.58720812093296</c:v>
                </c:pt>
                <c:pt idx="4">
                  <c:v>35.049194960093487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7D-4781-9B67-02E25794933A}"/>
            </c:ext>
          </c:extLst>
        </c:ser>
        <c:ser>
          <c:idx val="4"/>
          <c:order val="3"/>
          <c:tx>
            <c:strRef>
              <c:f>'G02- Adbanced MANU'!$B$8</c:f>
              <c:strCache>
                <c:ptCount val="1"/>
                <c:pt idx="0">
                  <c:v>    Србија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'G02- Adbanced MANU'!$C$3:$G$3</c:f>
              <c:strCache>
                <c:ptCount val="5"/>
                <c:pt idx="0">
                  <c:v>2000-2003</c:v>
                </c:pt>
                <c:pt idx="1">
                  <c:v>2003-2007</c:v>
                </c:pt>
                <c:pt idx="2">
                  <c:v>2007-2011</c:v>
                </c:pt>
                <c:pt idx="3">
                  <c:v>2011-2016</c:v>
                </c:pt>
                <c:pt idx="4">
                  <c:v>2016-2022</c:v>
                </c:pt>
              </c:strCache>
            </c:strRef>
          </c:cat>
          <c:val>
            <c:numRef>
              <c:f>'G02- Adbanced MANU'!$C$8:$G$8</c:f>
              <c:numCache>
                <c:formatCode>0.0</c:formatCode>
                <c:ptCount val="5"/>
                <c:pt idx="0">
                  <c:v>25.099533418533227</c:v>
                </c:pt>
                <c:pt idx="1">
                  <c:v>28.924332996837485</c:v>
                </c:pt>
                <c:pt idx="2">
                  <c:v>25.04349913025672</c:v>
                </c:pt>
                <c:pt idx="3">
                  <c:v>23.610945623119896</c:v>
                </c:pt>
                <c:pt idx="4">
                  <c:v>23.914822632212729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7D-4781-9B67-02E257949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111887"/>
        <c:axId val="1382459567"/>
      </c:lineChart>
      <c:catAx>
        <c:axId val="138911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1382459567"/>
        <c:crosses val="autoZero"/>
        <c:auto val="1"/>
        <c:lblAlgn val="ctr"/>
        <c:lblOffset val="100"/>
        <c:noMultiLvlLbl val="0"/>
      </c:catAx>
      <c:valAx>
        <c:axId val="1382459567"/>
        <c:scaling>
          <c:orientation val="minMax"/>
          <c:max val="50"/>
          <c:min val="2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1389111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23382603490353E-2"/>
          <c:y val="0.8671042899034439"/>
          <c:w val="0.89387152921674262"/>
          <c:h val="0.11088746653635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sr-Cyrl-RS" sz="1400" b="0" dirty="0"/>
              <a:t>Удео</a:t>
            </a:r>
            <a:r>
              <a:rPr lang="sr-Cyrl-RS" sz="1400" b="0" baseline="0" dirty="0"/>
              <a:t> ИТ услуга у укупној БДВ (%)</a:t>
            </a:r>
            <a:endParaRPr lang="sr-Latn-RS" sz="1400" b="0" dirty="0"/>
          </a:p>
        </c:rich>
      </c:tx>
      <c:layout>
        <c:manualLayout>
          <c:xMode val="edge"/>
          <c:yMode val="edge"/>
          <c:x val="0.22103831425725362"/>
          <c:y val="2.43076598531120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6.4357883239312616E-2"/>
          <c:y val="0.13118175930984363"/>
          <c:w val="0.90777698479724678"/>
          <c:h val="0.67811136632462687"/>
        </c:manualLayout>
      </c:layout>
      <c:lineChart>
        <c:grouping val="standard"/>
        <c:varyColors val="0"/>
        <c:ser>
          <c:idx val="0"/>
          <c:order val="0"/>
          <c:tx>
            <c:strRef>
              <c:f>'G01 % MANU + IT'!$A$54</c:f>
              <c:strCache>
                <c:ptCount val="1"/>
                <c:pt idx="0">
                  <c:v>Вишеград + Словенија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'G01 % MANU + IT'!$B$52:$F$52</c:f>
              <c:strCache>
                <c:ptCount val="5"/>
                <c:pt idx="0">
                  <c:v>2000-2003</c:v>
                </c:pt>
                <c:pt idx="1">
                  <c:v>2003-2007</c:v>
                </c:pt>
                <c:pt idx="2">
                  <c:v>2007-2011</c:v>
                </c:pt>
                <c:pt idx="3">
                  <c:v>2011-2016</c:v>
                </c:pt>
                <c:pt idx="4">
                  <c:v>2016-2022</c:v>
                </c:pt>
              </c:strCache>
            </c:strRef>
          </c:cat>
          <c:val>
            <c:numRef>
              <c:f>'G01 % MANU + IT'!$B$54:$F$54</c:f>
              <c:numCache>
                <c:formatCode>0.0</c:formatCode>
                <c:ptCount val="5"/>
                <c:pt idx="0">
                  <c:v>0.99266126515642383</c:v>
                </c:pt>
                <c:pt idx="1">
                  <c:v>1.2368629412249454</c:v>
                </c:pt>
                <c:pt idx="2">
                  <c:v>1.7439415055753185</c:v>
                </c:pt>
                <c:pt idx="3">
                  <c:v>2.2346816847028661</c:v>
                </c:pt>
                <c:pt idx="4">
                  <c:v>2.9462002534003719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52-4C67-AE68-20DB8E16793B}"/>
            </c:ext>
          </c:extLst>
        </c:ser>
        <c:ser>
          <c:idx val="1"/>
          <c:order val="1"/>
          <c:tx>
            <c:strRef>
              <c:f>'G01 % MANU + IT'!$A$56</c:f>
              <c:strCache>
                <c:ptCount val="1"/>
                <c:pt idx="0">
                  <c:v>Румунија, Бугарска, Хрватска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'G01 % MANU + IT'!$B$52:$F$52</c:f>
              <c:strCache>
                <c:ptCount val="5"/>
                <c:pt idx="0">
                  <c:v>2000-2003</c:v>
                </c:pt>
                <c:pt idx="1">
                  <c:v>2003-2007</c:v>
                </c:pt>
                <c:pt idx="2">
                  <c:v>2007-2011</c:v>
                </c:pt>
                <c:pt idx="3">
                  <c:v>2011-2016</c:v>
                </c:pt>
                <c:pt idx="4">
                  <c:v>2016-2022</c:v>
                </c:pt>
              </c:strCache>
            </c:strRef>
          </c:cat>
          <c:val>
            <c:numRef>
              <c:f>'G01 % MANU + IT'!$B$56:$F$56</c:f>
              <c:numCache>
                <c:formatCode>0.0</c:formatCode>
                <c:ptCount val="5"/>
                <c:pt idx="0">
                  <c:v>0.66128471915399667</c:v>
                </c:pt>
                <c:pt idx="1">
                  <c:v>0.84465125094687854</c:v>
                </c:pt>
                <c:pt idx="2">
                  <c:v>1.3969667470672105</c:v>
                </c:pt>
                <c:pt idx="3">
                  <c:v>2.2852514429847597</c:v>
                </c:pt>
                <c:pt idx="4">
                  <c:v>3.9464013197579297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52-4C67-AE68-20DB8E16793B}"/>
            </c:ext>
          </c:extLst>
        </c:ser>
        <c:ser>
          <c:idx val="4"/>
          <c:order val="2"/>
          <c:tx>
            <c:strRef>
              <c:f>'G01 % MANU + IT'!$A$57</c:f>
              <c:strCache>
                <c:ptCount val="1"/>
                <c:pt idx="0">
                  <c:v>Србија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'G01 % MANU + IT'!$B$52:$F$52</c:f>
              <c:strCache>
                <c:ptCount val="5"/>
                <c:pt idx="0">
                  <c:v>2000-2003</c:v>
                </c:pt>
                <c:pt idx="1">
                  <c:v>2003-2007</c:v>
                </c:pt>
                <c:pt idx="2">
                  <c:v>2007-2011</c:v>
                </c:pt>
                <c:pt idx="3">
                  <c:v>2011-2016</c:v>
                </c:pt>
                <c:pt idx="4">
                  <c:v>2016-2022</c:v>
                </c:pt>
              </c:strCache>
            </c:strRef>
          </c:cat>
          <c:val>
            <c:numRef>
              <c:f>'G01 % MANU + IT'!$B$57:$F$57</c:f>
              <c:numCache>
                <c:formatCode>0.0</c:formatCode>
                <c:ptCount val="5"/>
                <c:pt idx="0">
                  <c:v>0.56394377302366872</c:v>
                </c:pt>
                <c:pt idx="1">
                  <c:v>0.98910042151423083</c:v>
                </c:pt>
                <c:pt idx="2">
                  <c:v>1.0928174343617794</c:v>
                </c:pt>
                <c:pt idx="3">
                  <c:v>1.8374232376583806</c:v>
                </c:pt>
                <c:pt idx="4">
                  <c:v>2.7712041386851105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52-4C67-AE68-20DB8E167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1954239"/>
        <c:axId val="504704703"/>
      </c:lineChart>
      <c:catAx>
        <c:axId val="1081954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504704703"/>
        <c:crosses val="autoZero"/>
        <c:auto val="1"/>
        <c:lblAlgn val="ctr"/>
        <c:lblOffset val="100"/>
        <c:noMultiLvlLbl val="0"/>
      </c:catAx>
      <c:valAx>
        <c:axId val="504704703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108195423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990034529707455E-2"/>
          <c:y val="0.8893335841870913"/>
          <c:w val="0.94053911900065745"/>
          <c:h val="8.8067443441364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sr-Cyrl-RS" sz="1400" dirty="0"/>
              <a:t>Извоз ИТ услуга (у % </a:t>
            </a:r>
            <a:r>
              <a:rPr lang="sr-Cyrl-RS" sz="1400" dirty="0" smtClean="0"/>
              <a:t>БДП)</a:t>
            </a:r>
            <a:endParaRPr lang="sr-Latn-R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6.5033994025371911E-2"/>
          <c:y val="0.1355351025369812"/>
          <c:w val="0.90680813728140108"/>
          <c:h val="0.696523057007088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63-4E84-ACC7-FBEA301793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63-4E84-ACC7-FBEA301793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63-4E84-ACC7-FBEA301793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63-4E84-ACC7-FBEA3017931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A63-4E84-ACC7-FBEA3017931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A63-4E84-ACC7-FBEA301793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IT usluga'!$B$4:$B$10</c:f>
              <c:strCache>
                <c:ptCount val="7"/>
                <c:pt idx="0">
                  <c:v>Вишеград + Словенија</c:v>
                </c:pt>
                <c:pt idx="1">
                  <c:v>Румунија, Бугарска и Хрватска</c:v>
                </c:pt>
                <c:pt idx="2">
                  <c:v>Србија</c:v>
                </c:pt>
                <c:pt idx="4">
                  <c:v>Вишеград + Словенија</c:v>
                </c:pt>
                <c:pt idx="5">
                  <c:v>Румунија, Бугарска и Хрватска</c:v>
                </c:pt>
                <c:pt idx="6">
                  <c:v>Србија</c:v>
                </c:pt>
              </c:strCache>
            </c:strRef>
          </c:cat>
          <c:val>
            <c:numRef>
              <c:f>'Izvoz IT usluga'!$C$4:$C$10</c:f>
              <c:numCache>
                <c:formatCode>0.0</c:formatCode>
                <c:ptCount val="7"/>
                <c:pt idx="0">
                  <c:v>0.71530365713137656</c:v>
                </c:pt>
                <c:pt idx="1">
                  <c:v>0.98294052586107283</c:v>
                </c:pt>
                <c:pt idx="2">
                  <c:v>0.81259076446672363</c:v>
                </c:pt>
                <c:pt idx="4">
                  <c:v>1.4453016009410316</c:v>
                </c:pt>
                <c:pt idx="5">
                  <c:v>2.4895686185487547</c:v>
                </c:pt>
                <c:pt idx="6">
                  <c:v>4.1554615938371411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A63-4E84-ACC7-FBEA30179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527953472"/>
        <c:axId val="527953800"/>
      </c:barChart>
      <c:catAx>
        <c:axId val="5279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527953800"/>
        <c:crosses val="autoZero"/>
        <c:auto val="1"/>
        <c:lblAlgn val="ctr"/>
        <c:lblOffset val="100"/>
        <c:noMultiLvlLbl val="0"/>
      </c:catAx>
      <c:valAx>
        <c:axId val="527953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5279534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sr-Cyrl-RS" dirty="0"/>
              <a:t>СДИ</a:t>
            </a:r>
            <a:r>
              <a:rPr lang="sr-Cyrl-RS" baseline="0" dirty="0"/>
              <a:t> у прерађивачку индустрију: учешће напредних грана (%)</a:t>
            </a:r>
            <a:endParaRPr lang="sr-Latn-RS" dirty="0"/>
          </a:p>
        </c:rich>
      </c:tx>
      <c:layout>
        <c:manualLayout>
          <c:xMode val="edge"/>
          <c:yMode val="edge"/>
          <c:x val="0.14242029488960942"/>
          <c:y val="3.7942352444236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C8-444F-BAAC-2534CD0DAED5}"/>
              </c:ext>
            </c:extLst>
          </c:dPt>
          <c:cat>
            <c:strRef>
              <c:f>Sheet3!$B$10:$B$15</c:f>
              <c:strCache>
                <c:ptCount val="6"/>
                <c:pt idx="0">
                  <c:v>Мађарска</c:v>
                </c:pt>
                <c:pt idx="1">
                  <c:v>Словачка</c:v>
                </c:pt>
                <c:pt idx="2">
                  <c:v>Чешка</c:v>
                </c:pt>
                <c:pt idx="3">
                  <c:v>Словенија</c:v>
                </c:pt>
                <c:pt idx="4">
                  <c:v>Пољска</c:v>
                </c:pt>
                <c:pt idx="5">
                  <c:v>Србија</c:v>
                </c:pt>
              </c:strCache>
            </c:strRef>
          </c:cat>
          <c:val>
            <c:numRef>
              <c:f>Sheet3!$C$10:$C$15</c:f>
              <c:numCache>
                <c:formatCode>General</c:formatCode>
                <c:ptCount val="6"/>
                <c:pt idx="0">
                  <c:v>62.5</c:v>
                </c:pt>
                <c:pt idx="1">
                  <c:v>53.7</c:v>
                </c:pt>
                <c:pt idx="2">
                  <c:v>51.4</c:v>
                </c:pt>
                <c:pt idx="3">
                  <c:v>50.2</c:v>
                </c:pt>
                <c:pt idx="4">
                  <c:v>46.7</c:v>
                </c:pt>
                <c:pt idx="5" formatCode="0.0">
                  <c:v>31.769940036027347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C8-444F-BAAC-2534CD0DA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0074456"/>
        <c:axId val="760076096"/>
      </c:barChart>
      <c:catAx>
        <c:axId val="76007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760076096"/>
        <c:crosses val="autoZero"/>
        <c:auto val="1"/>
        <c:lblAlgn val="ctr"/>
        <c:lblOffset val="100"/>
        <c:noMultiLvlLbl val="0"/>
      </c:catAx>
      <c:valAx>
        <c:axId val="76007609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7600744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0.18947</cdr:x>
      <cdr:y>0.3045</cdr:y>
    </cdr:from>
    <cdr:to>
      <cdr:x>0.3</cdr:x>
      <cdr:y>0.41869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838201"/>
          <a:ext cx="40005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r-Latn-R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0.52693</cdr:x>
      <cdr:y>0.12929</cdr:y>
    </cdr:from>
    <cdr:to>
      <cdr:x>0.77987</cdr:x>
      <cdr:y>0.24169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CE63D43-804A-42EC-9971-CA370EDDFC68}"/>
            </a:ext>
          </a:extLst>
        </cdr:cNvPr>
        <cdr:cNvSpPr txBox="1"/>
      </cdr:nvSpPr>
      <cdr:spPr>
        <a:xfrm xmlns:a="http://schemas.openxmlformats.org/drawingml/2006/main">
          <a:off x="2396523" y="367650"/>
          <a:ext cx="1150414" cy="319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пропуштено</a:t>
          </a:r>
          <a:endParaRPr lang="en-US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0.56226</cdr:x>
      <cdr:y>0.33905</cdr:y>
    </cdr:from>
    <cdr:to>
      <cdr:x>0.77036</cdr:x>
      <cdr:y>0.45144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97E7292-F36A-425E-9A9D-17B551F68B17}"/>
            </a:ext>
          </a:extLst>
        </cdr:cNvPr>
        <cdr:cNvSpPr txBox="1"/>
      </cdr:nvSpPr>
      <cdr:spPr>
        <a:xfrm xmlns:a="http://schemas.openxmlformats.org/drawingml/2006/main">
          <a:off x="2557203" y="964099"/>
          <a:ext cx="946479" cy="319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остварено</a:t>
          </a:r>
          <a:endParaRPr lang="en-US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0.63815</cdr:x>
      <cdr:y>0.42416</cdr:y>
    </cdr:from>
    <cdr:to>
      <cdr:x>0.75364</cdr:x>
      <cdr:y>0.5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828A37A-F135-439E-A3A7-FAA870B71CC9}"/>
            </a:ext>
          </a:extLst>
        </cdr:cNvPr>
        <cdr:cNvCxnSpPr/>
      </cdr:nvCxnSpPr>
      <cdr:spPr>
        <a:xfrm xmlns:a="http://schemas.openxmlformats.org/drawingml/2006/main">
          <a:off x="2902361" y="1206128"/>
          <a:ext cx="525294" cy="2156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0.64504</cdr:x>
      <cdr:y>0.21967</cdr:y>
    </cdr:from>
    <cdr:to>
      <cdr:x>0.76054</cdr:x>
      <cdr:y>0.2955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00EB3349-BC4B-4AF7-A8FA-DE6655EA2B21}"/>
            </a:ext>
          </a:extLst>
        </cdr:cNvPr>
        <cdr:cNvCxnSpPr/>
      </cdr:nvCxnSpPr>
      <cdr:spPr>
        <a:xfrm xmlns:a="http://schemas.openxmlformats.org/drawingml/2006/main">
          <a:off x="2933706" y="624630"/>
          <a:ext cx="525294" cy="2156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0.20425</cdr:x>
      <cdr:y>0.18719</cdr:y>
    </cdr:from>
    <cdr:to>
      <cdr:x>0.29732</cdr:x>
      <cdr:y>0.27429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9120" y="547380"/>
          <a:ext cx="437038" cy="254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1200" b="1">
              <a:latin typeface="Times New Roman" panose="02020603050405020304" pitchFamily="18" charset="0"/>
              <a:cs typeface="Times New Roman" panose="02020603050405020304" pitchFamily="18" charset="0"/>
            </a:rPr>
            <a:t>2013</a:t>
          </a:r>
        </a:p>
      </cdr:txBody>
    </cdr:sp>
  </cdr:relSizeAnchor>
  <cdr:relSizeAnchor xmlns:cdr="http://schemas.openxmlformats.org/drawingml/2006/chartDrawing">
    <cdr:from>
      <cdr:x>0.71485</cdr:x>
      <cdr:y>0.18387</cdr:y>
    </cdr:from>
    <cdr:to>
      <cdr:x>0.80594</cdr:x>
      <cdr:y>0.28065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38525" y="542925"/>
          <a:ext cx="4381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1200" b="1"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A7191-9DC5-41CD-9144-38CAD084963D}" type="datetimeFigureOut">
              <a:rPr lang="sr-Latn-RS" smtClean="0"/>
              <a:t>21.3.2024.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856B7-604B-467D-9FDE-95DC7985CA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047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09FC1-5068-4CEA-81E9-30E03E7D8AF2}" type="datetimeFigureOut">
              <a:rPr lang="sr-Latn-RS" smtClean="0"/>
              <a:t>21.3.2024.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4EF3A-1AAE-4489-AD7E-115927B4CEB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573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FEB8-3A05-4E6C-8B2E-59C0FB72BE47}" type="datetime1">
              <a:rPr lang="sr-Latn-RS" smtClean="0"/>
              <a:t>21.3.2024.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1292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ED7E-5E2F-4217-978F-4FE0A7F53F84}" type="datetime1">
              <a:rPr lang="sr-Latn-RS" smtClean="0"/>
              <a:t>21.3.2024.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310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B0FC-05A2-4393-BF11-47E69026A921}" type="datetime1">
              <a:rPr lang="sr-Latn-RS" smtClean="0"/>
              <a:t>21.3.2024.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677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4258-6D33-48B8-942E-86D9DBC0D274}" type="datetime1">
              <a:rPr lang="sr-Latn-RS" smtClean="0"/>
              <a:t>21.3.2024.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5546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878-29A5-47F7-A75F-CBDA0C62797B}" type="datetime1">
              <a:rPr lang="sr-Latn-RS" smtClean="0"/>
              <a:t>21.3.2024.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300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24EA-B84E-47C6-9A37-905C2A7F24C7}" type="datetime1">
              <a:rPr lang="sr-Latn-RS" smtClean="0"/>
              <a:t>21.3.2024.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630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7EB8-61C6-468C-B4BF-34E0F4A90ECC}" type="datetime1">
              <a:rPr lang="sr-Latn-RS" smtClean="0"/>
              <a:t>21.3.2024.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6176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2CA5A-5D07-47C8-A6E8-F12E1E8CF9F9}" type="datetime1">
              <a:rPr lang="sr-Latn-RS" smtClean="0"/>
              <a:t>21.3.2024.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1071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3931-DC32-45FC-A944-957A9C4B3F36}" type="datetime1">
              <a:rPr lang="sr-Latn-RS" smtClean="0"/>
              <a:t>21.3.2024.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552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0F22-04FD-4263-BE22-4155BDC03662}" type="datetime1">
              <a:rPr lang="sr-Latn-RS" smtClean="0"/>
              <a:t>21.3.2024.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530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0C8D-394E-48E7-9708-025285EE9998}" type="datetime1">
              <a:rPr lang="sr-Latn-RS" smtClean="0"/>
              <a:t>21.3.2024.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862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4FF65-434E-4CA2-BF9A-89742BCC445B}" type="datetime1">
              <a:rPr lang="sr-Latn-RS" smtClean="0"/>
              <a:t>21.3.2024.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44425-579D-4307-B14D-A866B7EE1F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03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892" y="733480"/>
            <a:ext cx="8500968" cy="2198906"/>
          </a:xfrm>
        </p:spPr>
        <p:txBody>
          <a:bodyPr>
            <a:normAutofit/>
          </a:bodyPr>
          <a:lstStyle/>
          <a:p>
            <a:r>
              <a:rPr lang="sr-Cyrl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ли Србија да избегне замку средње развијености?</a:t>
            </a:r>
            <a:endParaRPr lang="sr-Latn-R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1942"/>
            <a:ext cx="9144000" cy="1655762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Павле Петровић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Фискални савет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3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90" y="165620"/>
            <a:ext cx="11349380" cy="477321"/>
          </a:xfrm>
        </p:spPr>
        <p:txBody>
          <a:bodyPr>
            <a:noAutofit/>
          </a:bodyPr>
          <a:lstStyle/>
          <a:p>
            <a:pPr algn="ctr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Привредни раст Србије је испод потенцијала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582" y="3238903"/>
            <a:ext cx="4998025" cy="2938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200" dirty="0"/>
          </a:p>
          <a:p>
            <a:endParaRPr lang="sr-Latn-R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3238902"/>
            <a:ext cx="4450405" cy="32142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200" dirty="0"/>
          </a:p>
          <a:p>
            <a:endParaRPr lang="sr-Cyrl-RS" sz="2200" dirty="0"/>
          </a:p>
          <a:p>
            <a:endParaRPr lang="sr-Cyrl-RS" sz="2200" dirty="0"/>
          </a:p>
          <a:p>
            <a:endParaRPr lang="sr-Cyrl-RS" sz="2200" dirty="0"/>
          </a:p>
          <a:p>
            <a:endParaRPr lang="sr-Cyrl-RS" sz="2200" dirty="0"/>
          </a:p>
          <a:p>
            <a:endParaRPr lang="sr-Latn-R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2</a:t>
            </a:fld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706581" y="759323"/>
            <a:ext cx="10715106" cy="2664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Економска конвергенција: мање развијене земље расту брже од развијених усвајањем постојећих напредних знања и технологије</a:t>
            </a:r>
          </a:p>
          <a:p>
            <a:pPr marL="742950" lvl="1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Земље ЦИЕ конвергирају: на половини дохотка Западне Европе двоструко брже расту </a:t>
            </a:r>
          </a:p>
          <a:p>
            <a:pPr marL="742950" lvl="1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Србија не конвергира: на половини дохотка ЦИЕ али не расте брже: 1,5 до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спорији раст</a:t>
            </a:r>
          </a:p>
          <a:p>
            <a:pPr marL="742950" lvl="1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Следи, Србија 2005. била на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развијености ЦИЕ, а у 2022. на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lvl="1" algn="just">
              <a:spcAft>
                <a:spcPts val="500"/>
              </a:spcAft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10040"/>
              </p:ext>
            </p:extLst>
          </p:nvPr>
        </p:nvGraphicFramePr>
        <p:xfrm>
          <a:off x="844780" y="3424238"/>
          <a:ext cx="4367299" cy="3028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000977"/>
              </p:ext>
            </p:extLst>
          </p:nvPr>
        </p:nvGraphicFramePr>
        <p:xfrm>
          <a:off x="5842805" y="3424238"/>
          <a:ext cx="4548104" cy="284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792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90" y="165620"/>
            <a:ext cx="11349380" cy="477321"/>
          </a:xfrm>
        </p:spPr>
        <p:txBody>
          <a:bodyPr>
            <a:noAutofit/>
          </a:bodyPr>
          <a:lstStyle/>
          <a:p>
            <a:pPr algn="ctr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Зашто Србија не конвергира као ЦИЕ?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582" y="3238903"/>
            <a:ext cx="4998025" cy="2938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200" dirty="0"/>
          </a:p>
          <a:p>
            <a:endParaRPr lang="sr-Latn-R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3238902"/>
            <a:ext cx="5565371" cy="30288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200" dirty="0"/>
          </a:p>
          <a:p>
            <a:endParaRPr lang="sr-Cyrl-RS" sz="2200" dirty="0"/>
          </a:p>
          <a:p>
            <a:endParaRPr lang="sr-Cyrl-RS" sz="2200" dirty="0"/>
          </a:p>
          <a:p>
            <a:endParaRPr lang="sr-Cyrl-RS" sz="2200" dirty="0"/>
          </a:p>
          <a:p>
            <a:endParaRPr lang="sr-Cyrl-RS" sz="2200" dirty="0"/>
          </a:p>
          <a:p>
            <a:endParaRPr lang="sr-Latn-R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3</a:t>
            </a:fld>
            <a:endParaRPr lang="sr-Latn-R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3F3B07-681F-4BC1-A730-9EF90819F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394412"/>
              </p:ext>
            </p:extLst>
          </p:nvPr>
        </p:nvGraphicFramePr>
        <p:xfrm>
          <a:off x="1032052" y="3341859"/>
          <a:ext cx="4489305" cy="307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7D24B23-61B0-4380-98D3-487FCB7CEA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260910"/>
              </p:ext>
            </p:extLst>
          </p:nvPr>
        </p:nvGraphicFramePr>
        <p:xfrm>
          <a:off x="6596743" y="3303152"/>
          <a:ext cx="4889241" cy="311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6581" y="748607"/>
            <a:ext cx="10906299" cy="239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Земље ЦИЕ далеко брже усвајају нова знања и технологије од Србије </a:t>
            </a:r>
          </a:p>
          <a:p>
            <a:pPr marL="742950" lvl="1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 учешће најпродуктивнијих делатности у привреди попут прерађивачке индустрије и ИТ услуга </a:t>
            </a:r>
          </a:p>
          <a:p>
            <a:pPr marL="742950" lvl="1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Србији пада,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најбрже растуће компаније током 2020-2022. баве се трговином, грађевинарством, рударством…</a:t>
            </a: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прерађивачкој индустрији ЦИЕ расте учешће напредних грана, а у Србији опада</a:t>
            </a:r>
          </a:p>
          <a:p>
            <a:pPr marL="742950" lvl="1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Вишеградска група и Словенија по уделу напредних прерађивачких грана достигле Западну Европу (скоро 50%)</a:t>
            </a:r>
          </a:p>
          <a:p>
            <a:pPr marL="742950" lvl="1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Србији низак и опадајући удео најпродуктивнијих области и доминација традиционалних грана (&gt; 75%)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6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1788"/>
            <a:ext cx="10844719" cy="60182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 сектор Србије „острво“ које није упућено на домаћу привреду</a:t>
            </a:r>
            <a:endParaRPr lang="sr-Latn-R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4</a:t>
            </a:fld>
            <a:endParaRPr lang="sr-Latn-R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259E55D-3959-4213-A91F-A915DB24F97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3458561"/>
              </p:ext>
            </p:extLst>
          </p:nvPr>
        </p:nvGraphicFramePr>
        <p:xfrm>
          <a:off x="838200" y="3333402"/>
          <a:ext cx="5013434" cy="328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3834" y="698781"/>
            <a:ext cx="11004332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 сектор Србије расте слично као у ЦИЕ</a:t>
            </a:r>
          </a:p>
          <a:p>
            <a:pPr marL="742950" lvl="1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Удео у привреди свих земаља повећао се 4-5 пута у последњих 20-ак година, Србија није изузетак</a:t>
            </a:r>
          </a:p>
          <a:p>
            <a:pPr marL="742950" lvl="1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Тренутно ИТ сектор ствара просечно 3-4% укупне додате вредности у привредама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 у Србији ИТ сектор углавном ради за извоз и инострана тржишта, а не за домаћу привреду</a:t>
            </a:r>
          </a:p>
          <a:p>
            <a:pPr marL="742950" lvl="1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 извоза ИТ услуга Србије петоструко повећана од 2013, извоз доминантно покреће раст сектора </a:t>
            </a:r>
          </a:p>
          <a:p>
            <a:pPr marL="742950" lvl="1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 ИТ сектор у ЦИЕ органски, слично га покреће и домаће тржиште и извоз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6572783"/>
              </p:ext>
            </p:extLst>
          </p:nvPr>
        </p:nvGraphicFramePr>
        <p:xfrm>
          <a:off x="6550428" y="3333402"/>
          <a:ext cx="4961313" cy="31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971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119"/>
            <a:ext cx="10515600" cy="773718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Србија: СДИ не иду у напредне секторе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05" y="1162761"/>
            <a:ext cx="6459166" cy="5393681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 прилив СДИ, око 7% БДП-а већ неколико година</a:t>
            </a:r>
          </a:p>
          <a:p>
            <a:pPr lvl="1">
              <a:spcAft>
                <a:spcPts val="500"/>
              </a:spcAft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Трећина иде у прерађивачку индустрију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која је главни покретач конвергенције</a:t>
            </a:r>
          </a:p>
          <a:p>
            <a:pPr lvl="1">
              <a:spcAft>
                <a:spcPts val="500"/>
              </a:spcAft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Солидан ниво (прерађивачка индустрија чини 16% привреде Србије)</a:t>
            </a:r>
          </a:p>
          <a:p>
            <a:pPr>
              <a:spcAft>
                <a:spcPts val="500"/>
              </a:spcAft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 у оквиру прерађивачке индустрије само 30% иде у напредне гране</a:t>
            </a:r>
          </a:p>
          <a:p>
            <a:pPr lvl="1">
              <a:spcAft>
                <a:spcPts val="500"/>
              </a:spcAft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земљама Вишеградске групе и Словенији преко 50%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СДИ отварају нова радна места, али углавном за мање квалификовану радну снагу</a:t>
            </a:r>
          </a:p>
          <a:p>
            <a:pPr lvl="1">
              <a:spcAft>
                <a:spcPts val="500"/>
              </a:spcAft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Доминирају средње (65%) и ниско (18%) захтевни послови</a:t>
            </a:r>
          </a:p>
          <a:p>
            <a:pPr lvl="1">
              <a:spcAft>
                <a:spcPts val="500"/>
              </a:spcAft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Лошије од опште структуре запослености у Србији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Помогло за смањење велике незапослености</a:t>
            </a:r>
          </a:p>
          <a:p>
            <a:pPr lvl="1">
              <a:spcAft>
                <a:spcPts val="500"/>
              </a:spcAft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 СДИ нису биле канал за убрзан раст продуктивности као у ЦИЕ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5</a:t>
            </a:fld>
            <a:endParaRPr lang="sr-Latn-R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1985795"/>
              </p:ext>
            </p:extLst>
          </p:nvPr>
        </p:nvGraphicFramePr>
        <p:xfrm>
          <a:off x="6792661" y="136558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41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89" y="245034"/>
            <a:ext cx="10515600" cy="773718"/>
          </a:xfrm>
        </p:spPr>
        <p:txBody>
          <a:bodyPr>
            <a:noAutofit/>
          </a:bodyPr>
          <a:lstStyle/>
          <a:p>
            <a:pPr algn="ctr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Домаће приватне инвестиције сувише ниске да промене модел раста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055" y="1327794"/>
            <a:ext cx="10933890" cy="5393681"/>
          </a:xfrm>
        </p:spPr>
        <p:txBody>
          <a:bodyPr>
            <a:normAutofit fontScale="92500"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sr-Cyrl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Укупне инвестиције у Србији јесу снажно порасле у претходним годинама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2014. биле најниже у ЦИЕ (15,9% БДП-а)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 2022. достигле 24,2% БДП-а, нешто изнад просека ЦИЕ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sr-Cyrl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 до ове промене је дошло на неизбалансиран начин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Јавне инвестиције порасле са 2,3% БДП-а из 2014. на 7,4% БДП-а у 2022. години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СДИ порасле са 3,5% БДП-а на 7,2% БДП-а (а не иду у напредне секторе)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sr-Cyrl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Домаће приватне инвестиције остале веома ниске – знатно ниже него у ЦИЕ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Посебан проблем мала и средња предузећа која би требало да буду најфлексибилнији и најиновативнији део привреде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Лош инвестициони амбијент – недовољна владавина права, велика корупција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WGI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индикатори)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Квалитет институција погоршава се од 2014. године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5219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79" y="99958"/>
            <a:ext cx="10930759" cy="614745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ће Србија упасти у замку средњег нивоа развијености?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6" y="863324"/>
            <a:ext cx="11334065" cy="5663599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sr-Cyrl-R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Привредни раст ослања се на јефтину и доступну радну снагу у традиционалним привредним гранама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 БДП-а испод потенцијала, слаба конвергенција ка развијеној Европи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sr-Cyrl-R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Додатни проблем, овакав модел раста лако се исцрпљује 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Незапосленост је већ знатно смањена (на око 9%), у појединим гранама мањак радника</a:t>
            </a:r>
          </a:p>
          <a:p>
            <a:pPr lvl="2" algn="just">
              <a:spcBef>
                <a:spcPts val="800"/>
              </a:spcBef>
              <a:spcAft>
                <a:spcPts val="800"/>
              </a:spcAft>
            </a:pP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Појачано лошим демографским трендовима и емиграцијом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 релативно брзо расле у претходних неколико година, брже од продуктивности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sr-Cyrl-R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Србији стога прети замка средњег нивоа развијености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 никаквих назнака да се мења модел раста, а још далеко од доње границе развијених земаља (25%)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разлику од Србије земље ЦИЕ изгледа да су избегле ову замку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Напредни сектори постепенно преузимају примат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 све земље ЦИЕ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(осим Бугарске) већ прешле у групу земаља с високим дохотком (Светска банка)</a:t>
            </a:r>
          </a:p>
          <a:p>
            <a:pPr lvl="2" algn="just">
              <a:spcBef>
                <a:spcPts val="800"/>
              </a:spcBef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Последња Румунија (2021)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sr-Cyrl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sr-Cyrl-R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r-Cyrl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2731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79" y="99958"/>
            <a:ext cx="10930759" cy="614745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Додатни изазов: конвергенција уз енергетску транзицију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901707"/>
            <a:ext cx="11014841" cy="5663599"/>
          </a:xfrm>
        </p:spPr>
        <p:txBody>
          <a:bodyPr>
            <a:norm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Србија треба да избегне замку средњег нивоа развијености уз прелазак на чистије изворе енергије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Напуштање фосилних горива – ЦИЕ и друге развијене земље нису морале да брину о томе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Бржи раст захтева више електричне енергије, а две трећине наше производње „заробљено“ у угљу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ЕПС-ова производња годинама опада с познатом технологијом, а сад мора да преокрене тренд уз прелазак на нове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Деценије недовољног улагања у производне капацитете и руднике угља довеле до колапса крајем 2021.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 да инвестира око 10 млрд евра у следећих десетак година – и то великом делом у технологије за које нема стручност (ветар, сунце) 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Нереформисана и неефикасна енергетска предузећа (ЕПС, ЕДС) могу бити неочекивана кочница за бржу конвергенцију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зелену транзицију неопходан увоз нових знања и технологија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 и постављање домаћег енергетског сектора на „здраве ноге“ </a:t>
            </a:r>
          </a:p>
          <a:p>
            <a:pPr lvl="1" algn="just">
              <a:spcBef>
                <a:spcPts val="700"/>
              </a:spcBef>
              <a:spcAft>
                <a:spcPts val="700"/>
              </a:spcAft>
            </a:pPr>
            <a:endParaRPr lang="sr-Cyrl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700"/>
              </a:spcBef>
              <a:spcAft>
                <a:spcPts val="700"/>
              </a:spcAft>
              <a:buNone/>
            </a:pPr>
            <a:endParaRPr lang="sr-Cyrl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sr-Cyrl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sr-Cyrl-R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r-Cyrl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404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79" y="99958"/>
            <a:ext cx="10930759" cy="614745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избећи замку средње развијености?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6" y="969801"/>
            <a:ext cx="11382703" cy="5663599"/>
          </a:xfrm>
        </p:spPr>
        <p:txBody>
          <a:bodyPr>
            <a:norm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Подизање домаћег приватног сектора, нарочито малих и средњих предузећа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Предуслов унапређење институција: смањење корупције, побољшање владавине права, заштита интелектуалне својине...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Промена структуре СДИ – од традиционалних ка напредним областима</a:t>
            </a:r>
            <a:endParaRPr lang="sr-Cyrl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Подстицаји за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делатности с високом додатом вредношћу у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фокуса на број радних места 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Глобални трендови нам иду на руку: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friend-shoring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near-shoring</a:t>
            </a:r>
            <a:r>
              <a:rPr lang="sr-Cyrl-R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шанса, Србија на граници с ЕУ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 морамо бити кредибилан партнер: ЕУ стандарди, реформе, процес прикључења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више пажње посветити људским ресурсима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Реформе и већа улагања у образовање, здравство, заштиту животне средине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Енергетска транзиција предуслов за промену модела раста</a:t>
            </a:r>
          </a:p>
          <a:p>
            <a:pPr lvl="1" algn="just">
              <a:spcBef>
                <a:spcPts val="800"/>
              </a:spcBef>
              <a:spcAft>
                <a:spcPts val="800"/>
              </a:spcAft>
            </a:pP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Захтева огромне инвестиције, нова знања и технологије, одговарајуће људске ресурсе, реформу ЕПС-а...</a:t>
            </a:r>
          </a:p>
          <a:p>
            <a:pPr lvl="1" algn="just">
              <a:spcBef>
                <a:spcPts val="700"/>
              </a:spcBef>
              <a:spcAft>
                <a:spcPts val="700"/>
              </a:spcAft>
            </a:pPr>
            <a:endParaRPr lang="sr-Cyrl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700"/>
              </a:spcBef>
              <a:spcAft>
                <a:spcPts val="700"/>
              </a:spcAft>
              <a:buNone/>
            </a:pPr>
            <a:endParaRPr lang="sr-Cyrl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sr-Cyrl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sr-Cyrl-R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r-Cyrl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425-579D-4307-B14D-A866B7EE1FF0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6804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1020</Words>
  <Application>Microsoft Office PowerPoint</Application>
  <PresentationFormat>Widescreen</PresentationFormat>
  <Paragraphs>118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 Може ли Србија да избегне замку средње развијености?</vt:lpstr>
      <vt:lpstr>Привредни раст Србије је испод потенцијала</vt:lpstr>
      <vt:lpstr>Зашто Србија не конвергира као ЦИЕ?</vt:lpstr>
      <vt:lpstr>ИТ сектор Србије „острво“ које није упућено на домаћу привреду</vt:lpstr>
      <vt:lpstr>Србија: СДИ не иду у напредне секторе</vt:lpstr>
      <vt:lpstr>Домаће приватне инвестиције сувише ниске да промене модел раста</vt:lpstr>
      <vt:lpstr>Да ли ће Србија упасти у замку средњег нивоа развијености?</vt:lpstr>
      <vt:lpstr>Додатни изазов: конвергенција уз енергетску транзицију</vt:lpstr>
      <vt:lpstr>Како избећи замку средње развијености?</vt:lpstr>
    </vt:vector>
  </TitlesOfParts>
  <Company>Narodna banka Srbije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Slobodan Minic</dc:creator>
  <cp:lastModifiedBy>Slobodan Minic</cp:lastModifiedBy>
  <cp:revision>79</cp:revision>
  <cp:lastPrinted>2024-02-29T13:05:03Z</cp:lastPrinted>
  <dcterms:created xsi:type="dcterms:W3CDTF">2024-02-28T08:29:19Z</dcterms:created>
  <dcterms:modified xsi:type="dcterms:W3CDTF">2024-03-21T09:14:00Z</dcterms:modified>
</cp:coreProperties>
</file>