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8"/>
  </p:notesMasterIdLst>
  <p:handoutMasterIdLst>
    <p:handoutMasterId r:id="rId29"/>
  </p:handoutMasterIdLst>
  <p:sldIdLst>
    <p:sldId id="265" r:id="rId5"/>
    <p:sldId id="266" r:id="rId6"/>
    <p:sldId id="273" r:id="rId7"/>
    <p:sldId id="275" r:id="rId8"/>
    <p:sldId id="274" r:id="rId9"/>
    <p:sldId id="301" r:id="rId10"/>
    <p:sldId id="302" r:id="rId11"/>
    <p:sldId id="303" r:id="rId12"/>
    <p:sldId id="276" r:id="rId13"/>
    <p:sldId id="277" r:id="rId14"/>
    <p:sldId id="287" r:id="rId15"/>
    <p:sldId id="288" r:id="rId16"/>
    <p:sldId id="289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</p:sldIdLst>
  <p:sldSz cx="9144000" cy="6858000" type="screen4x3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7906" autoAdjust="0"/>
  </p:normalViewPr>
  <p:slideViewPr>
    <p:cSldViewPr>
      <p:cViewPr>
        <p:scale>
          <a:sx n="94" d="100"/>
          <a:sy n="94" d="100"/>
        </p:scale>
        <p:origin x="-79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FDC13-76E3-48A5-8D93-99ADE2C65CB7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36E5D-D753-43DA-A80D-BFF6917C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59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18560-A9B8-491F-A33F-6D42063F0B06}" type="datetimeFigureOut">
              <a:rPr lang="sr-Latn-RS" smtClean="0"/>
              <a:t>12.2.2015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8895E-614E-4B24-8D77-AC5DF5E6863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7202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sr-Latn-RS" smtClean="0"/>
          </a:p>
        </p:txBody>
      </p:sp>
    </p:spTree>
    <p:extLst>
      <p:ext uri="{BB962C8B-B14F-4D97-AF65-F5344CB8AC3E}">
        <p14:creationId xmlns:p14="http://schemas.microsoft.com/office/powerpoint/2010/main" val="2791160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8895E-614E-4B24-8D77-AC5DF5E68636}" type="slidenum">
              <a:rPr lang="sr-Latn-RS" smtClean="0">
                <a:solidFill>
                  <a:prstClr val="black"/>
                </a:solidFill>
              </a:rPr>
              <a:pPr/>
              <a:t>10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34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ECABD-B264-4DAD-B6BF-E1577DB670FD}" type="slidenum">
              <a:rPr lang="sr-Latn-RS" smtClean="0">
                <a:solidFill>
                  <a:prstClr val="black"/>
                </a:solidFill>
              </a:rPr>
              <a:pPr/>
              <a:t>14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0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ECABD-B264-4DAD-B6BF-E1577DB670FD}" type="slidenum">
              <a:rPr lang="sr-Latn-RS" smtClean="0">
                <a:solidFill>
                  <a:prstClr val="black"/>
                </a:solidFill>
              </a:rPr>
              <a:pPr/>
              <a:t>15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56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ECABD-B264-4DAD-B6BF-E1577DB670FD}" type="slidenum">
              <a:rPr lang="sr-Latn-RS" smtClean="0">
                <a:solidFill>
                  <a:prstClr val="black"/>
                </a:solidFill>
              </a:rPr>
              <a:pPr/>
              <a:t>22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3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8895E-614E-4B24-8D77-AC5DF5E68636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9703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8895E-614E-4B24-8D77-AC5DF5E68636}" type="slidenum">
              <a:rPr lang="sr-Latn-RS" smtClean="0">
                <a:solidFill>
                  <a:prstClr val="black"/>
                </a:solidFill>
              </a:rPr>
              <a:pPr/>
              <a:t>3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3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8895E-614E-4B24-8D77-AC5DF5E68636}" type="slidenum">
              <a:rPr lang="sr-Latn-RS" smtClean="0">
                <a:solidFill>
                  <a:prstClr val="black"/>
                </a:solidFill>
              </a:rPr>
              <a:pPr/>
              <a:t>4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34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8895E-614E-4B24-8D77-AC5DF5E68636}" type="slidenum">
              <a:rPr lang="sr-Latn-RS" smtClean="0">
                <a:solidFill>
                  <a:prstClr val="black"/>
                </a:solidFill>
              </a:rPr>
              <a:pPr/>
              <a:t>5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34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8895E-614E-4B24-8D77-AC5DF5E68636}" type="slidenum">
              <a:rPr lang="sr-Latn-RS" smtClean="0">
                <a:solidFill>
                  <a:prstClr val="black"/>
                </a:solidFill>
              </a:rPr>
              <a:pPr/>
              <a:t>6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34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8895E-614E-4B24-8D77-AC5DF5E68636}" type="slidenum">
              <a:rPr lang="sr-Latn-RS" smtClean="0">
                <a:solidFill>
                  <a:prstClr val="black"/>
                </a:solidFill>
              </a:rPr>
              <a:pPr/>
              <a:t>7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34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8895E-614E-4B24-8D77-AC5DF5E68636}" type="slidenum">
              <a:rPr lang="sr-Latn-RS" smtClean="0">
                <a:solidFill>
                  <a:prstClr val="black"/>
                </a:solidFill>
              </a:rPr>
              <a:pPr/>
              <a:t>8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34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8895E-614E-4B24-8D77-AC5DF5E68636}" type="slidenum">
              <a:rPr lang="sr-Latn-RS" smtClean="0">
                <a:solidFill>
                  <a:prstClr val="black"/>
                </a:solidFill>
              </a:rPr>
              <a:pPr/>
              <a:t>9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3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53CA-31ED-4998-9EF6-AD2A76C33D5F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BEE2-57E8-448E-882F-BF669198A30F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2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486AD-219B-46E0-8C94-919B4FD50A4F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BCD16-5748-4F0C-8D5A-A531B86624FF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2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456CA-A2F1-484A-A68C-59A856B071A5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59471-099A-4DB3-9589-7F7429FA29AC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8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44915-771A-4BB4-9087-88FD3300ED8E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22F88-E416-4019-96A9-61888320A209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03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9046-95CE-449B-B5DD-A5A10DA1F74B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297B-0EE4-435C-A24C-768B16B112E6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67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BFE8A-ABC4-42EE-8CDF-380EE63E9881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120EB-DDE1-4446-B91F-6212FC783463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23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5A35-8260-47F9-B637-FBA792BA57FF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15394-49CE-44EF-96E1-282471F6724F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CD910-E7AE-4B7F-932D-8744BE17F055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CB96-1B98-4CB6-8631-52BB37152125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32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AB02-9B9C-47B1-BDFB-2DFFA6D56604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9322-6ECF-413C-944E-7D78DE941C5B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2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996D-FC7D-4345-B5E0-D0DD9331BC64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917EE-469C-4F5D-8FD3-CC4B6B8BD123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87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4F61B-3880-49CF-A987-413C26227420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82F72-2114-4041-8D60-D7956516AD78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7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F4D8C-FDBA-4BDB-947D-785FB852952B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0061-9FBD-48A9-86F6-DA2B6180A6BA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92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161A-6D3E-4E44-9BBD-18133D4B648B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590E7-AFA1-4075-9574-23E9AE148BA5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1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FB88A-2D0A-48F3-A638-9CBD6C581E02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B59C-50E9-4F4C-9578-703921F83F60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76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2A6AF-DE05-4583-B509-8B18EEA2B4CD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CA964-B133-4536-A826-E1A04733668B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68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7518-CEA3-4CD8-BDB7-BC1811CA5588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05A-C16E-4AA8-8A29-B78F98119717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93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9520-3748-4DDE-B02A-AC77638D612B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05A-C16E-4AA8-8A29-B78F98119717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00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4633-F6B6-494F-97F8-7DBFC76EE3A6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05A-C16E-4AA8-8A29-B78F98119717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6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C0BF-4625-47CF-A10E-EFBF9516ED94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05A-C16E-4AA8-8A29-B78F98119717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92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9CAD-F000-42FE-8B71-58267E8B3EAC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05A-C16E-4AA8-8A29-B78F98119717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14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D3E8-1C9E-477C-BA0A-AABA9A84037F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05A-C16E-4AA8-8A29-B78F98119717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5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BB40-E0A0-4C22-AC2F-6BF5EB8C49FB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05A-C16E-4AA8-8A29-B78F98119717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6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044A8-AAE6-4873-BDA1-E461B1A656E7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C4401-4224-4096-9D3B-7D44740AFBB6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50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A0CD-48CD-446C-89C7-E61EFA3FFDEB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05A-C16E-4AA8-8A29-B78F98119717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93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272-1129-4D31-BE31-0DFED85F4944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05A-C16E-4AA8-8A29-B78F98119717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57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2171-18B1-406B-96D0-10DC4F72BF5F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05A-C16E-4AA8-8A29-B78F98119717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13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543C-6D48-4F00-BB2E-1C7B7143FF04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05A-C16E-4AA8-8A29-B78F98119717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97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F92-CED2-41A7-ADA2-E2166A30CCA0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8C6B-787E-4412-B5B7-F63E7DFE3226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02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9C15-FF9B-4EFA-BFB0-C11D1572EDDD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8C6B-787E-4412-B5B7-F63E7DFE3226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93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E171-4DA1-48E3-9AAD-B27A2004896B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8C6B-787E-4412-B5B7-F63E7DFE3226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96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69F0-31C3-48D1-AF9B-CE7B22F9069D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8C6B-787E-4412-B5B7-F63E7DFE3226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12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0DB7-5B63-410F-86C5-48CF201B1CC4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8C6B-787E-4412-B5B7-F63E7DFE3226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78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27DB-C3A2-4B48-9339-4CC56BD8F111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8C6B-787E-4412-B5B7-F63E7DFE3226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1CEED-0B9D-45F8-9D63-3DF2F4630899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DA348-EB4E-49D1-90CD-5AF68B2B2B8E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04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D536-1EB9-40FF-8596-178B21489570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8C6B-787E-4412-B5B7-F63E7DFE3226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02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CBF0-E94F-4AFC-9BA5-C7ED73136EED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8C6B-787E-4412-B5B7-F63E7DFE3226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16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D1AB-4DA3-4CDB-893D-3D0BD65B68F6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8C6B-787E-4412-B5B7-F63E7DFE3226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578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177B-3152-43D5-9046-716EA4756410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8C6B-787E-4412-B5B7-F63E7DFE3226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787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64F-E4DA-43C7-9E9B-3E40140A0719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8C6B-787E-4412-B5B7-F63E7DFE3226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9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9D71-E2B3-4496-8AE0-0A8BCCC64FFC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2F79-868D-4727-B34D-DA7533090A01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2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52F4-EE7A-43E0-94E9-5404ECC9212F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50F37-5036-4E24-AD66-2F9E2AEC298F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1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17056-7E52-46FF-875A-3FE185250D1A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A2ECE-4BD5-4236-8A45-9F1E52800C76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4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6FAA-47F6-4C57-9DEA-18165C87C625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55F98-1D29-409C-B443-09FB5DAA3295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0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41E93-8261-437D-8FA2-4BB4B893AA69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33EA6-E481-4B21-A3A6-055B58054150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1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  <a:endParaRPr lang="sr-Latn-CS" altLang="sr-Latn-R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  <a:endParaRPr lang="sr-Latn-CS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36F3D5-F3E7-4EAD-AFA1-2DE803B7D899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FAEC01-88CF-4C8A-979C-397D851EBB6C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9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  <a:endParaRPr lang="sr-Latn-CS" altLang="sr-Latn-R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  <a:endParaRPr lang="sr-Latn-CS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F8B3F3-67CC-4DEE-B419-6149A84EA74B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2F8972-E51B-4349-9DAD-46B7F94D59A9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8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B2813-F428-44A3-B7DB-B26A8F391570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9205A-C16E-4AA8-8A29-B78F98119717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3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924D1-4059-4E47-8439-1BC1ADCF2051}" type="datetime1">
              <a:rPr lang="sr-Latn-RS" smtClean="0">
                <a:solidFill>
                  <a:prstClr val="black">
                    <a:tint val="75000"/>
                  </a:prstClr>
                </a:solidFill>
              </a:rPr>
              <a:t>12.2.2015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48C6B-787E-4412-B5B7-F63E7DFE3226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3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288" y="2565400"/>
            <a:ext cx="84248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sr-Latn-RS" sz="4000" smtClean="0">
              <a:solidFill>
                <a:srgbClr val="C0504D"/>
              </a:solidFill>
              <a:latin typeface="Arial" charset="0"/>
              <a:cs typeface="Arial" charset="0"/>
            </a:endParaRPr>
          </a:p>
        </p:txBody>
      </p:sp>
      <p:pic>
        <p:nvPicPr>
          <p:cNvPr id="2051" name="Слика 0" descr="Description: Grb-Srbija_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6250"/>
            <a:ext cx="89693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692275" y="620713"/>
            <a:ext cx="60483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CS" altLang="sr-Latn-R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Република Србија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CS" altLang="sr-Latn-R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Фискални савет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835150" y="5156200"/>
            <a:ext cx="60483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RS" altLang="sr-Latn-R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sr-Latn-CS" altLang="sr-Latn-R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altLang="sr-Latn-R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фебруар</a:t>
            </a:r>
            <a:r>
              <a:rPr lang="sr-Latn-CS" altLang="sr-Latn-R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201</a:t>
            </a:r>
            <a:r>
              <a:rPr lang="sr-Cyrl-RS" altLang="sr-Latn-R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Latn-CS" altLang="sr-Latn-R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године</a:t>
            </a:r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216346" y="2877904"/>
            <a:ext cx="874814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RS" altLang="sr-Latn-R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ОЦЕНА ФИСКАЛНЕ СТРАТЕГИЈЕ 2015 – 2017</a:t>
            </a:r>
            <a:endParaRPr lang="sr-Latn-BA" altLang="sr-Latn-R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RS" altLang="sr-Latn-R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ЗНАЧАЈ ЈАВНИХ ИНВЕСТИЦИЈА ЗА ПРИВРЕДНИ РАСТ </a:t>
            </a:r>
            <a:r>
              <a:rPr lang="sr-Cyrl-RS" altLang="sr-Latn-R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RS" altLang="sr-Latn-R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РБИЈЕ</a:t>
            </a:r>
            <a:endParaRPr lang="ru-RU" altLang="sr-Latn-R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r-Latn-RS" altLang="sr-Latn-RS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r-Latn-RS" altLang="sr-Latn-R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7504" y="188466"/>
            <a:ext cx="8856984" cy="648246"/>
          </a:xfrm>
        </p:spPr>
        <p:txBody>
          <a:bodyPr/>
          <a:lstStyle/>
          <a:p>
            <a:pPr eaLnBrk="1" hangingPunct="1"/>
            <a:r>
              <a:rPr lang="sr-Cyrl-RS" altLang="sr-Latn-RS" sz="3300" dirty="0" smtClean="0">
                <a:latin typeface="Times New Roman" pitchFamily="18" charset="0"/>
                <a:cs typeface="Times New Roman" pitchFamily="18" charset="0"/>
              </a:rPr>
              <a:t>Ризици огромни – недостају „резервне“ мере које би осигурале успех програма</a:t>
            </a:r>
            <a:endParaRPr lang="sr-Latn-CS" altLang="sr-Latn-RS" sz="3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805264"/>
          </a:xfrm>
        </p:spPr>
        <p:txBody>
          <a:bodyPr/>
          <a:lstStyle/>
          <a:p>
            <a:pPr algn="just"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Реформу јавних предузећа и рационализацију запослености прате бројни изазови – уштеде могу бити мање од планираних</a:t>
            </a:r>
          </a:p>
          <a:p>
            <a:pPr lvl="1" algn="just"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 Спровођење ових мера је политички али и професионално тешко – кашњења су могућа а то може угрозити читаву фискалну консолидацију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Влада мора имати спремне „резервне“ мере које би аутоматски ступиле на снагу уколико се битни фискални циљеви не остваре</a:t>
            </a:r>
          </a:p>
          <a:p>
            <a:pPr lvl="1" algn="just"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Повећао би се кредибилитет и озбиљност програма код инвеститора и кредитора – Влада би гарантовала достизање основних фискалних циљева</a:t>
            </a:r>
          </a:p>
          <a:p>
            <a:pPr lvl="1" algn="just"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Представљање условних мера у Фискалној стратегији би омогућило благовремену јавну расправу а избегло би се прибегавање </a:t>
            </a:r>
            <a:r>
              <a:rPr lang="sr-Latn-RS" sz="1800" i="1" dirty="0" smtClean="0">
                <a:latin typeface="Times New Roman" pitchFamily="18" charset="0"/>
                <a:cs typeface="Times New Roman" pitchFamily="18" charset="0"/>
              </a:rPr>
              <a:t>ad hoc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решењима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Овако оштар и </a:t>
            </a:r>
            <a:r>
              <a:rPr lang="sr-Latn-BA" sz="2400" i="1" dirty="0" smtClean="0">
                <a:latin typeface="Times New Roman" pitchFamily="18" charset="0"/>
                <a:cs typeface="Times New Roman" pitchFamily="18" charset="0"/>
              </a:rPr>
              <a:t>de facto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четворогодишњи програм фискалне консолидације није могућ без аранжмана са ММФ-ом</a:t>
            </a:r>
          </a:p>
          <a:p>
            <a:pPr lvl="1" algn="just"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Систематско праћење спровођења мера фискалне консолидације би значајно смањило ризик од „</a:t>
            </a:r>
            <a:r>
              <a:rPr lang="sr-Cyrl-RS" sz="1800" dirty="0" err="1" smtClean="0">
                <a:latin typeface="Times New Roman" pitchFamily="18" charset="0"/>
                <a:cs typeface="Times New Roman" pitchFamily="18" charset="0"/>
              </a:rPr>
              <a:t>исклизавања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“, одустајања и неуспеха програма</a:t>
            </a:r>
          </a:p>
          <a:p>
            <a:pPr lvl="1" algn="just"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Међународни кредибилитет програму може да обезбеди само аранжман са ММФ-ом – дуг који расте бар још три године не улива поверење кредиторима</a:t>
            </a:r>
            <a:endParaRPr lang="sr-Cyrl-R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00061-9FBD-48A9-86F6-DA2B6180A6B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/>
          </a:bodyPr>
          <a:lstStyle/>
          <a:p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Стабилизација јавног дуга</a:t>
            </a:r>
            <a:endParaRPr lang="sr-Latn-R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68" y="1052736"/>
            <a:ext cx="8928992" cy="5256584"/>
          </a:xfrm>
        </p:spPr>
        <p:txBody>
          <a:bodyPr>
            <a:normAutofit fontScale="92500"/>
          </a:bodyPr>
          <a:lstStyle/>
          <a:p>
            <a:endParaRPr lang="sr-Cyrl-RS" sz="3500" dirty="0">
              <a:latin typeface="Times New Roman" pitchFamily="18" charset="0"/>
              <a:cs typeface="Times New Roman" pitchFamily="18" charset="0"/>
            </a:endParaRPr>
          </a:p>
          <a:p>
            <a:endParaRPr lang="sr-Cyrl-RS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3500" dirty="0">
              <a:latin typeface="Times New Roman" pitchFamily="18" charset="0"/>
              <a:cs typeface="Times New Roman" pitchFamily="18" charset="0"/>
            </a:endParaRPr>
          </a:p>
          <a:p>
            <a:endParaRPr lang="sr-Cyrl-RS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3500" dirty="0">
              <a:latin typeface="Times New Roman" pitchFamily="18" charset="0"/>
              <a:cs typeface="Times New Roman" pitchFamily="18" charset="0"/>
            </a:endParaRPr>
          </a:p>
          <a:p>
            <a:endParaRPr lang="sr-Cyrl-RS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3500" dirty="0">
              <a:latin typeface="Times New Roman" pitchFamily="18" charset="0"/>
              <a:cs typeface="Times New Roman" pitchFamily="18" charset="0"/>
            </a:endParaRPr>
          </a:p>
          <a:p>
            <a:endParaRPr lang="sr-Cyrl-RS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sr-Cyrl-RS" sz="3000" dirty="0" smtClean="0">
                <a:latin typeface="Times New Roman" pitchFamily="18" charset="0"/>
                <a:cs typeface="Times New Roman" pitchFamily="18" charset="0"/>
              </a:rPr>
              <a:t>Додатне мере и смањење дефицита испод 3% БДП у 2018</a:t>
            </a:r>
            <a:endParaRPr lang="sr-Cyrl-R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912768" cy="471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05A-C16E-4AA8-8A29-B78F98119717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Претпоставке Владе</a:t>
            </a:r>
            <a:endParaRPr lang="sr-Latn-R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712968" cy="5256584"/>
          </a:xfrm>
        </p:spPr>
        <p:txBody>
          <a:bodyPr>
            <a:normAutofit fontScale="62500" lnSpcReduction="20000"/>
          </a:bodyPr>
          <a:lstStyle/>
          <a:p>
            <a:r>
              <a:rPr lang="sr-Cyrl-RS" sz="4800" dirty="0" smtClean="0">
                <a:latin typeface="Times New Roman" pitchFamily="18" charset="0"/>
                <a:cs typeface="Times New Roman" pitchFamily="18" charset="0"/>
              </a:rPr>
              <a:t>Реална </a:t>
            </a:r>
            <a:r>
              <a:rPr lang="sr-Cyrl-RS" sz="4800" dirty="0" err="1" smtClean="0">
                <a:latin typeface="Times New Roman" pitchFamily="18" charset="0"/>
                <a:cs typeface="Times New Roman" pitchFamily="18" charset="0"/>
              </a:rPr>
              <a:t>апресијација</a:t>
            </a:r>
            <a:r>
              <a:rPr lang="sr-Cyrl-RS" sz="4800" dirty="0" smtClean="0">
                <a:latin typeface="Times New Roman" pitchFamily="18" charset="0"/>
                <a:cs typeface="Times New Roman" pitchFamily="18" charset="0"/>
              </a:rPr>
              <a:t> динара</a:t>
            </a:r>
          </a:p>
          <a:p>
            <a:pPr lvl="1"/>
            <a:r>
              <a:rPr lang="sr-Cyrl-RS" sz="3500" dirty="0" smtClean="0">
                <a:latin typeface="Times New Roman" pitchFamily="18" charset="0"/>
                <a:cs typeface="Times New Roman" pitchFamily="18" charset="0"/>
              </a:rPr>
              <a:t>Оптимистично, кључна разлика </a:t>
            </a:r>
          </a:p>
          <a:p>
            <a:pPr lvl="1"/>
            <a:r>
              <a:rPr lang="sr-Cyrl-RS" sz="3500" dirty="0" smtClean="0">
                <a:latin typeface="Times New Roman" pitchFamily="18" charset="0"/>
                <a:cs typeface="Times New Roman" pitchFamily="18" charset="0"/>
              </a:rPr>
              <a:t>ФС претпоставља реално непромењен курс</a:t>
            </a:r>
          </a:p>
          <a:p>
            <a:pPr marL="457200" lvl="1" indent="0">
              <a:buNone/>
            </a:pPr>
            <a:endParaRPr lang="sr-Cyrl-R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4800" dirty="0" smtClean="0">
                <a:latin typeface="Times New Roman" pitchFamily="18" charset="0"/>
                <a:cs typeface="Times New Roman" pitchFamily="18" charset="0"/>
              </a:rPr>
              <a:t>БДП -0,5%, 1,5% и 2% током 2015-2017</a:t>
            </a:r>
          </a:p>
          <a:p>
            <a:pPr lvl="1"/>
            <a:r>
              <a:rPr lang="sr-Cyrl-RS" sz="3500" dirty="0" smtClean="0">
                <a:latin typeface="Times New Roman" pitchFamily="18" charset="0"/>
                <a:cs typeface="Times New Roman" pitchFamily="18" charset="0"/>
              </a:rPr>
              <a:t>БДП у 2015 реалистичан, у 2016 </a:t>
            </a:r>
            <a:r>
              <a:rPr lang="sr-Cyrl-RS" sz="3500" dirty="0" err="1" smtClean="0">
                <a:latin typeface="Times New Roman" pitchFamily="18" charset="0"/>
                <a:cs typeface="Times New Roman" pitchFamily="18" charset="0"/>
              </a:rPr>
              <a:t>прецењен</a:t>
            </a:r>
            <a:r>
              <a:rPr lang="sr-Cyrl-RS" sz="3500" dirty="0" smtClean="0">
                <a:latin typeface="Times New Roman" pitchFamily="18" charset="0"/>
                <a:cs typeface="Times New Roman" pitchFamily="18" charset="0"/>
              </a:rPr>
              <a:t> (0%)</a:t>
            </a:r>
          </a:p>
          <a:p>
            <a:pPr lvl="1"/>
            <a:r>
              <a:rPr lang="sr-Cyrl-RS" sz="3500" dirty="0" smtClean="0">
                <a:latin typeface="Times New Roman" pitchFamily="18" charset="0"/>
                <a:cs typeface="Times New Roman" pitchFamily="18" charset="0"/>
              </a:rPr>
              <a:t>Раст 2% у 2017 могућ уз повећање инвестиција</a:t>
            </a:r>
          </a:p>
          <a:p>
            <a:pPr marL="457200" lvl="1" indent="0">
              <a:buNone/>
            </a:pPr>
            <a:endParaRPr lang="sr-Cyrl-RS" sz="37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sz="4800" dirty="0" smtClean="0">
                <a:latin typeface="Times New Roman" pitchFamily="18" charset="0"/>
                <a:cs typeface="Times New Roman" pitchFamily="18" charset="0"/>
              </a:rPr>
              <a:t>Умерено повећање </a:t>
            </a:r>
            <a:r>
              <a:rPr lang="sr-Cyrl-RS" sz="4800" dirty="0" err="1" smtClean="0">
                <a:latin typeface="Times New Roman" pitchFamily="18" charset="0"/>
                <a:cs typeface="Times New Roman" pitchFamily="18" charset="0"/>
              </a:rPr>
              <a:t>каматних</a:t>
            </a:r>
            <a:r>
              <a:rPr lang="sr-Cyrl-RS" sz="4800" dirty="0" smtClean="0">
                <a:latin typeface="Times New Roman" pitchFamily="18" charset="0"/>
                <a:cs typeface="Times New Roman" pitchFamily="18" charset="0"/>
              </a:rPr>
              <a:t> стопа</a:t>
            </a:r>
          </a:p>
          <a:p>
            <a:pPr lvl="1"/>
            <a:r>
              <a:rPr lang="sr-Cyrl-RS" sz="3500" dirty="0" smtClean="0">
                <a:latin typeface="Times New Roman" pitchFamily="18" charset="0"/>
                <a:cs typeface="Times New Roman" pitchFamily="18" charset="0"/>
              </a:rPr>
              <a:t>Адекватна пројекција</a:t>
            </a:r>
          </a:p>
          <a:p>
            <a:pPr marL="457200" lvl="1" indent="0">
              <a:buNone/>
            </a:pPr>
            <a:endParaRPr lang="sr-Cyrl-RS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4800" dirty="0" smtClean="0">
                <a:latin typeface="Times New Roman" pitchFamily="18" charset="0"/>
                <a:cs typeface="Times New Roman" pitchFamily="18" charset="0"/>
              </a:rPr>
              <a:t>Могући додатни ризици</a:t>
            </a:r>
          </a:p>
          <a:p>
            <a:pPr lvl="1"/>
            <a:r>
              <a:rPr lang="sr-Cyrl-RS" sz="3500" dirty="0" smtClean="0">
                <a:latin typeface="Times New Roman" pitchFamily="18" charset="0"/>
                <a:cs typeface="Times New Roman" pitchFamily="18" charset="0"/>
              </a:rPr>
              <a:t>Знатније повећање </a:t>
            </a:r>
            <a:r>
              <a:rPr lang="sr-Cyrl-RS" sz="3500" dirty="0" err="1" smtClean="0">
                <a:latin typeface="Times New Roman" pitchFamily="18" charset="0"/>
                <a:cs typeface="Times New Roman" pitchFamily="18" charset="0"/>
              </a:rPr>
              <a:t>каматних</a:t>
            </a:r>
            <a:r>
              <a:rPr lang="sr-Cyrl-RS" sz="3500" dirty="0" smtClean="0">
                <a:latin typeface="Times New Roman" pitchFamily="18" charset="0"/>
                <a:cs typeface="Times New Roman" pitchFamily="18" charset="0"/>
              </a:rPr>
              <a:t> стопа, продужена рецесија, реална </a:t>
            </a:r>
            <a:r>
              <a:rPr lang="sr-Cyrl-RS" sz="3500" dirty="0" err="1" smtClean="0">
                <a:latin typeface="Times New Roman" pitchFamily="18" charset="0"/>
                <a:cs typeface="Times New Roman" pitchFamily="18" charset="0"/>
              </a:rPr>
              <a:t>депресијација</a:t>
            </a:r>
            <a:r>
              <a:rPr lang="sr-Cyrl-RS" sz="3500" dirty="0" smtClean="0">
                <a:latin typeface="Times New Roman" pitchFamily="18" charset="0"/>
                <a:cs typeface="Times New Roman" pitchFamily="18" charset="0"/>
              </a:rPr>
              <a:t> динара</a:t>
            </a:r>
          </a:p>
          <a:p>
            <a:pPr marL="0" indent="0">
              <a:buNone/>
            </a:pPr>
            <a:endParaRPr lang="sr-Cyrl-RS" sz="41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sr-Cyrl-RS" sz="4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05A-C16E-4AA8-8A29-B78F98119717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Управљање јавним дугом</a:t>
            </a:r>
            <a:endParaRPr lang="sr-Latn-R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256584"/>
          </a:xfrm>
        </p:spPr>
        <p:txBody>
          <a:bodyPr>
            <a:normAutofit fontScale="62500" lnSpcReduction="20000"/>
          </a:bodyPr>
          <a:lstStyle/>
          <a:p>
            <a:r>
              <a:rPr lang="sr-Cyrl-RS" sz="4500" dirty="0" smtClean="0">
                <a:latin typeface="Times New Roman" pitchFamily="18" charset="0"/>
                <a:cs typeface="Times New Roman" pitchFamily="18" charset="0"/>
              </a:rPr>
              <a:t>2003. године 2 </a:t>
            </a:r>
            <a:r>
              <a:rPr lang="sr-Cyrl-RS" sz="4500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sr-Cyrl-RS" sz="4500" dirty="0" smtClean="0">
                <a:latin typeface="Times New Roman" pitchFamily="18" charset="0"/>
                <a:cs typeface="Times New Roman" pitchFamily="18" charset="0"/>
              </a:rPr>
              <a:t> доларског дуга конвертовано у </a:t>
            </a:r>
            <a:r>
              <a:rPr lang="sr-Cyrl-RS" sz="4500" dirty="0" err="1" smtClean="0">
                <a:latin typeface="Times New Roman" pitchFamily="18" charset="0"/>
                <a:cs typeface="Times New Roman" pitchFamily="18" charset="0"/>
              </a:rPr>
              <a:t>евре</a:t>
            </a:r>
            <a:endParaRPr lang="sr-Cyrl-RS" sz="45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sr-Cyrl-RS" sz="3700" dirty="0" err="1" smtClean="0">
                <a:latin typeface="Times New Roman" pitchFamily="18" charset="0"/>
                <a:cs typeface="Times New Roman" pitchFamily="18" charset="0"/>
              </a:rPr>
              <a:t>Депресијација</a:t>
            </a:r>
            <a:r>
              <a:rPr lang="sr-Cyrl-RS" sz="3700" dirty="0" smtClean="0">
                <a:latin typeface="Times New Roman" pitchFamily="18" charset="0"/>
                <a:cs typeface="Times New Roman" pitchFamily="18" charset="0"/>
              </a:rPr>
              <a:t> долара 25%</a:t>
            </a:r>
          </a:p>
          <a:p>
            <a:pPr lvl="1"/>
            <a:r>
              <a:rPr lang="sr-Cyrl-RS" sz="3700" dirty="0" smtClean="0">
                <a:latin typeface="Times New Roman" pitchFamily="18" charset="0"/>
                <a:cs typeface="Times New Roman" pitchFamily="18" charset="0"/>
              </a:rPr>
              <a:t>Губитак на </a:t>
            </a:r>
            <a:r>
              <a:rPr lang="sr-Cyrl-RS" sz="3700" dirty="0" err="1" smtClean="0">
                <a:latin typeface="Times New Roman" pitchFamily="18" charset="0"/>
                <a:cs typeface="Times New Roman" pitchFamily="18" charset="0"/>
              </a:rPr>
              <a:t>курсним</a:t>
            </a:r>
            <a:r>
              <a:rPr lang="sr-Cyrl-RS" sz="3700" dirty="0" smtClean="0">
                <a:latin typeface="Times New Roman" pitchFamily="18" charset="0"/>
                <a:cs typeface="Times New Roman" pitchFamily="18" charset="0"/>
              </a:rPr>
              <a:t> разликама ~ 300 </a:t>
            </a:r>
            <a:r>
              <a:rPr lang="sr-Cyrl-RS" sz="3700" dirty="0" err="1" smtClean="0">
                <a:latin typeface="Times New Roman" pitchFamily="18" charset="0"/>
                <a:cs typeface="Times New Roman" pitchFamily="18" charset="0"/>
              </a:rPr>
              <a:t>мил</a:t>
            </a:r>
            <a:r>
              <a:rPr lang="sr-Cyrl-RS" sz="3700" dirty="0" smtClean="0">
                <a:latin typeface="Times New Roman" pitchFamily="18" charset="0"/>
                <a:cs typeface="Times New Roman" pitchFamily="18" charset="0"/>
              </a:rPr>
              <a:t>. евра</a:t>
            </a:r>
          </a:p>
          <a:p>
            <a:pPr marL="457200" lvl="1" indent="0">
              <a:buNone/>
            </a:pPr>
            <a:endParaRPr lang="sr-Cyrl-RS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4800" dirty="0" smtClean="0">
                <a:latin typeface="Times New Roman" pitchFamily="18" charset="0"/>
                <a:cs typeface="Times New Roman" pitchFamily="18" charset="0"/>
              </a:rPr>
              <a:t>Од 2011. године се задужујемо у доларским </a:t>
            </a:r>
            <a:r>
              <a:rPr lang="sr-Cyrl-RS" sz="4800" dirty="0" err="1" smtClean="0">
                <a:latin typeface="Times New Roman" pitchFamily="18" charset="0"/>
                <a:cs typeface="Times New Roman" pitchFamily="18" charset="0"/>
              </a:rPr>
              <a:t>еврообвезницама</a:t>
            </a:r>
            <a:r>
              <a:rPr lang="sr-Cyrl-RS" sz="4800" dirty="0" smtClean="0">
                <a:latin typeface="Times New Roman" pitchFamily="18" charset="0"/>
                <a:cs typeface="Times New Roman" pitchFamily="18" charset="0"/>
              </a:rPr>
              <a:t>, без осигурања валутног ризика</a:t>
            </a:r>
          </a:p>
          <a:p>
            <a:pPr lvl="1"/>
            <a:r>
              <a:rPr lang="sr-Cyrl-RS" sz="3700" dirty="0" err="1" smtClean="0">
                <a:latin typeface="Times New Roman" pitchFamily="18" charset="0"/>
                <a:cs typeface="Times New Roman" pitchFamily="18" charset="0"/>
              </a:rPr>
              <a:t>Апресијација</a:t>
            </a:r>
            <a:r>
              <a:rPr lang="sr-Cyrl-RS" sz="3700" dirty="0" smtClean="0">
                <a:latin typeface="Times New Roman" pitchFamily="18" charset="0"/>
                <a:cs typeface="Times New Roman" pitchFamily="18" charset="0"/>
              </a:rPr>
              <a:t> долара преко 10% током 2014. године</a:t>
            </a:r>
          </a:p>
          <a:p>
            <a:pPr lvl="1"/>
            <a:r>
              <a:rPr lang="sr-Cyrl-RS" sz="3700" dirty="0" smtClean="0">
                <a:latin typeface="Times New Roman" pitchFamily="18" charset="0"/>
                <a:cs typeface="Times New Roman" pitchFamily="18" charset="0"/>
              </a:rPr>
              <a:t>Јавни дуг повећан 500 милиона евра</a:t>
            </a:r>
          </a:p>
          <a:p>
            <a:pPr lvl="1"/>
            <a:r>
              <a:rPr lang="sr-Cyrl-RS" sz="3700" dirty="0" smtClean="0">
                <a:latin typeface="Times New Roman" pitchFamily="18" charset="0"/>
                <a:cs typeface="Times New Roman" pitchFamily="18" charset="0"/>
              </a:rPr>
              <a:t>Расходи за камате у 2015. повећани ~ 8 </a:t>
            </a:r>
            <a:r>
              <a:rPr lang="sr-Cyrl-RS" sz="3700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sr-Cyrl-RS" sz="3700" dirty="0" smtClean="0">
                <a:latin typeface="Times New Roman" pitchFamily="18" charset="0"/>
                <a:cs typeface="Times New Roman" pitchFamily="18" charset="0"/>
              </a:rPr>
              <a:t> динара</a:t>
            </a:r>
          </a:p>
          <a:p>
            <a:pPr lvl="1"/>
            <a:endParaRPr lang="sr-Cyrl-RS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sz="5100" dirty="0" smtClean="0">
                <a:latin typeface="Times New Roman" pitchFamily="18" charset="0"/>
                <a:cs typeface="Times New Roman" pitchFamily="18" charset="0"/>
              </a:rPr>
              <a:t>Закључак: Србија нема конзистентну стратегију задуживања</a:t>
            </a:r>
          </a:p>
          <a:p>
            <a:pPr lvl="1"/>
            <a:r>
              <a:rPr lang="sr-Cyrl-RS" sz="3700" dirty="0" smtClean="0">
                <a:latin typeface="Times New Roman" pitchFamily="18" charset="0"/>
                <a:cs typeface="Times New Roman" pitchFamily="18" charset="0"/>
              </a:rPr>
              <a:t>Непотребно трпимо губитке на </a:t>
            </a:r>
            <a:r>
              <a:rPr lang="sr-Cyrl-RS" sz="3700" dirty="0" err="1" smtClean="0">
                <a:latin typeface="Times New Roman" pitchFamily="18" charset="0"/>
                <a:cs typeface="Times New Roman" pitchFamily="18" charset="0"/>
              </a:rPr>
              <a:t>курсним</a:t>
            </a:r>
            <a:r>
              <a:rPr lang="sr-Cyrl-RS" sz="3700" dirty="0" smtClean="0">
                <a:latin typeface="Times New Roman" pitchFamily="18" charset="0"/>
                <a:cs typeface="Times New Roman" pitchFamily="18" charset="0"/>
              </a:rPr>
              <a:t> разликама</a:t>
            </a:r>
          </a:p>
          <a:p>
            <a:pPr marL="0" indent="0">
              <a:buNone/>
            </a:pPr>
            <a:endParaRPr lang="sr-Cyrl-RS" sz="41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sr-Cyrl-RS" sz="4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205A-C16E-4AA8-8A29-B78F98119717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2446" y="404664"/>
            <a:ext cx="8229600" cy="548680"/>
          </a:xfrm>
        </p:spPr>
        <p:txBody>
          <a:bodyPr>
            <a:no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Србија заостаје по улагању у инфраструктуру</a:t>
            </a:r>
            <a:endParaRPr lang="sr-Latn-R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47316"/>
            <a:ext cx="3673638" cy="226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76056" y="1982009"/>
            <a:ext cx="3557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односу на упоредиве земље Србија има најнижи ниво јавних инвестиција (2,5% према 4-5% БДП-а).</a:t>
            </a:r>
            <a:endParaRPr lang="sr-Latn-R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6056" y="4361408"/>
            <a:ext cx="33176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Јавне инвестиције </a:t>
            </a:r>
            <a:r>
              <a:rPr lang="sr-Cyrl-R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Србији се смањују, како у односу према БДП-у тако и у учешће </a:t>
            </a:r>
            <a:r>
              <a:rPr lang="sr-Cyrl-R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укупним јавним расходима (2005-2014, </a:t>
            </a:r>
            <a:r>
              <a:rPr lang="sr-Cyrl-R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endParaRPr lang="sr-Latn-R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8C6B-787E-4412-B5B7-F63E7DFE3226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789040"/>
            <a:ext cx="3673638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36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80000" cy="792088"/>
          </a:xfrm>
        </p:spPr>
        <p:txBody>
          <a:bodyPr>
            <a:no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Тренутно стање инфраструктуре не допушта одлагање инвестиција</a:t>
            </a:r>
            <a:endParaRPr lang="sr-Latn-R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88" y="4581128"/>
            <a:ext cx="8443292" cy="196708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Србија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је најгора у региону по стању инфраструктуре (111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 од 148;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Словенија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је 34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Хрватска 44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 </a:t>
            </a: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Од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2008.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просечно се гради 30 км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аутопута годишње (у Хрватској 50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2012.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изграђено је само 10 км.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Просечна брзина возова је 40 километара на сат (55% пруге из 19. века)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32843"/>
            <a:ext cx="8083252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228184" y="4232121"/>
            <a:ext cx="24972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r-Cyrl-C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(Извор: Светски економски форум)</a:t>
            </a:r>
            <a:endParaRPr lang="sr-Latn-R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8C6B-787E-4412-B5B7-F63E7DFE3226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48" y="35476"/>
            <a:ext cx="8280000" cy="792000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Средства су доступна али </a:t>
            </a:r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и неповучена</a:t>
            </a:r>
            <a:endParaRPr lang="sr-Latn-R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6" y="980728"/>
            <a:ext cx="8191164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01954" y="5157192"/>
            <a:ext cx="8274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текуће инфраструктурне пројекте државе и јавних предузећа одобрено је око 5 млрд евра, кредита од чега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је неповучено је око 3,8 милијарди (11,1% БДП-а).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8C6B-787E-4412-B5B7-F63E7DFE3226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728"/>
            <a:ext cx="8280000" cy="792000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Највише неповучених кредита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је у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области путне инфраструктуре.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192688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19024" y="3879626"/>
            <a:ext cx="885698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Ако укључимо и нове, извесне кредите (</a:t>
            </a:r>
            <a:r>
              <a:rPr lang="sr-Cyrl-R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кредит EXIM банке за </a:t>
            </a:r>
            <a:r>
              <a:rPr lang="sr-Cyrl-R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Костолац</a:t>
            </a:r>
            <a:r>
              <a:rPr lang="sr-Cyrl-R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у 2015. добијамо још 500 милиона; </a:t>
            </a:r>
            <a:r>
              <a:rPr lang="sr-Cyrl-R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необухваћена</a:t>
            </a:r>
            <a:r>
              <a:rPr lang="sr-Cyrl-R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је и пруга Београд-Будимпешта, УАЕ…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просеку се сваке године не изврши 20% планираних инвестиција.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Важно: смањење јавних инвестиција током године није део циљане штедње, већ неизвршавања планова.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Процењујемо да вредност пројеката који су тренутно у кашњењу износи преко 1 млрд евра.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Србија због кашњења у повлачењу одобрених средстава плаћа годишње пенале од око 4 млн евра</a:t>
            </a:r>
            <a:endParaRPr lang="sr-Latn-R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RS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sr-Latn-R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8C6B-787E-4412-B5B7-F63E7DFE3226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14" y="116632"/>
            <a:ext cx="8229600" cy="1143000"/>
          </a:xfrm>
        </p:spPr>
        <p:txBody>
          <a:bodyPr>
            <a:no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Реално повећање јавних инвестиција у 2015. је око 1% БДП-а</a:t>
            </a:r>
            <a:endParaRPr lang="sr-Latn-R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904" y="4293096"/>
            <a:ext cx="7653536" cy="1677878"/>
          </a:xfrm>
        </p:spPr>
        <p:txBody>
          <a:bodyPr>
            <a:normAutofit/>
          </a:bodyPr>
          <a:lstStyle/>
          <a:p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Повећање од </a:t>
            </a:r>
            <a:r>
              <a:rPr lang="sr-Cyrl-RS" sz="1800" dirty="0">
                <a:latin typeface="Times New Roman" pitchFamily="18" charset="0"/>
                <a:cs typeface="Times New Roman" pitchFamily="18" charset="0"/>
              </a:rPr>
              <a:t>1%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(1,5%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са јавним предузећима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) је могуће само </a:t>
            </a:r>
            <a:r>
              <a:rPr lang="sr-Cyrl-RS" sz="1800" dirty="0">
                <a:latin typeface="Times New Roman" pitchFamily="18" charset="0"/>
                <a:cs typeface="Times New Roman" pitchFamily="18" charset="0"/>
              </a:rPr>
              <a:t>уз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значајно повећање </a:t>
            </a:r>
            <a:r>
              <a:rPr lang="sr-Cyrl-RS" sz="1800" dirty="0">
                <a:latin typeface="Times New Roman" pitchFamily="18" charset="0"/>
                <a:cs typeface="Times New Roman" pitchFamily="18" charset="0"/>
              </a:rPr>
              <a:t>ефикасности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инвестирања.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Када би се сви планирани инфраструктурни пројекти реализовали у року (тешко оствариво), у 2015. пораст буџетских инвестиција би износио 1,3% БДП-а (2,5% са јавним предузећима).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386717" cy="234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8C6B-787E-4412-B5B7-F63E7DFE3226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308650"/>
            <a:ext cx="8229600" cy="528062"/>
          </a:xfrm>
        </p:spPr>
        <p:txBody>
          <a:bodyPr>
            <a:no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Инвестиције у путеве могуће је повећати за око 313 милиона</a:t>
            </a:r>
            <a:endParaRPr lang="sr-Latn-R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548261"/>
            <a:ext cx="8229600" cy="1761059"/>
          </a:xfrm>
        </p:spPr>
        <p:txBody>
          <a:bodyPr>
            <a:noAutofit/>
          </a:bodyPr>
          <a:lstStyle/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Коридор 10: са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садашњим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роковима повећање од око </a:t>
            </a: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милиона евра (доступно 750);</a:t>
            </a:r>
          </a:p>
          <a:p>
            <a:pPr>
              <a:spcBef>
                <a:spcPts val="0"/>
              </a:spcBef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Коридор 11: претпоставка исте динамике на отпочетим деоницама; неизвесно започињање нових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sr-Cyrl-R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пројеката рехабилитације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путева и повећања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безбедности:  процена извршења је око </a:t>
            </a: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милиона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евра у 2015. (отпочињање пројекта);</a:t>
            </a:r>
          </a:p>
          <a:p>
            <a:pPr>
              <a:spcBef>
                <a:spcPts val="0"/>
              </a:spcBef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мост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Сави: рок за повлачење средстава условљава да се свих  </a:t>
            </a:r>
            <a:r>
              <a:rPr lang="sr-Cyrl-RS" sz="1600" b="1" dirty="0"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 милиона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евра искористи наредне године; није било извршења у 2014.;</a:t>
            </a:r>
          </a:p>
          <a:p>
            <a:pPr>
              <a:spcBef>
                <a:spcPts val="0"/>
              </a:spcBef>
            </a:pP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билазнице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око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Београда: очекивано  повећање од </a:t>
            </a: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милион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евра</a:t>
            </a:r>
          </a:p>
          <a:p>
            <a:pPr lvl="1"/>
            <a:endParaRPr lang="sr-Latn-RS" sz="1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136904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8C6B-787E-4412-B5B7-F63E7DFE3226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-12443" y="260648"/>
            <a:ext cx="9144000" cy="576238"/>
          </a:xfrm>
        </p:spPr>
        <p:txBody>
          <a:bodyPr/>
          <a:lstStyle/>
          <a:p>
            <a:pPr eaLnBrk="1" hangingPunct="1"/>
            <a:r>
              <a:rPr lang="sr-Cyrl-RS" altLang="sr-Latn-RS" sz="3400" dirty="0" smtClean="0">
                <a:latin typeface="Times New Roman" pitchFamily="18" charset="0"/>
                <a:cs typeface="Times New Roman" pitchFamily="18" charset="0"/>
              </a:rPr>
              <a:t>Фискална стратегија: болне али примерене мере</a:t>
            </a:r>
            <a:endParaRPr lang="sr-Latn-CS" altLang="sr-Latn-R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32648"/>
          </a:xfrm>
        </p:spPr>
        <p:txBody>
          <a:bodyPr/>
          <a:lstStyle/>
          <a:p>
            <a:pPr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Захтеван вишегодишњи план за оздрављење јавних финансија и реформе у јавном сектору 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Показује јасну намеру Владе да отпочне са решавањем нараслих проблема у јавним финансијама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Предвиђа тешке и болне резове (реформе и отпуштања у јавним предузећима, администрацији, здравству</a:t>
            </a:r>
            <a:r>
              <a:rPr lang="sr-Cyrl-R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и школству, смањење па замрзавање плата и пензија, завршетак процеса реструктурирања итд.)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Велики професионални, политички али и социјални изазови</a:t>
            </a:r>
          </a:p>
          <a:p>
            <a:pPr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Фискални савет сматра да су мере штедње примерене ситуацији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Због величине проблема, оштре мере штедње немају реалну алтернативу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Без одлучног смањења дефицита - експлозија јавног дуга и извесна фискална криза: дубок пад БДП-а, снажно слабљење динара и висока инфлација</a:t>
            </a:r>
          </a:p>
          <a:p>
            <a:pPr algn="just" eaLnBrk="1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Основ за склапање трогодишњег аранжмана са ММФ-ом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Знатно повећава изгледе за успех читавог програма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00061-9FBD-48A9-86F6-DA2B6180A6B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032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Инвестиције у железнице могу донети повећање од 251 милион</a:t>
            </a:r>
            <a:endParaRPr lang="sr-Latn-R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03637"/>
            <a:ext cx="8229600" cy="2293715"/>
          </a:xfrm>
        </p:spPr>
        <p:txBody>
          <a:bodyPr>
            <a:normAutofit fontScale="92500" lnSpcReduction="10000"/>
          </a:bodyPr>
          <a:lstStyle/>
          <a:p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Други железнички колосек </a:t>
            </a:r>
            <a:r>
              <a:rPr lang="sr-Cyrl-RS" sz="1800" dirty="0">
                <a:latin typeface="Times New Roman" pitchFamily="18" charset="0"/>
                <a:cs typeface="Times New Roman" pitchFamily="18" charset="0"/>
              </a:rPr>
              <a:t>на деоници од Панчевачког моста до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Панчева и реконструкција </a:t>
            </a:r>
            <a:r>
              <a:rPr lang="sr-Cyrl-RS" sz="1800" dirty="0">
                <a:latin typeface="Times New Roman" pitchFamily="18" charset="0"/>
                <a:cs typeface="Times New Roman" pitchFamily="18" charset="0"/>
              </a:rPr>
              <a:t>дела пруге Коридора 10 (112 км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sr-Cyrl-RS" sz="1800" b="1" dirty="0" smtClean="0"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 милиона евра у 2015.</a:t>
            </a:r>
          </a:p>
          <a:p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Почетак </a:t>
            </a:r>
            <a:r>
              <a:rPr lang="sr-Cyrl-RS" sz="1800" dirty="0">
                <a:latin typeface="Times New Roman" pitchFamily="18" charset="0"/>
                <a:cs typeface="Times New Roman" pitchFamily="18" charset="0"/>
              </a:rPr>
              <a:t>радова на прузи Стара </a:t>
            </a:r>
            <a:r>
              <a:rPr lang="sr-Cyrl-RS" sz="1800" dirty="0" err="1">
                <a:latin typeface="Times New Roman" pitchFamily="18" charset="0"/>
                <a:cs typeface="Times New Roman" pitchFamily="18" charset="0"/>
              </a:rPr>
              <a:t>Пазова</a:t>
            </a:r>
            <a:r>
              <a:rPr lang="sr-Cyrl-RS" sz="1800" dirty="0">
                <a:latin typeface="Times New Roman" pitchFamily="18" charset="0"/>
                <a:cs typeface="Times New Roman" pitchFamily="18" charset="0"/>
              </a:rPr>
              <a:t>-Нови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Сад и </a:t>
            </a:r>
            <a:r>
              <a:rPr lang="sr-Cyrl-RS" sz="1800" dirty="0">
                <a:latin typeface="Times New Roman" pitchFamily="18" charset="0"/>
                <a:cs typeface="Times New Roman" pitchFamily="18" charset="0"/>
              </a:rPr>
              <a:t>реконструкција пруге Београд-</a:t>
            </a:r>
            <a:r>
              <a:rPr lang="sr-Cyrl-RS" sz="1800" dirty="0" err="1">
                <a:latin typeface="Times New Roman" pitchFamily="18" charset="0"/>
                <a:cs typeface="Times New Roman" pitchFamily="18" charset="0"/>
              </a:rPr>
              <a:t>Врбница</a:t>
            </a:r>
            <a:r>
              <a:rPr lang="sr-Cyrl-R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Бар): </a:t>
            </a:r>
            <a:r>
              <a:rPr lang="sr-Cyrl-RS" sz="1800" b="1" dirty="0" smtClean="0">
                <a:latin typeface="Times New Roman" pitchFamily="18" charset="0"/>
                <a:cs typeface="Times New Roman" pitchFamily="18" charset="0"/>
              </a:rPr>
              <a:t>170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 милиона у 2015.</a:t>
            </a:r>
          </a:p>
          <a:p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Станица Прокоп:</a:t>
            </a:r>
            <a:r>
              <a:rPr lang="sr-Cyrl-RS" sz="1800" b="1" dirty="0" smtClean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милиона</a:t>
            </a:r>
          </a:p>
          <a:p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Набавка </a:t>
            </a:r>
            <a:r>
              <a:rPr lang="sr-Cyrl-RS" sz="1800" dirty="0" err="1">
                <a:latin typeface="Times New Roman" pitchFamily="18" charset="0"/>
                <a:cs typeface="Times New Roman" pitchFamily="18" charset="0"/>
              </a:rPr>
              <a:t>шинских</a:t>
            </a:r>
            <a:r>
              <a:rPr lang="sr-Cyrl-R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возила: повећање од </a:t>
            </a:r>
            <a:r>
              <a:rPr lang="sr-Cyrl-RS" sz="18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милиона (из два кредита)</a:t>
            </a:r>
          </a:p>
          <a:p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Неизвесно је да ли ће рехабилитација железничког Коридора 10 почети у 2015.–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фази измене пројекта а израда техничке документације напредује 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споро</a:t>
            </a:r>
            <a:endParaRPr lang="sr-Latn-R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704856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8C6B-787E-4412-B5B7-F63E7DFE3226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650"/>
            <a:ext cx="8229600" cy="664046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131 милион у енергетици</a:t>
            </a:r>
            <a:endParaRPr lang="sr-Latn-R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672548"/>
            <a:ext cx="7581528" cy="14010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Реализовање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кредита за набавку струјних бројила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милиона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евра</a:t>
            </a:r>
          </a:p>
          <a:p>
            <a:pPr>
              <a:spcBef>
                <a:spcPts val="0"/>
              </a:spcBef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ХЕ Зворник: решен спор са понуђачем, повећање од </a:t>
            </a: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милиона</a:t>
            </a:r>
          </a:p>
          <a:p>
            <a:pPr>
              <a:spcBef>
                <a:spcPts val="0"/>
              </a:spcBef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Изградња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32 мале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хидроелектране – </a:t>
            </a: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милиона </a:t>
            </a:r>
            <a:endParaRPr lang="sr-Cyrl-R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 Костолац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(пристаништа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железничка инфраструктуре)–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милиона</a:t>
            </a:r>
          </a:p>
          <a:p>
            <a:pPr>
              <a:spcBef>
                <a:spcPts val="0"/>
              </a:spcBef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Фабрика за </a:t>
            </a:r>
            <a:r>
              <a:rPr lang="sr-Cyrl-RS" sz="1600" dirty="0" err="1" smtClean="0">
                <a:latin typeface="Times New Roman" pitchFamily="18" charset="0"/>
                <a:cs typeface="Times New Roman" pitchFamily="18" charset="0"/>
              </a:rPr>
              <a:t>одсумпоравање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 err="1" smtClean="0">
                <a:latin typeface="Times New Roman" pitchFamily="18" charset="0"/>
                <a:cs typeface="Times New Roman" pitchFamily="18" charset="0"/>
              </a:rPr>
              <a:t>Костолац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милиона</a:t>
            </a:r>
          </a:p>
          <a:p>
            <a:pPr>
              <a:spcBef>
                <a:spcPts val="0"/>
              </a:spcBef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Унапређења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хомогенизације угља у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Колубари – </a:t>
            </a: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милиона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sr-Cyrl-RS" sz="1600" dirty="0" err="1" smtClean="0">
                <a:latin typeface="Times New Roman" pitchFamily="18" charset="0"/>
                <a:cs typeface="Times New Roman" pitchFamily="18" charset="0"/>
              </a:rPr>
              <a:t>Костолац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: завршетак 1 фазе умањује инвестиције за </a:t>
            </a: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милиона (отпочињање 2. фазе може повећати за 100 милиона)</a:t>
            </a:r>
            <a:endParaRPr lang="sr-Cyrl-R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sr-Latn-R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632848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8C6B-787E-4412-B5B7-F63E7DFE3226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52" y="116632"/>
            <a:ext cx="8229600" cy="648072"/>
          </a:xfrm>
        </p:spPr>
        <p:txBody>
          <a:bodyPr>
            <a:normAutofit/>
          </a:bodyPr>
          <a:lstStyle/>
          <a:p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 осталим областима још 1</a:t>
            </a:r>
            <a:r>
              <a:rPr lang="sr-Latn-RS" sz="36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 милиона</a:t>
            </a:r>
            <a:endParaRPr lang="sr-Latn-R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48" y="4941168"/>
            <a:ext cx="8229600" cy="1473027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нвестициони радови у вези са санацијом штета од поплаве –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милиона</a:t>
            </a:r>
          </a:p>
          <a:p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Клинички центри Београд, Нови Сад, Крагујевац – </a:t>
            </a:r>
            <a:r>
              <a:rPr lang="sr-Cyrl-CS" sz="18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 милиона</a:t>
            </a:r>
          </a:p>
          <a:p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Унапређење општинског водоснабдевања– </a:t>
            </a:r>
            <a:r>
              <a:rPr lang="sr-Cyrl-CS" sz="18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 милиона</a:t>
            </a:r>
            <a:endParaRPr lang="sr-Latn-R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704856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8C6B-787E-4412-B5B7-F63E7DFE3226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9746"/>
            <a:ext cx="8229600" cy="878974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Разлози за ниске јавне инвестиције</a:t>
            </a:r>
            <a:endParaRPr lang="sr-Latn-R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Пропусти су присутни на свим нивоима и у свим фазама реализације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 министарстава, преко државних предузећа задужених за организацију обављања инфраструктурних радова, пројектаната, па до предузећа извођача радова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Недефинисане надлежности чак и на нивоу министарстава, недостатак координације и сарадње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пример је Жежељев мост или водоснабдевање Панчева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Недовољни су капацитети државних ограна и предузећа надлежних за управљање и експолатацију инфраструктуре, при избору, при реализацији, надзору и евалуацији предузетих инвестиција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Недостају адекватне студије ефикасности и ефективности инвестиције, а одлука о избору пројекта се често заснива на политичком утицају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Избор приоритета неретко вођен другим разлозима а не потребама друштва.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Најаве великих нових пројеката чија исплативост није испитана кроз адекватне студије, а за неке од њих није чак ни јасна тачна улога и трошак државе.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Административне препреке замењују суштинску анализу исплативости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Код израде пројеката евидентна су честа кашњења, али и бројне грешке у техничкој документацији и финансијским прорачунима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Према процени Министарства грађевинарства, саобраћаја и инфраструктуре, штета због „неквалитетних пројеката“ у области путева и безбедности саобраћаја процењује се на 100 милиона евра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Неефикасно издавање грађевинских и употребних дозвола, као и процес експропријације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8C6B-787E-4412-B5B7-F63E7DFE3226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6512" y="-27384"/>
            <a:ext cx="9144000" cy="864270"/>
          </a:xfrm>
        </p:spPr>
        <p:txBody>
          <a:bodyPr/>
          <a:lstStyle/>
          <a:p>
            <a:pPr eaLnBrk="1" hangingPunct="1"/>
            <a:r>
              <a:rPr lang="sr-Cyrl-RS" altLang="sr-Latn-RS" sz="3250" dirty="0" smtClean="0">
                <a:latin typeface="Times New Roman" pitchFamily="18" charset="0"/>
                <a:cs typeface="Times New Roman" pitchFamily="18" charset="0"/>
              </a:rPr>
              <a:t>Амбициозан вишегодишњи план – носи ризике</a:t>
            </a:r>
            <a:endParaRPr lang="sr-Latn-CS" altLang="sr-Latn-RS" sz="32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2" y="836886"/>
            <a:ext cx="8856984" cy="5760466"/>
          </a:xfrm>
        </p:spPr>
        <p:txBody>
          <a:bodyPr/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Фискална консолидација ће морати да обухвати и 2018. годину: неопходан четворогодишњи план уместо трогодишњег</a:t>
            </a:r>
          </a:p>
          <a:p>
            <a:pPr lvl="1"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Смањење фискалног дефицита на 3,8% БДП-а није довољно за стабилизацију јавног дуга до 2017. године</a:t>
            </a:r>
          </a:p>
          <a:p>
            <a:pPr lvl="1"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Потребно додатно смањење дефицита за 1 </a:t>
            </a:r>
            <a:r>
              <a:rPr lang="sr-Cyrl-RS" sz="1800" dirty="0" err="1" smtClean="0"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. БДП-а у 2018. години</a:t>
            </a:r>
          </a:p>
          <a:p>
            <a:pPr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Спровођење два пресудна блока реформи је и најризичније</a:t>
            </a:r>
          </a:p>
          <a:p>
            <a:pPr lvl="1"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Јавна и државна предузећа: увођење реда у пословање Србијагаса, ЕПС-а, Железница, решавање судбине Железаре Смедерево, петрохемијског комплекса</a:t>
            </a:r>
          </a:p>
          <a:p>
            <a:pPr lvl="1"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Јавни (буџетски) сектор: смањивање запослености уз свеобухватне реформе</a:t>
            </a:r>
          </a:p>
          <a:p>
            <a:pPr lvl="1"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sr-Cyrl-R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Рокови кратки (неколико месеци) </a:t>
            </a:r>
            <a:r>
              <a:rPr lang="sr-Cyrl-R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прецизни </a:t>
            </a:r>
            <a:r>
              <a:rPr lang="sr-Cyrl-R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планови још увек не постоје</a:t>
            </a:r>
          </a:p>
          <a:p>
            <a:pPr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Оштар заокрет у фискалној политици а привреда је у рецесији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Неповољно макроекономско окружење знатно отежава неопходно спровођење фискалне консолидације </a:t>
            </a:r>
          </a:p>
          <a:p>
            <a:pPr lvl="1"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Потребне су мере економске политике за подстицај привредног раста</a:t>
            </a:r>
          </a:p>
          <a:p>
            <a:pPr lvl="1"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500"/>
              </a:spcBef>
              <a:spcAft>
                <a:spcPts val="500"/>
              </a:spcAft>
              <a:buNone/>
              <a:defRPr/>
            </a:pPr>
            <a:endParaRPr lang="sr-Cyrl-R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00061-9FBD-48A9-86F6-DA2B6180A6B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071992" cy="792262"/>
          </a:xfrm>
        </p:spPr>
        <p:txBody>
          <a:bodyPr/>
          <a:lstStyle/>
          <a:p>
            <a:pPr eaLnBrk="1" hangingPunct="1"/>
            <a:r>
              <a:rPr lang="sr-Cyrl-RS" altLang="sr-Latn-RS" sz="3300" dirty="0" smtClean="0">
                <a:latin typeface="Times New Roman" pitchFamily="18" charset="0"/>
                <a:cs typeface="Times New Roman" pitchFamily="18" charset="0"/>
              </a:rPr>
              <a:t>Најбоља </a:t>
            </a:r>
            <a:r>
              <a:rPr lang="sr-Cyrl-RS" altLang="sr-Latn-RS" sz="3300" dirty="0" err="1" smtClean="0">
                <a:latin typeface="Times New Roman" pitchFamily="18" charset="0"/>
                <a:cs typeface="Times New Roman" pitchFamily="18" charset="0"/>
              </a:rPr>
              <a:t>антирецесиона</a:t>
            </a:r>
            <a:r>
              <a:rPr lang="sr-Cyrl-RS" altLang="sr-Latn-RS" sz="3300" dirty="0" smtClean="0">
                <a:latin typeface="Times New Roman" pitchFamily="18" charset="0"/>
                <a:cs typeface="Times New Roman" pitchFamily="18" charset="0"/>
              </a:rPr>
              <a:t> мера: јавне инвестиције</a:t>
            </a:r>
            <a:endParaRPr lang="sr-Latn-CS" altLang="sr-Latn-RS" sz="3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23528" y="1207434"/>
            <a:ext cx="8424936" cy="5616624"/>
          </a:xfrm>
        </p:spPr>
        <p:txBody>
          <a:bodyPr/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Привреда Србије је у рецесији већ од 2014. године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пад привредне активности од око 1,7%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sr-Cyrl-R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Мере штедње ће имати </a:t>
            </a:r>
            <a:r>
              <a:rPr lang="sr-Cyrl-R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привремени негативни утицај на привредни раст и </a:t>
            </a:r>
            <a:r>
              <a:rPr lang="sr-Cyrl-R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продубити </a:t>
            </a:r>
            <a:r>
              <a:rPr lang="sr-Cyrl-R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постојећу рецесију</a:t>
            </a:r>
          </a:p>
          <a:p>
            <a:pPr lvl="1"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sr-Cyrl-R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Ако се </a:t>
            </a:r>
            <a:r>
              <a:rPr lang="sr-Cyrl-R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отргне контроли, може </a:t>
            </a:r>
            <a:r>
              <a:rPr lang="sr-Cyrl-R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 угрози саму фискалну консолидацију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Државне инвестиције у инфраструктуру могу да ублаже негативан ефекат консолидације на привредни раст</a:t>
            </a:r>
          </a:p>
          <a:p>
            <a:pPr lvl="1"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У кратком року, утицај јавних инвестиција на привредни раст (фискални мултипликатор) је бар два пута већи од осталих облика државне потрошње </a:t>
            </a:r>
          </a:p>
          <a:p>
            <a:pPr lvl="2"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Негативан ефекат на привредни раст због смањења дефицита/потрошње за 2 </a:t>
            </a:r>
            <a:r>
              <a:rPr lang="sr-Cyrl-RS" sz="1600" dirty="0" err="1" smtClean="0"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. БДП-а могуће је компензовати повећањем инвестиција за 1 </a:t>
            </a:r>
            <a:r>
              <a:rPr lang="sr-Cyrl-RS" sz="1600" dirty="0" err="1" smtClean="0"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. БДП-а</a:t>
            </a:r>
          </a:p>
          <a:p>
            <a:pPr lvl="1"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У средњем року, побољшање путне и железничке инфраструктуре, као и енергетских капацитета ствара предуслове за бржи привредни раст</a:t>
            </a:r>
          </a:p>
          <a:p>
            <a:pPr marL="0" indent="0" algn="just" eaLnBrk="1" hangingPunct="1">
              <a:spcBef>
                <a:spcPts val="500"/>
              </a:spcBef>
              <a:spcAft>
                <a:spcPts val="500"/>
              </a:spcAft>
              <a:buNone/>
              <a:defRPr/>
            </a:pPr>
            <a:endParaRPr lang="sr-Cyrl-R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endParaRPr lang="sr-Cyrl-R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00061-9FBD-48A9-86F6-DA2B6180A6B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81"/>
            <a:ext cx="9144000" cy="792088"/>
          </a:xfrm>
        </p:spPr>
        <p:txBody>
          <a:bodyPr/>
          <a:lstStyle/>
          <a:p>
            <a:pPr eaLnBrk="1" hangingPunct="1"/>
            <a:r>
              <a:rPr lang="sr-Cyrl-RS" altLang="sr-Latn-RS" sz="3200" dirty="0" smtClean="0">
                <a:latin typeface="Times New Roman" pitchFamily="18" charset="0"/>
                <a:cs typeface="Times New Roman" pitchFamily="18" charset="0"/>
              </a:rPr>
              <a:t>Лоша инфраструктура - потребан раст инвестиција</a:t>
            </a:r>
            <a:endParaRPr lang="sr-Latn-CS" altLang="sr-Latn-R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16624"/>
          </a:xfrm>
        </p:spPr>
        <p:txBody>
          <a:bodyPr/>
          <a:lstStyle/>
          <a:p>
            <a:pPr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Опште стање инфраструктуре алармантно лоше – Србија на међународним листама међу најлошије рангираним земљама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Према свеукупном квалитету инфраструктуре, Србија 111. од 148. земаља – најгора у региону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По квалитету путева 114. место (у региону лошији ранг има само Румунија)</a:t>
            </a:r>
          </a:p>
          <a:p>
            <a:pPr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Издвајања из буџета за јавне инвестиције недопустиво ниско – свега 2,5% БДП-а у 2014. години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Неопходно их је готово удвостручити – јавне инвестиције у упоредивим земљама Централне и Источне Европе у просеку преко 4% БДП-а</a:t>
            </a:r>
          </a:p>
          <a:p>
            <a:pPr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Већ постоје одговарајући пројекти и средства за њихово финансирање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 Пројекти који би унапредили квалитет инфраструктуре постоје (на пример, путни и железнички Коридор 10)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Обезбеђени су и повољни извори финансирања инфраструктурних пројеката - кредити Светске банке, </a:t>
            </a:r>
            <a:r>
              <a:rPr lang="sr-Latn-BA" sz="1800" dirty="0" smtClean="0">
                <a:latin typeface="Times New Roman" pitchFamily="18" charset="0"/>
                <a:cs typeface="Times New Roman" pitchFamily="18" charset="0"/>
              </a:rPr>
              <a:t>EIB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-а</a:t>
            </a:r>
            <a:r>
              <a:rPr lang="sr-Latn-BA" sz="1800" dirty="0" smtClean="0">
                <a:latin typeface="Times New Roman" pitchFamily="18" charset="0"/>
                <a:cs typeface="Times New Roman" pitchFamily="18" charset="0"/>
              </a:rPr>
              <a:t>, EBRD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-а са дугим роком отплате и ниском каматом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00061-9FBD-48A9-86F6-DA2B6180A6B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-1" y="188466"/>
            <a:ext cx="9144001" cy="648246"/>
          </a:xfrm>
        </p:spPr>
        <p:txBody>
          <a:bodyPr/>
          <a:lstStyle/>
          <a:p>
            <a:pPr eaLnBrk="1" hangingPunct="1"/>
            <a:r>
              <a:rPr lang="sr-Cyrl-RS" altLang="sr-Latn-RS" sz="3300" dirty="0" smtClean="0">
                <a:latin typeface="Times New Roman" pitchFamily="18" charset="0"/>
                <a:cs typeface="Times New Roman" pitchFamily="18" charset="0"/>
              </a:rPr>
              <a:t>Раст јавних инвестиција оправдан и по цени мало већег дефицита</a:t>
            </a:r>
            <a:endParaRPr lang="sr-Latn-CS" altLang="sr-Latn-RS" sz="3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1457" y="1196752"/>
            <a:ext cx="8928992" cy="5400600"/>
          </a:xfrm>
        </p:spPr>
        <p:txBody>
          <a:bodyPr/>
          <a:lstStyle/>
          <a:p>
            <a:pPr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У 2015. години могуће је повећати јавне инвестиције за 1 </a:t>
            </a:r>
            <a:r>
              <a:rPr lang="sr-Cyrl-RS" sz="2400" dirty="0" err="1" smtClean="0"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. БДП-а ефикаснијим извршењем постојећих пројеката 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У Фискалној стратегији планиран је упола мањи раст – и даље недовољно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Значајан стимуланс за домаћу привредну активност </a:t>
            </a:r>
          </a:p>
          <a:p>
            <a:pPr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У идеалном случају, простор за нешто већи раст инвестиција би требало наћи у планираном буџетском оквиру</a:t>
            </a:r>
            <a:endParaRPr lang="sr-Cyrl-RS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Смањивањем других, мање продуктивних, расхода попут субвенција</a:t>
            </a:r>
            <a:endParaRPr lang="sr-Cyrl-RS" sz="1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2300" dirty="0" smtClean="0">
                <a:latin typeface="Times New Roman" pitchFamily="18" charset="0"/>
                <a:cs typeface="Times New Roman" pitchFamily="18" charset="0"/>
              </a:rPr>
              <a:t>Уколико то није могуће, и мањи пораст дефицита државе би био прихватљив уколико је разлог снажнији раст инвестиција</a:t>
            </a:r>
            <a:endParaRPr lang="sr-Cyrl-RS" sz="2300" dirty="0"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Због снажног позитивног ефекта на привредни раст, повећање капиталних расхода мање утиче на дефицит у односу на све друге јавне расходе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За финансирање додатног повећања јавних инвестиција није потребно позајмљивати на финансијском тржишту – средства су већ одобрена</a:t>
            </a:r>
          </a:p>
          <a:p>
            <a:pPr marL="457200" lvl="1" indent="0" algn="just" eaLnBrk="1" hangingPunct="1">
              <a:spcBef>
                <a:spcPts val="400"/>
              </a:spcBef>
              <a:spcAft>
                <a:spcPts val="400"/>
              </a:spcAft>
              <a:buNone/>
              <a:defRPr/>
            </a:pPr>
            <a:endParaRPr lang="sr-Cyrl-RS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00061-9FBD-48A9-86F6-DA2B6180A6B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456" y="188640"/>
            <a:ext cx="9144001" cy="648246"/>
          </a:xfrm>
        </p:spPr>
        <p:txBody>
          <a:bodyPr/>
          <a:lstStyle/>
          <a:p>
            <a:pPr eaLnBrk="1" hangingPunct="1"/>
            <a:r>
              <a:rPr lang="sr-Cyrl-RS" altLang="sr-Latn-RS" sz="3300" dirty="0" smtClean="0">
                <a:latin typeface="Times New Roman" pitchFamily="18" charset="0"/>
                <a:cs typeface="Times New Roman" pitchFamily="18" charset="0"/>
              </a:rPr>
              <a:t>Јавна и државна предузећа: значајне реформе</a:t>
            </a:r>
            <a:endParaRPr lang="sr-Latn-CS" altLang="sr-Latn-RS" sz="3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1456" y="1052736"/>
            <a:ext cx="9112543" cy="5805264"/>
          </a:xfrm>
        </p:spPr>
        <p:txBody>
          <a:bodyPr/>
          <a:lstStyle/>
          <a:p>
            <a:pPr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Суочавање са нагомиланим проблемима јавних и државних предузећа је кључни реформски потез владе - подржавамо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Не доноси највеће буџетске уштеде, али без стављања њиховог пословања под контролу у 2015. години могуће је потпуно урушавање јавних финансија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Много важније - реформа треба да обезбеди да јавна предузећа буду покретачи привредног раста </a:t>
            </a:r>
          </a:p>
          <a:p>
            <a:pPr lvl="2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А не губиташи и социјалне институције       </a:t>
            </a:r>
          </a:p>
          <a:p>
            <a:pPr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Решавање статуса предузећа у реструктурирању = уклањање „паразитског сектора“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Многа предузећа без перспективе, а извлаче огромна средства из привреде и буџета већ годинама</a:t>
            </a:r>
          </a:p>
          <a:p>
            <a:pPr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Постоје изгледи да се у основи то коначно и уради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Видљиви први конкретни кораци: стечај за 188 предузећа у реструктурирању, промене у ЕПС-у, приватизација Железаре Смедерево?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00061-9FBD-48A9-86F6-DA2B6180A6B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456" y="188640"/>
            <a:ext cx="9144001" cy="648246"/>
          </a:xfrm>
        </p:spPr>
        <p:txBody>
          <a:bodyPr/>
          <a:lstStyle/>
          <a:p>
            <a:pPr eaLnBrk="1" hangingPunct="1"/>
            <a:r>
              <a:rPr lang="sr-Cyrl-RS" altLang="sr-Latn-RS" sz="3300" dirty="0" smtClean="0">
                <a:latin typeface="Times New Roman" pitchFamily="18" charset="0"/>
                <a:cs typeface="Times New Roman" pitchFamily="18" charset="0"/>
              </a:rPr>
              <a:t>Јавна и државна предузећа: комплексни проблеми а кратки рокови</a:t>
            </a:r>
            <a:endParaRPr lang="sr-Latn-CS" altLang="sr-Latn-RS" sz="3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1456" y="1052736"/>
            <a:ext cx="9112543" cy="5805264"/>
          </a:xfrm>
        </p:spPr>
        <p:txBody>
          <a:bodyPr/>
          <a:lstStyle/>
          <a:p>
            <a:pPr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Влада се имплицитно обавезала да ће решити највеће проблеме већ у првој половини 2015. години – веома неизвесно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Без буџетских средстава за Србијагас у 2015. години – то значи решавање судбине највећих дужника за гас већ до средине године (Железара, </a:t>
            </a:r>
            <a:r>
              <a:rPr lang="sr-Cyrl-RS" sz="2000" dirty="0" err="1" smtClean="0">
                <a:latin typeface="Times New Roman" pitchFamily="18" charset="0"/>
                <a:cs typeface="Times New Roman" pitchFamily="18" charset="0"/>
              </a:rPr>
              <a:t>Петрохемија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, Азотара, МСК)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Железара Смедерево проблем за себе – без </a:t>
            </a:r>
            <a:r>
              <a:rPr lang="sr-Cyrl-RS" sz="2000" dirty="0" err="1" smtClean="0">
                <a:latin typeface="Times New Roman" pitchFamily="18" charset="0"/>
                <a:cs typeface="Times New Roman" pitchFamily="18" charset="0"/>
              </a:rPr>
              <a:t>Есмарка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затварање?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Мање субвенције за Железницу у буџету – да ли је одрживо без плана за отпуштање вишка запослених и рационализацију услуга?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Реална опасност да се губици ЕПС-а превале на државу – без одлагања решавање највећих проблема (вишак запослених, лоша наплата, ниска цена и друго)</a:t>
            </a:r>
          </a:p>
          <a:p>
            <a:pPr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Детаљни планови још увек не постоје а први постављени рокови су већ пробијени – фебруар?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00061-9FBD-48A9-86F6-DA2B6180A6B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-1" y="116632"/>
            <a:ext cx="9144001" cy="648246"/>
          </a:xfrm>
        </p:spPr>
        <p:txBody>
          <a:bodyPr/>
          <a:lstStyle/>
          <a:p>
            <a:pPr eaLnBrk="1" hangingPunct="1"/>
            <a:r>
              <a:rPr lang="sr-Cyrl-RS" altLang="sr-Latn-RS" sz="3300" dirty="0" smtClean="0">
                <a:latin typeface="Times New Roman" pitchFamily="18" charset="0"/>
                <a:cs typeface="Times New Roman" pitchFamily="18" charset="0"/>
              </a:rPr>
              <a:t>Смањење запослености без детаљних планова – велики ризик</a:t>
            </a:r>
            <a:endParaRPr lang="sr-Latn-CS" altLang="sr-Latn-RS" sz="3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1457" y="980728"/>
            <a:ext cx="8928992" cy="5877272"/>
          </a:xfrm>
        </p:spPr>
        <p:txBody>
          <a:bodyPr/>
          <a:lstStyle/>
          <a:p>
            <a:pPr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Фискалном стратегијом предвиђено је смањење запослености у буџетском сектору за 5% годишње до 2017. године 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За три године би према плану у здравству, школству, државној и локалној администрацији требало да буде преко 15% мање запослених (око 75.000)</a:t>
            </a:r>
          </a:p>
          <a:p>
            <a:pPr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Овако велико смањење броја запослених није могуће постићи само природним одливом – нити је то оптимално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Природним одливом запослених у пензију уз ограничену замену могуће је остварити тек половину планираног смањења запослености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То је и неконтролисан процес - у пензију одлазе и радници који су вишак, али и они потребни 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За успешну рационализацију броја запослених критични су детаљни планови, темељне секторске анализе и критеријуми за отпуштања – тога још нема</a:t>
            </a:r>
            <a:endParaRPr lang="sr-Latn-R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Рационализација запослености мора бити праћена темељним реформама највећих државних система – здравство и образовање</a:t>
            </a: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Без реформи којима би се макар задржао квалитет услуга ових сектора упркос мањем броју запослених, постоји ризик да буду потпуно руинирани</a:t>
            </a:r>
          </a:p>
          <a:p>
            <a:pPr marL="457200" lvl="1" indent="0" algn="just" eaLnBrk="1" hangingPunct="1">
              <a:spcBef>
                <a:spcPts val="400"/>
              </a:spcBef>
              <a:spcAft>
                <a:spcPts val="400"/>
              </a:spcAft>
              <a:buNone/>
              <a:defRPr/>
            </a:pP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 eaLnBrk="1" hangingPunct="1">
              <a:spcBef>
                <a:spcPts val="400"/>
              </a:spcBef>
              <a:spcAft>
                <a:spcPts val="400"/>
              </a:spcAft>
              <a:buNone/>
              <a:defRPr/>
            </a:pPr>
            <a:endParaRPr lang="sr-Cyrl-RS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ts val="400"/>
              </a:spcBef>
              <a:spcAft>
                <a:spcPts val="400"/>
              </a:spcAft>
              <a:defRPr/>
            </a:pPr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 eaLnBrk="1" hangingPunct="1">
              <a:spcBef>
                <a:spcPts val="400"/>
              </a:spcBef>
              <a:spcAft>
                <a:spcPts val="400"/>
              </a:spcAft>
              <a:buNone/>
              <a:defRPr/>
            </a:pPr>
            <a:endParaRPr lang="sr-Cyrl-RS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00061-9FBD-48A9-86F6-DA2B6180A6BA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2285</Words>
  <Application>Microsoft Office PowerPoint</Application>
  <PresentationFormat>On-screen Show (4:3)</PresentationFormat>
  <Paragraphs>217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1_Office Theme</vt:lpstr>
      <vt:lpstr>2_Office Theme</vt:lpstr>
      <vt:lpstr>Office Theme</vt:lpstr>
      <vt:lpstr>3_Office Theme</vt:lpstr>
      <vt:lpstr>PowerPoint Presentation</vt:lpstr>
      <vt:lpstr>Фискална стратегија: болне али примерене мере</vt:lpstr>
      <vt:lpstr>Амбициозан вишегодишњи план – носи ризике</vt:lpstr>
      <vt:lpstr>Најбоља антирецесиона мера: јавне инвестиције</vt:lpstr>
      <vt:lpstr>Лоша инфраструктура - потребан раст инвестиција</vt:lpstr>
      <vt:lpstr>Раст јавних инвестиција оправдан и по цени мало већег дефицита</vt:lpstr>
      <vt:lpstr>Јавна и државна предузећа: значајне реформе</vt:lpstr>
      <vt:lpstr>Јавна и државна предузећа: комплексни проблеми а кратки рокови</vt:lpstr>
      <vt:lpstr>Смањење запослености без детаљних планова – велики ризик</vt:lpstr>
      <vt:lpstr>Ризици огромни – недостају „резервне“ мере које би осигурале успех програма</vt:lpstr>
      <vt:lpstr>Стабилизација јавног дуга</vt:lpstr>
      <vt:lpstr>Претпоставке Владе</vt:lpstr>
      <vt:lpstr>Управљање јавним дугом</vt:lpstr>
      <vt:lpstr>Србија заостаје по улагању у инфраструктуру</vt:lpstr>
      <vt:lpstr>Тренутно стање инфраструктуре не допушта одлагање инвестиција</vt:lpstr>
      <vt:lpstr>Средства су доступна али и неповучена</vt:lpstr>
      <vt:lpstr>Највише неповучених кредита је у области путне инфраструктуре.</vt:lpstr>
      <vt:lpstr>Реално повећање јавних инвестиција у 2015. је око 1% БДП-а</vt:lpstr>
      <vt:lpstr>Инвестиције у путеве могуће је повећати за око 313 милиона</vt:lpstr>
      <vt:lpstr>Инвестиције у железнице могу донети повећање од 251 милион</vt:lpstr>
      <vt:lpstr>131 милион у енергетици</vt:lpstr>
      <vt:lpstr>У осталим областима још 125 милиона</vt:lpstr>
      <vt:lpstr>Разлози за ниске јавне инвестиције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Расходи у ребалансу</dc:title>
  <dc:creator>Vladimir Vuckovic</dc:creator>
  <cp:lastModifiedBy>Slobodan Minic</cp:lastModifiedBy>
  <cp:revision>140</cp:revision>
  <cp:lastPrinted>2015-02-11T09:40:08Z</cp:lastPrinted>
  <dcterms:created xsi:type="dcterms:W3CDTF">2014-10-24T08:04:53Z</dcterms:created>
  <dcterms:modified xsi:type="dcterms:W3CDTF">2015-02-12T15:03:13Z</dcterms:modified>
</cp:coreProperties>
</file>