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60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7" r:id="rId10"/>
    <p:sldId id="271" r:id="rId11"/>
    <p:sldId id="272" r:id="rId12"/>
    <p:sldId id="256" r:id="rId13"/>
    <p:sldId id="257" r:id="rId14"/>
    <p:sldId id="258" r:id="rId15"/>
    <p:sldId id="259" r:id="rId16"/>
    <p:sldId id="273" r:id="rId17"/>
    <p:sldId id="274" r:id="rId18"/>
    <p:sldId id="275" r:id="rId19"/>
  </p:sldIdLst>
  <p:sldSz cx="9144000" cy="6858000" type="screen4x3"/>
  <p:notesSz cx="6797675" cy="9925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3189AEC-A5F2-415D-967C-E0AAF1970D84}" type="datetimeFigureOut">
              <a:rPr lang="en-US"/>
              <a:pPr>
                <a:defRPr/>
              </a:pPr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5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D8A21F5-23E5-40AC-A7CB-350DC6786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604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DCC68-1CB0-4907-AB78-E22FEA6F351C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5CAD6-9588-48F8-81C3-D96FE44DE714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29F09-E213-4516-A7D1-88E443E3EB80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DC85-7F37-4253-8E69-9E7CCD919739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CD3A9-1D81-45B7-9FB8-57E8607037AE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838E3-5B03-4260-B031-EDA918AA8240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2729-066F-4653-AD51-30D62216A6AF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A9907-79F5-42F1-B656-C6EA4E9AD7FF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F69BA-AC09-4939-9F8F-7A854D7B2B75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3E617-C994-4060-8FE3-76069DAC630F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3B15-DA1D-465E-9CDC-00489C7AC6B6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A1CD-1370-4610-A53A-21887DE7BA0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94CE-4403-432D-B42B-7EED0339457D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E1AA0-4308-448D-A94B-02B6EB67B1CD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563F-E71D-4711-A4C9-6BE8392085B3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8BA20-8E9F-4681-9DFE-248FE4C2B431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B6FC7-20E1-43FD-B7D8-CB630FFE6166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F25A6-4E73-4DA1-8380-A040E569678C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17D6C-04D7-447B-B6AF-31FB943F18CE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A1312-8B8F-44A4-9267-E730807DBDD7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R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6D155-4EAF-4D7E-82A0-6AF0CCABF8B6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DDEF1-000C-4BC5-8C77-BD26CFA5181A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375024-9C9E-4F23-A410-85204829B30A}" type="datetime1">
              <a:rPr lang="sr-Latn-RS"/>
              <a:pPr>
                <a:defRPr/>
              </a:pPr>
              <a:t>8.10.2014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3B5CC4-C539-4F8D-93C9-BA6F55250C63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41663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b="1" dirty="0"/>
              <a:t>ОЦЕНЕ </a:t>
            </a:r>
            <a:r>
              <a:rPr lang="en-US" b="1" dirty="0" err="1"/>
              <a:t>ИЗВЕШТАЈА</a:t>
            </a:r>
            <a:r>
              <a:rPr lang="en-US" b="1" dirty="0"/>
              <a:t> О </a:t>
            </a:r>
            <a:r>
              <a:rPr lang="en-US" b="1" dirty="0" err="1"/>
              <a:t>ФИСКАЛНОЈ</a:t>
            </a:r>
            <a:r>
              <a:rPr lang="en-US" b="1" dirty="0"/>
              <a:t> </a:t>
            </a:r>
            <a:r>
              <a:rPr lang="en-US" b="1" dirty="0" err="1"/>
              <a:t>СТРАТЕГИЈИ</a:t>
            </a:r>
            <a:r>
              <a:rPr lang="sr-Cyrl-CS" b="1" dirty="0"/>
              <a:t> И ПРЕДЛОГА ЗАКОНА О БУЏЕТУ ЗА 2012. ГОДИНУ</a:t>
            </a:r>
            <a:r>
              <a:rPr lang="sr-Latn-RS" dirty="0"/>
              <a:t/>
            </a:r>
            <a:br>
              <a:rPr lang="sr-Latn-RS" dirty="0"/>
            </a:br>
            <a:endParaRPr lang="sr-Latn-R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25575" y="5445125"/>
            <a:ext cx="6400800" cy="93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r-Cyrl-RS" dirty="0" smtClean="0"/>
              <a:t>Београд, 23. децембар 2011.</a:t>
            </a:r>
            <a:endParaRPr lang="sr-Latn-RS" dirty="0"/>
          </a:p>
        </p:txBody>
      </p:sp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4340" name="Слика 0" descr="Description: Description: Grb-Srbija_2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7038" y="228600"/>
            <a:ext cx="83185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Rectangle 3"/>
          <p:cNvSpPr>
            <a:spLocks noChangeArrowheads="1"/>
          </p:cNvSpPr>
          <p:nvPr/>
        </p:nvSpPr>
        <p:spPr bwMode="auto">
          <a:xfrm>
            <a:off x="376238" y="1497013"/>
            <a:ext cx="21161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Републикa Србијa</a:t>
            </a:r>
          </a:p>
          <a:p>
            <a:pPr eaLnBrk="0" hangingPunct="0"/>
            <a:r>
              <a:rPr lang="en-US" sz="2000">
                <a:latin typeface="Calibri" pitchFamily="34" charset="0"/>
                <a:ea typeface="Calibri" pitchFamily="34" charset="0"/>
                <a:cs typeface="Times New Roman" pitchFamily="18" charset="0"/>
              </a:rPr>
              <a:t>Фискални савет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Поглед на средњи рок</a:t>
            </a:r>
            <a:endParaRPr lang="en-US" smtClean="0"/>
          </a:p>
        </p:txBody>
      </p:sp>
      <p:sp>
        <p:nvSpPr>
          <p:cNvPr id="22530" name="Content Placeholder 4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84775"/>
          </a:xfrm>
        </p:spPr>
        <p:txBody>
          <a:bodyPr/>
          <a:lstStyle/>
          <a:p>
            <a:r>
              <a:rPr lang="sr-Cyrl-CS" smtClean="0"/>
              <a:t>У наредних пет година потребно значајно смањење јавних расхода – са 44,2% БДП-а на 40% БДП-а</a:t>
            </a:r>
            <a:r>
              <a:rPr lang="en-US" smtClean="0"/>
              <a:t> и дефицита на 1% БДП-а</a:t>
            </a:r>
            <a:r>
              <a:rPr lang="sr-Cyrl-CS" smtClean="0"/>
              <a:t>..</a:t>
            </a:r>
            <a:r>
              <a:rPr lang="ru-RU" smtClean="0"/>
              <a:t>.</a:t>
            </a:r>
          </a:p>
          <a:p>
            <a:r>
              <a:rPr lang="ru-RU" smtClean="0"/>
              <a:t>... Јер би у противном готово извесно дошло до дужничке кризе.</a:t>
            </a:r>
            <a:r>
              <a:rPr lang="sr-Cyrl-CS" smtClean="0"/>
              <a:t> </a:t>
            </a:r>
          </a:p>
          <a:p>
            <a:r>
              <a:rPr lang="sr-Cyrl-CS" smtClean="0"/>
              <a:t>Једино могуће уз велике структурне реформе:</a:t>
            </a:r>
            <a:endParaRPr lang="ru-RU" smtClean="0"/>
          </a:p>
          <a:p>
            <a:pPr lvl="1"/>
            <a:r>
              <a:rPr lang="en-US" smtClean="0"/>
              <a:t>Ј</a:t>
            </a:r>
            <a:r>
              <a:rPr lang="ru-RU" smtClean="0"/>
              <a:t>авна администрација, </a:t>
            </a:r>
            <a:r>
              <a:rPr lang="en-US" smtClean="0"/>
              <a:t>з</a:t>
            </a:r>
            <a:r>
              <a:rPr lang="ru-RU" smtClean="0"/>
              <a:t>дравство и школство, успостављање одрживог система фискалне децентрализације, рационализација јавних предузећа и наставак пензионе реформе</a:t>
            </a:r>
            <a:endParaRPr lang="sr-Cyrl-C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A6191-36BE-44A2-89B9-1B328029D7E0}" type="slidenum">
              <a:rPr lang="sr-Latn-RS"/>
              <a:pPr>
                <a:defRPr/>
              </a:pPr>
              <a:t>10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smtClean="0"/>
              <a:t>П</a:t>
            </a:r>
            <a:r>
              <a:rPr lang="sr-Cyrl-CS" sz="4000" smtClean="0"/>
              <a:t>отребна</a:t>
            </a:r>
            <a:r>
              <a:rPr lang="en-US" sz="4000" smtClean="0"/>
              <a:t> </a:t>
            </a:r>
            <a:r>
              <a:rPr lang="sr-Cyrl-CS" sz="4000" smtClean="0"/>
              <a:t>пореска реформа</a:t>
            </a:r>
            <a:endParaRPr lang="en-US" sz="4000" smtClean="0"/>
          </a:p>
        </p:txBody>
      </p:sp>
      <p:sp>
        <p:nvSpPr>
          <p:cNvPr id="23554" name="Content Placeholder 4"/>
          <p:cNvSpPr>
            <a:spLocks noGrp="1"/>
          </p:cNvSpPr>
          <p:nvPr>
            <p:ph idx="1"/>
          </p:nvPr>
        </p:nvSpPr>
        <p:spPr>
          <a:xfrm>
            <a:off x="395288" y="1412875"/>
            <a:ext cx="8640762" cy="4751388"/>
          </a:xfrm>
        </p:spPr>
        <p:txBody>
          <a:bodyPr/>
          <a:lstStyle/>
          <a:p>
            <a:r>
              <a:rPr lang="sr-Cyrl-CS" sz="2800" smtClean="0"/>
              <a:t>И са непромењеним пореским стопама пад пореских прихода у односу на БДП</a:t>
            </a:r>
            <a:r>
              <a:rPr lang="ru-RU" sz="2800" smtClean="0"/>
              <a:t>.</a:t>
            </a:r>
          </a:p>
          <a:p>
            <a:pPr lvl="1"/>
            <a:r>
              <a:rPr lang="ru-RU" sz="2400" smtClean="0"/>
              <a:t>Извоз и инвестиције покрећу раст</a:t>
            </a:r>
          </a:p>
          <a:p>
            <a:r>
              <a:rPr lang="sr-Cyrl-CS" sz="2800" smtClean="0"/>
              <a:t>Потребна пореска реформа која би уз побољшање пословног амбијента...</a:t>
            </a:r>
          </a:p>
          <a:p>
            <a:r>
              <a:rPr lang="sr-Cyrl-CS" sz="2800" smtClean="0"/>
              <a:t>...имала позитивне ефекте на раст пореских прихода</a:t>
            </a:r>
            <a:endParaRPr lang="ru-RU" sz="2800" smtClean="0"/>
          </a:p>
          <a:p>
            <a:r>
              <a:rPr lang="sr-Cyrl-CS" sz="2800" smtClean="0"/>
              <a:t>Могућа повећања: </a:t>
            </a:r>
          </a:p>
          <a:p>
            <a:pPr lvl="1"/>
            <a:r>
              <a:rPr lang="sr-Cyrl-CS" sz="2400" smtClean="0"/>
              <a:t>ПДВ, порез на имовину, порез на добит</a:t>
            </a:r>
          </a:p>
          <a:p>
            <a:r>
              <a:rPr lang="sr-Cyrl-CS" sz="2800" smtClean="0"/>
              <a:t>Могућа смањења:</a:t>
            </a:r>
          </a:p>
          <a:p>
            <a:pPr lvl="1"/>
            <a:r>
              <a:rPr lang="sr-Cyrl-CS" sz="2400" smtClean="0"/>
              <a:t>Фискално оптерећење на рад, квазифискални намети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5E0E06-F962-4A02-9454-C1C6598F37FA}" type="slidenum">
              <a:rPr lang="sr-Latn-RS"/>
              <a:pPr>
                <a:defRPr/>
              </a:pPr>
              <a:t>11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Јавни дуг на крају 2011. године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847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На крају 2011. године јавни дуг највероватније изнад границе од 45% БДП-а.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44,8% БДП-а према Закону о јавном дугу (подаци за новембар)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негарантовани дуг локалне самоуправе око 1,2% БДП-а (подаци за септембар)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доцње различитих нивоа власти око 0,5% БДП-а (процена)</a:t>
            </a:r>
            <a:endParaRPr lang="sr-Cyrl-RS" sz="3200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dirty="0" smtClean="0"/>
              <a:t>Коначну оцену о јавном дугу Фискални </a:t>
            </a:r>
            <a:r>
              <a:rPr lang="sr-Cyrl-CS" dirty="0"/>
              <a:t>савет ће објавити у фебруару </a:t>
            </a:r>
            <a:r>
              <a:rPr lang="sr-Cyrl-CS" dirty="0" smtClean="0"/>
              <a:t>2012.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подаци </a:t>
            </a:r>
            <a:r>
              <a:rPr lang="sr-Cyrl-CS" dirty="0"/>
              <a:t>за целу </a:t>
            </a:r>
            <a:r>
              <a:rPr lang="sr-Cyrl-CS" dirty="0" smtClean="0"/>
              <a:t>годину</a:t>
            </a:r>
            <a:endParaRPr lang="sr-Cyrl-C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европска пракса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9C1540-A81B-4ED6-A9BE-E9F46B977022}" type="slidenum">
              <a:rPr lang="sr-Latn-RS"/>
              <a:pPr>
                <a:defRPr/>
              </a:pPr>
              <a:t>12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Јавни дуг у 2012. години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484313"/>
            <a:ext cx="8856662" cy="5184775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 2012. јавни дуг вероватно расте и остаје изнад 45% БДП-а.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/>
              <a:t>реални раст </a:t>
            </a:r>
            <a:r>
              <a:rPr lang="sr-Cyrl-CS" dirty="0" smtClean="0"/>
              <a:t>БДП-а од 0% значи повећање </a:t>
            </a:r>
            <a:r>
              <a:rPr lang="sr-Cyrl-CS" dirty="0"/>
              <a:t>учешћа јавног дуга у БДП-у за око 0,7 процентних поена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/>
              <a:t>повећање гаранција државе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/>
              <a:t>додатно задуживање државе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dirty="0"/>
              <a:t>Влада ће бити у обавези да припреми кредибилан план мера.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/>
              <a:t>за заустављање раста јавног дуга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/>
              <a:t>(у средњем року) и за трајно враћање јавног дуга испод 45% БДП-а</a:t>
            </a:r>
            <a:endParaRPr lang="sr-Latn-RS" dirty="0"/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B32BE5-290F-4E89-968F-469DA5D495D0}" type="slidenum">
              <a:rPr lang="sr-Latn-RS"/>
              <a:pPr>
                <a:defRPr/>
              </a:pPr>
              <a:t>13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Проблем финансирања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8713788" cy="5113337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100" dirty="0" smtClean="0"/>
              <a:t>Потребе за финансирањем обавеза у 2012. око 510 млрд динара.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sz="3100" dirty="0" smtClean="0"/>
              <a:t>152 за дефицит и 360 за отплату главнице јавног дуга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4100" dirty="0" smtClean="0"/>
              <a:t>50-60 млрд динара из постојећих девизних депозита државе.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4100" dirty="0" smtClean="0"/>
              <a:t>Рефинансирањем </a:t>
            </a:r>
            <a:r>
              <a:rPr lang="sr-Cyrl-CS" sz="4100" dirty="0"/>
              <a:t>доспелих </a:t>
            </a:r>
            <a:r>
              <a:rPr lang="sr-Cyrl-CS" sz="4100" dirty="0" smtClean="0"/>
              <a:t>трезорских записа могло би да се обезбеди 230 </a:t>
            </a:r>
            <a:r>
              <a:rPr lang="sr-Cyrl-CS" sz="4100" dirty="0"/>
              <a:t>млрд </a:t>
            </a:r>
            <a:r>
              <a:rPr lang="sr-Cyrl-CS" sz="4100" dirty="0" smtClean="0"/>
              <a:t>динара.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4100" dirty="0"/>
              <a:t>Преостала </a:t>
            </a:r>
            <a:r>
              <a:rPr lang="sr-Cyrl-CS" sz="4100" dirty="0" smtClean="0"/>
              <a:t>потребна средства износе </a:t>
            </a:r>
            <a:r>
              <a:rPr lang="sr-Cyrl-CS" sz="4100" dirty="0"/>
              <a:t>220-230 млрд динара</a:t>
            </a:r>
            <a:r>
              <a:rPr lang="sr-Cyrl-CS" sz="4100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sz="3100" dirty="0" smtClean="0"/>
              <a:t>Делом </a:t>
            </a:r>
            <a:r>
              <a:rPr lang="sr-Cyrl-CS" sz="3100" dirty="0"/>
              <a:t>повлачењем транши већ уговорених </a:t>
            </a:r>
            <a:r>
              <a:rPr lang="sr-Cyrl-CS" sz="3100" dirty="0" smtClean="0"/>
              <a:t>кредита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sz="3100" dirty="0" smtClean="0"/>
              <a:t>Делом новим задуживањем </a:t>
            </a:r>
            <a:r>
              <a:rPr lang="sr-Cyrl-CS" sz="3100" dirty="0"/>
              <a:t>на домаћем и иностраном тржишту </a:t>
            </a:r>
            <a:endParaRPr lang="ru-RU" sz="3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0D4FE-D5E5-4A70-8814-216FA026A79E}" type="slidenum">
              <a:rPr lang="sr-Latn-RS"/>
              <a:pPr>
                <a:defRPr/>
              </a:pPr>
              <a:t>14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Ризици финансирања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9388" y="1412875"/>
            <a:ext cx="8785225" cy="53292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Постоји могућност повлачења инвеститора из трезорских записа и чак </a:t>
            </a:r>
            <a:r>
              <a:rPr lang="sr-Cyrl-CS" smtClean="0"/>
              <a:t>избијање дужничке кризе</a:t>
            </a:r>
          </a:p>
          <a:p>
            <a:pPr>
              <a:lnSpc>
                <a:spcPct val="80000"/>
              </a:lnSpc>
            </a:pPr>
            <a:r>
              <a:rPr lang="sr-Cyrl-CS" smtClean="0"/>
              <a:t>Услови задуживања се погоршавају</a:t>
            </a:r>
          </a:p>
          <a:p>
            <a:pPr lvl="1"/>
            <a:r>
              <a:rPr lang="sr-Cyrl-CS" sz="2400" smtClean="0"/>
              <a:t>У 2010. каматна стопа од око 6% (у еврима), у 2011. години 7,25%, вероватно раст и у 2012. </a:t>
            </a:r>
            <a:endParaRPr lang="en-US" sz="2400" smtClean="0"/>
          </a:p>
          <a:p>
            <a:pPr>
              <a:lnSpc>
                <a:spcPct val="80000"/>
              </a:lnSpc>
            </a:pPr>
            <a:r>
              <a:rPr lang="sr-Cyrl-CS" smtClean="0"/>
              <a:t>Могући проблеми у финансирању већ у првој половини идуће године, па актуелна Влада треба да има припремљене мере.</a:t>
            </a:r>
          </a:p>
          <a:p>
            <a:pPr lvl="1"/>
            <a:r>
              <a:rPr lang="sr-Cyrl-CS" sz="2400" smtClean="0"/>
              <a:t>Први корак: контролисање фискалног дефицита, без обзира на евентуални пад прихода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53AF47-3009-4C2F-9B27-335783E11A18}" type="slidenum">
              <a:rPr lang="sr-Latn-RS"/>
              <a:pPr>
                <a:defRPr/>
              </a:pPr>
              <a:t>15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Буџет Републике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928100" cy="5400675"/>
          </a:xfrm>
        </p:spPr>
        <p:txBody>
          <a:bodyPr/>
          <a:lstStyle/>
          <a:p>
            <a:r>
              <a:rPr lang="en-US" sz="3400" smtClean="0"/>
              <a:t>Финансијска позиција читаве државе је напрегнута, али су највећи изазови у републичком буџету </a:t>
            </a:r>
          </a:p>
          <a:p>
            <a:r>
              <a:rPr lang="sr-Cyrl-CS" sz="3400" smtClean="0"/>
              <a:t>Буџет Републике је структурно дестабилизован услед</a:t>
            </a:r>
          </a:p>
          <a:p>
            <a:pPr lvl="1"/>
            <a:r>
              <a:rPr lang="sr-Cyrl-CS" sz="3000" smtClean="0"/>
              <a:t>Преноса средстава локалним самоуправама</a:t>
            </a:r>
          </a:p>
          <a:p>
            <a:pPr lvl="1"/>
            <a:r>
              <a:rPr lang="sr-Cyrl-CS" sz="3000" smtClean="0"/>
              <a:t>Пораста сопствених средстава буџетских корисника изван директне буџетске контроле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21123-4E40-4D1F-BB65-ACA07BFC2941}" type="slidenum">
              <a:rPr lang="sr-Latn-RS"/>
              <a:pPr>
                <a:defRPr/>
              </a:pPr>
              <a:t>16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RS" dirty="0" smtClean="0"/>
              <a:t>Предлог буџета Републике за 2012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484313"/>
            <a:ext cx="8928100" cy="5400675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3400" dirty="0" smtClean="0"/>
              <a:t>Оштро смањење расхода за робе и услуге, субвенције и нето буџетске позајмице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RS" sz="3000" dirty="0" smtClean="0"/>
              <a:t>Изнуђено решење, тешко ће бити реализовано у потпуности, ризик од појаве доцњи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3400" dirty="0" smtClean="0"/>
              <a:t>Значајно повећање непореских прихода услед прихода од дивиденди и стечајне масе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RS" sz="3000" dirty="0" smtClean="0"/>
              <a:t>Приходи једнократног и неизвесног карактера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3400" dirty="0" smtClean="0"/>
              <a:t>Оптимистично планирање пореских прихода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sz="3000" dirty="0" smtClean="0"/>
              <a:t>Очекујемо да стварни порески приходи буду за близу 10 млрд динара мањи од планираних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sz="3000" dirty="0" smtClean="0"/>
              <a:t>Биће потребне додатне мере штедње у току године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72853-26CD-4865-A0E2-4621E305714E}" type="slidenum">
              <a:rPr lang="sr-Latn-RS"/>
              <a:pPr>
                <a:defRPr/>
              </a:pPr>
              <a:t>17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2233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/>
              <a:t>Сопствена средства буџетских корисника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341438"/>
            <a:ext cx="8928100" cy="532765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3400" dirty="0" smtClean="0"/>
              <a:t>Значајан део јавне јавне потрошње се одвија кроз недовољно транспарентан систем сопствених средстава буџетских корисника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RS" sz="3000" dirty="0" smtClean="0"/>
              <a:t>реалан раст расхода од 20%, преузимање битних економских функција државе</a:t>
            </a:r>
            <a:endParaRPr lang="sr-Cyrl-R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RS" sz="3400" dirty="0" smtClean="0"/>
              <a:t>Консолидовати јавну потрошњу кроз сопствена средства буџетских корисника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RS" sz="3000" dirty="0" smtClean="0"/>
              <a:t>Део средстава пренети у републички буџет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RS" sz="3000" dirty="0" smtClean="0"/>
              <a:t>Елиминисати квази-фискалне намете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sz="3400" dirty="0" smtClean="0"/>
              <a:t>Оперативно унапредити буџетски процес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sz="3000" dirty="0" smtClean="0"/>
              <a:t>Увести модерна ИТ софтверска решења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9D586-FFEA-4A85-B3F8-2C81B5058DF8}" type="slidenum">
              <a:rPr lang="sr-Latn-RS"/>
              <a:pPr>
                <a:defRPr/>
              </a:pPr>
              <a:t>18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Фискална правила у 2011. години</a:t>
            </a:r>
            <a:endParaRPr lang="en-US" smtClean="0"/>
          </a:p>
        </p:txBody>
      </p:sp>
      <p:sp>
        <p:nvSpPr>
          <p:cNvPr id="15362" name="Content Placeholder 4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84775"/>
          </a:xfrm>
        </p:spPr>
        <p:txBody>
          <a:bodyPr/>
          <a:lstStyle/>
          <a:p>
            <a:r>
              <a:rPr lang="ru-RU" smtClean="0"/>
              <a:t>Процењујемо да ће фискални дефицит бити 4,5% БДП-а.</a:t>
            </a:r>
          </a:p>
          <a:p>
            <a:pPr lvl="1"/>
            <a:r>
              <a:rPr lang="sr-Cyrl-CS" smtClean="0"/>
              <a:t>Испуњено фискално правило о дефициту опште државе</a:t>
            </a:r>
          </a:p>
          <a:p>
            <a:r>
              <a:rPr lang="sr-Cyrl-CS" smtClean="0"/>
              <a:t>Плате и пензије индексиране у складу са фискалним правилима</a:t>
            </a:r>
            <a:r>
              <a:rPr lang="en-US" smtClean="0"/>
              <a:t>.</a:t>
            </a:r>
            <a:endParaRPr lang="ru-RU" smtClean="0"/>
          </a:p>
          <a:p>
            <a:r>
              <a:rPr lang="sr-Cyrl-CS" smtClean="0"/>
              <a:t>Процењујемо да ће јавни дуг на крају 2011. године бити око 46% БДП-а</a:t>
            </a:r>
            <a:r>
              <a:rPr lang="en-US" smtClean="0"/>
              <a:t>.</a:t>
            </a:r>
            <a:endParaRPr lang="sr-Cyrl-CS" smtClean="0"/>
          </a:p>
          <a:p>
            <a:pPr lvl="1"/>
            <a:r>
              <a:rPr lang="sr-Cyrl-CS" smtClean="0"/>
              <a:t>Неће бити испуњено правило о висини јавног дуга (</a:t>
            </a:r>
            <a:r>
              <a:rPr lang="en-US" smtClean="0">
                <a:latin typeface="Arial" charset="0"/>
              </a:rPr>
              <a:t>испод </a:t>
            </a:r>
            <a:r>
              <a:rPr lang="sr-Cyrl-CS" smtClean="0"/>
              <a:t>45% БДП-а)</a:t>
            </a:r>
            <a:endParaRPr lang="ru-RU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BA5F3-0A4F-4619-BFC5-41D7A6E74B45}" type="slidenum">
              <a:rPr lang="sr-Latn-RS"/>
              <a:pPr>
                <a:defRPr/>
              </a:pPr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Фискална правила у 201</a:t>
            </a:r>
            <a:r>
              <a:rPr lang="en-US" smtClean="0"/>
              <a:t>2</a:t>
            </a:r>
            <a:r>
              <a:rPr lang="sr-Cyrl-CS" smtClean="0"/>
              <a:t>. години</a:t>
            </a:r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0403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dirty="0" smtClean="0"/>
              <a:t>Планирани фискални дефицит од 4,25% БДП-а (152 млрд динара) у складу са фискалним правилима</a:t>
            </a:r>
            <a:r>
              <a:rPr lang="ru-RU" dirty="0" smtClean="0"/>
              <a:t>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Дефицит републичког буџета 3,9% БДП-а (140 млрд динара)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dirty="0" smtClean="0"/>
              <a:t>Предвиђена индексација плата и пензија у складу са фискалним правилима.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r-Cyrl-CS" dirty="0"/>
              <a:t>Ј</a:t>
            </a:r>
            <a:r>
              <a:rPr lang="sr-Cyrl-CS" dirty="0" smtClean="0"/>
              <a:t>авни дуг током 2012. години изнад законске границе од 45% БДП-а (</a:t>
            </a:r>
            <a:r>
              <a:rPr lang="sr-Cyrl-CS" sz="3000" dirty="0" smtClean="0"/>
              <a:t>процена Фискалног савета</a:t>
            </a:r>
            <a:r>
              <a:rPr lang="sr-Cyrl-CS" dirty="0" smtClean="0"/>
              <a:t>).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sr-Cyrl-CS" dirty="0" smtClean="0"/>
              <a:t>На крају 2011. године прелази границу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ru-RU" dirty="0" smtClean="0"/>
              <a:t>Наставља да расте у 2012. години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B099DA-D267-4CC2-9F41-5019EF06A789}" type="slidenum">
              <a:rPr lang="sr-Latn-RS"/>
              <a:pPr>
                <a:defRPr/>
              </a:pPr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Ризици у 201</a:t>
            </a:r>
            <a:r>
              <a:rPr lang="en-US" smtClean="0"/>
              <a:t>2</a:t>
            </a:r>
            <a:r>
              <a:rPr lang="sr-Cyrl-CS" smtClean="0"/>
              <a:t>. години</a:t>
            </a:r>
            <a:endParaRPr lang="en-US" smtClean="0"/>
          </a:p>
        </p:txBody>
      </p:sp>
      <p:sp>
        <p:nvSpPr>
          <p:cNvPr id="17410" name="Content Placeholder 4"/>
          <p:cNvSpPr>
            <a:spLocks noGrp="1"/>
          </p:cNvSpPr>
          <p:nvPr>
            <p:ph idx="1"/>
          </p:nvPr>
        </p:nvSpPr>
        <p:spPr>
          <a:xfrm>
            <a:off x="250825" y="1484313"/>
            <a:ext cx="8642350" cy="5184775"/>
          </a:xfrm>
        </p:spPr>
        <p:txBody>
          <a:bodyPr/>
          <a:lstStyle/>
          <a:p>
            <a:r>
              <a:rPr lang="sr-Cyrl-CS" smtClean="0"/>
              <a:t>Фискални савет идентификовао три основна ризика да се не испуни планирана фискална политика</a:t>
            </a:r>
            <a:r>
              <a:rPr lang="ru-RU" smtClean="0"/>
              <a:t>: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sr-Cyrl-CS" smtClean="0"/>
              <a:t>Мањи раст привредне активности од планираних 1,5%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sr-Cyrl-CS" smtClean="0"/>
              <a:t>Већи фискални дефицит (услед оптимистичног планирања прихода и могућности да расходи буду већи од плана)</a:t>
            </a:r>
          </a:p>
          <a:p>
            <a:pPr marL="971550" lvl="1" indent="-514350">
              <a:buFont typeface="Calibri" pitchFamily="34" charset="0"/>
              <a:buAutoNum type="arabicPeriod"/>
            </a:pPr>
            <a:r>
              <a:rPr lang="sr-Cyrl-CS" smtClean="0"/>
              <a:t>Финансирање дефицита и отплате главнице јавног дуга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BD5FF-D589-488D-BF3F-42C8ABBA8233}" type="slidenum">
              <a:rPr lang="sr-Latn-RS"/>
              <a:pPr>
                <a:defRPr/>
              </a:pPr>
              <a:t>4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/>
              <a:t>Могућа стагнација привредне активности у 2012. години</a:t>
            </a:r>
            <a:endParaRPr lang="sr-Latn-RS" dirty="0"/>
          </a:p>
        </p:txBody>
      </p:sp>
      <p:sp>
        <p:nvSpPr>
          <p:cNvPr id="18434" name="Content Placeholder 4"/>
          <p:cNvSpPr>
            <a:spLocks noGrp="1"/>
          </p:cNvSpPr>
          <p:nvPr>
            <p:ph idx="1"/>
          </p:nvPr>
        </p:nvSpPr>
        <p:spPr>
          <a:xfrm>
            <a:off x="250825" y="1773238"/>
            <a:ext cx="8642350" cy="4968875"/>
          </a:xfrm>
        </p:spPr>
        <p:txBody>
          <a:bodyPr/>
          <a:lstStyle/>
          <a:p>
            <a:r>
              <a:rPr lang="sr-Cyrl-CS" smtClean="0"/>
              <a:t>Званична процена реалног раста БДП-а у 2012. години од 1,5%...</a:t>
            </a:r>
          </a:p>
          <a:p>
            <a:pPr lvl="1"/>
            <a:r>
              <a:rPr lang="sr-Cyrl-CS" smtClean="0"/>
              <a:t>... Коришћена за фискалне пројекције</a:t>
            </a:r>
            <a:r>
              <a:rPr lang="ru-RU" smtClean="0"/>
              <a:t>.</a:t>
            </a:r>
          </a:p>
          <a:p>
            <a:r>
              <a:rPr lang="sr-Cyrl-CS" smtClean="0"/>
              <a:t>Привреда у ЕУ снажно успорава.  </a:t>
            </a:r>
          </a:p>
          <a:p>
            <a:pPr lvl="1"/>
            <a:r>
              <a:rPr lang="sr-Cyrl-CS" smtClean="0"/>
              <a:t>могућа рецесија на тржиштима са којима смо тесно повезани (Италија).</a:t>
            </a:r>
            <a:r>
              <a:rPr lang="ru-RU" smtClean="0"/>
              <a:t> </a:t>
            </a:r>
          </a:p>
          <a:p>
            <a:r>
              <a:rPr lang="ru-RU" smtClean="0"/>
              <a:t>Оцена Фискалног савета: могућа стагнација привреде</a:t>
            </a:r>
            <a:r>
              <a:rPr lang="en-US" smtClean="0">
                <a:latin typeface="Arial" charset="0"/>
              </a:rPr>
              <a:t> </a:t>
            </a:r>
            <a:r>
              <a:rPr lang="en-US" smtClean="0"/>
              <a:t>Србије</a:t>
            </a:r>
            <a:r>
              <a:rPr lang="ru-RU" smtClean="0"/>
              <a:t> у 2012 години (раст БДП-а од 0%)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508E0-3047-4038-BA2C-852BFE388322}" type="slidenum">
              <a:rPr lang="sr-Latn-RS"/>
              <a:pPr>
                <a:defRPr/>
              </a:pPr>
              <a:t>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Анализа раста БДП-а у 2012.</a:t>
            </a:r>
            <a:endParaRPr lang="en-US" smtClean="0"/>
          </a:p>
        </p:txBody>
      </p:sp>
      <p:sp>
        <p:nvSpPr>
          <p:cNvPr id="19458" name="Content Placeholder 4"/>
          <p:cNvSpPr>
            <a:spLocks noGrp="1"/>
          </p:cNvSpPr>
          <p:nvPr>
            <p:ph idx="1"/>
          </p:nvPr>
        </p:nvSpPr>
        <p:spPr>
          <a:xfrm>
            <a:off x="323850" y="1341438"/>
            <a:ext cx="8640763" cy="5183187"/>
          </a:xfrm>
        </p:spPr>
        <p:txBody>
          <a:bodyPr/>
          <a:lstStyle/>
          <a:p>
            <a:r>
              <a:rPr lang="sr-Cyrl-CS" sz="2800" smtClean="0"/>
              <a:t>Нето извоз неће значајно доприносити расту привреде</a:t>
            </a:r>
          </a:p>
          <a:p>
            <a:pPr lvl="1"/>
            <a:r>
              <a:rPr lang="sr-Cyrl-CS" sz="2400" smtClean="0"/>
              <a:t>већ у 2011. слабије доприноси расту привреде него у 2010.</a:t>
            </a:r>
          </a:p>
          <a:p>
            <a:pPr lvl="1"/>
            <a:r>
              <a:rPr lang="ru-RU" sz="2400" smtClean="0"/>
              <a:t>Услед кризе у ЕУ у 2012. години вероватно још мањи</a:t>
            </a:r>
          </a:p>
          <a:p>
            <a:r>
              <a:rPr lang="sr-Cyrl-CS" sz="2800" smtClean="0"/>
              <a:t>Стагнација инвестиција у 2012. години </a:t>
            </a:r>
          </a:p>
          <a:p>
            <a:pPr lvl="1"/>
            <a:r>
              <a:rPr lang="sr-Cyrl-CS" sz="2400" smtClean="0"/>
              <a:t>Инвестиције покретале раст у 2011. (ФИАТ, НИС, државне инвестиције)</a:t>
            </a:r>
          </a:p>
          <a:p>
            <a:pPr lvl="1"/>
            <a:r>
              <a:rPr lang="sr-Cyrl-CS" sz="2400" smtClean="0"/>
              <a:t>Али у 2012. години завршетак појединих великих инвестиционих пројеката и поскупљење задуживања</a:t>
            </a:r>
            <a:endParaRPr lang="sr-Cyrl-CS" smtClean="0"/>
          </a:p>
          <a:p>
            <a:r>
              <a:rPr lang="sr-Cyrl-CS" sz="2800" smtClean="0"/>
              <a:t>Ограничен раст приватне и јавне потрошња... </a:t>
            </a:r>
          </a:p>
          <a:p>
            <a:pPr lvl="1"/>
            <a:r>
              <a:rPr lang="sr-Cyrl-CS" sz="2400" smtClean="0"/>
              <a:t>...не може да покрене раст привреде ни у 2012. години ни у средњем року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02327-D9EE-4A69-B7FC-0E87E19D28BE}" type="slidenum">
              <a:rPr lang="sr-Latn-RS"/>
              <a:pPr>
                <a:defRPr/>
              </a:pPr>
              <a:t>6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r-Cyrl-CS" dirty="0" smtClean="0"/>
              <a:t>Јавни приходи у 2012. </a:t>
            </a:r>
            <a:br>
              <a:rPr lang="sr-Cyrl-CS" dirty="0" smtClean="0"/>
            </a:br>
            <a:r>
              <a:rPr lang="sr-Cyrl-CS" dirty="0" smtClean="0"/>
              <a:t>вероватно мањи од плана</a:t>
            </a:r>
            <a:endParaRPr lang="sr-Latn-RS" dirty="0"/>
          </a:p>
        </p:txBody>
      </p:sp>
      <p:sp>
        <p:nvSpPr>
          <p:cNvPr id="20482" name="Content Placeholder 4"/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5184775"/>
          </a:xfrm>
        </p:spPr>
        <p:txBody>
          <a:bodyPr/>
          <a:lstStyle/>
          <a:p>
            <a:r>
              <a:rPr lang="sr-Cyrl-CS" sz="2800" smtClean="0"/>
              <a:t>Јавни приходи су планирани оптимистично и за раст привредне активности од 1,5%</a:t>
            </a:r>
            <a:r>
              <a:rPr lang="ru-RU" sz="2800" smtClean="0"/>
              <a:t>.</a:t>
            </a:r>
          </a:p>
          <a:p>
            <a:pPr lvl="1"/>
            <a:r>
              <a:rPr lang="sr-Cyrl-CS" sz="2400" smtClean="0"/>
              <a:t>Прецењен раст прихода од ПДВ-а и доприноса за око 17 млрд динара (око 0,5% БДП)</a:t>
            </a:r>
          </a:p>
          <a:p>
            <a:r>
              <a:rPr lang="sr-Cyrl-CS" sz="2800" smtClean="0"/>
              <a:t>Уколико раст БДП-а буде 0%...</a:t>
            </a:r>
          </a:p>
          <a:p>
            <a:pPr lvl="1"/>
            <a:r>
              <a:rPr lang="sr-Cyrl-CS" sz="2400" smtClean="0"/>
              <a:t>...Јавни приходи ће бити још око 20 млрд динара нижи (0,6%  БДП-а)</a:t>
            </a:r>
            <a:endParaRPr lang="ru-RU" sz="2400" smtClean="0"/>
          </a:p>
          <a:p>
            <a:r>
              <a:rPr lang="sr-Cyrl-CS" sz="2800" smtClean="0"/>
              <a:t>Закључујемо: јавни приходи у 2012. могу да буду око 35 млрд динара мањи од плана (око 1% БДП-а).</a:t>
            </a:r>
          </a:p>
          <a:p>
            <a:pPr lvl="1"/>
            <a:r>
              <a:rPr lang="sr-Cyrl-CS" sz="2400" smtClean="0"/>
              <a:t>Повећање фискалног дефицита неодрживо</a:t>
            </a:r>
            <a:r>
              <a:rPr lang="en-US" sz="2400" smtClean="0">
                <a:latin typeface="Arial" charset="0"/>
              </a:rPr>
              <a:t> </a:t>
            </a:r>
            <a:r>
              <a:rPr lang="en-US" sz="2400" smtClean="0"/>
              <a:t>(са 4,25% БДП-а на 5,3% БДП-а)</a:t>
            </a:r>
            <a:endParaRPr lang="sr-Cyrl-CS" sz="2400" smtClean="0"/>
          </a:p>
          <a:p>
            <a:pPr lvl="1"/>
            <a:r>
              <a:rPr lang="sr-Cyrl-CS" sz="2400" smtClean="0"/>
              <a:t>Дефицит од 152 млрд динара остаје непромењен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40E2E-DB22-4E42-B02E-652BC2ED0A70}" type="slidenum">
              <a:rPr lang="sr-Latn-RS"/>
              <a:pPr>
                <a:defRPr/>
              </a:pPr>
              <a:t>7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smtClean="0">
                <a:latin typeface="Arial" charset="0"/>
              </a:rPr>
              <a:t>       </a:t>
            </a:r>
            <a:r>
              <a:rPr lang="sr-Cyrl-CS" sz="4000" smtClean="0"/>
              <a:t>Стога Влада треба да има </a:t>
            </a:r>
            <a:br>
              <a:rPr lang="sr-Cyrl-CS" sz="4000" smtClean="0"/>
            </a:br>
            <a:r>
              <a:rPr lang="en-US" sz="4000" smtClean="0">
                <a:latin typeface="Arial" charset="0"/>
              </a:rPr>
              <a:t>      </a:t>
            </a:r>
            <a:r>
              <a:rPr lang="sr-Cyrl-CS" sz="4000" smtClean="0"/>
              <a:t>спремне краткорочне мере</a:t>
            </a:r>
            <a:r>
              <a:rPr lang="en-US" sz="4000" smtClean="0">
                <a:latin typeface="Arial" charset="0"/>
              </a:rPr>
              <a:t>     </a:t>
            </a:r>
            <a:r>
              <a:rPr lang="en-US" sz="2200" smtClean="0">
                <a:latin typeface="Arial" charset="0"/>
              </a:rPr>
              <a:t>1)</a:t>
            </a:r>
            <a:endParaRPr lang="en-US" sz="4000" smtClean="0">
              <a:latin typeface="Arial" charset="0"/>
            </a:endParaRPr>
          </a:p>
        </p:txBody>
      </p:sp>
      <p:sp>
        <p:nvSpPr>
          <p:cNvPr id="21506" name="Content Placeholder 4"/>
          <p:cNvSpPr>
            <a:spLocks noGrp="1"/>
          </p:cNvSpPr>
          <p:nvPr>
            <p:ph idx="1"/>
          </p:nvPr>
        </p:nvSpPr>
        <p:spPr>
          <a:xfrm>
            <a:off x="179388" y="1628775"/>
            <a:ext cx="8785225" cy="4941888"/>
          </a:xfrm>
        </p:spPr>
        <p:txBody>
          <a:bodyPr/>
          <a:lstStyle/>
          <a:p>
            <a:r>
              <a:rPr lang="sr-Cyrl-CS" sz="2800" smtClean="0"/>
              <a:t>Уколико реални раст БДП-а буде 1,5% (оптимистично) – прилагођавање око 1</a:t>
            </a:r>
            <a:r>
              <a:rPr lang="en-US" sz="2800" smtClean="0"/>
              <a:t>7</a:t>
            </a:r>
            <a:r>
              <a:rPr lang="sr-Cyrl-CS" sz="2800" smtClean="0"/>
              <a:t> млрд динара</a:t>
            </a:r>
            <a:r>
              <a:rPr lang="ru-RU" sz="2800" smtClean="0"/>
              <a:t>:</a:t>
            </a:r>
          </a:p>
          <a:p>
            <a:r>
              <a:rPr lang="ru-RU" sz="2800" smtClean="0"/>
              <a:t>Локална самоуправа</a:t>
            </a:r>
            <a:endParaRPr lang="en-US" sz="2800" smtClean="0">
              <a:latin typeface="Arial" charset="0"/>
            </a:endParaRPr>
          </a:p>
          <a:p>
            <a:pPr lvl="1"/>
            <a:r>
              <a:rPr lang="en-US" sz="2300" smtClean="0"/>
              <a:t>добија 40 млрд динара нових прихода и свега 15 млрд динара нових обавеза</a:t>
            </a:r>
          </a:p>
          <a:p>
            <a:pPr lvl="1"/>
            <a:r>
              <a:rPr lang="ru-RU" sz="2300" smtClean="0"/>
              <a:t>пребацивање дела надлежности</a:t>
            </a:r>
            <a:r>
              <a:rPr lang="en-US" sz="2300" smtClean="0">
                <a:latin typeface="Arial" charset="0"/>
              </a:rPr>
              <a:t> </a:t>
            </a:r>
            <a:r>
              <a:rPr lang="en-US" sz="2300" smtClean="0"/>
              <a:t>са републичког нивоа власти на локалну самоуправу (из социјалне заштите)</a:t>
            </a:r>
            <a:endParaRPr lang="ru-RU" sz="2300" smtClean="0"/>
          </a:p>
          <a:p>
            <a:r>
              <a:rPr lang="ru-RU" sz="2800" smtClean="0"/>
              <a:t>Сопствени приходи буџетских корисника </a:t>
            </a:r>
            <a:endParaRPr lang="en-US" sz="2800" smtClean="0">
              <a:latin typeface="Arial" charset="0"/>
            </a:endParaRPr>
          </a:p>
          <a:p>
            <a:pPr lvl="1"/>
            <a:r>
              <a:rPr lang="en-US" sz="2300" smtClean="0"/>
              <a:t>Фонд за заштиту животне средина, Фонд за воде, Фонд за шуме - повећавају реално расходе за око 20%</a:t>
            </a:r>
          </a:p>
          <a:p>
            <a:pPr lvl="1"/>
            <a:r>
              <a:rPr lang="en-US" sz="2300" smtClean="0"/>
              <a:t>Могуће су уштеде</a:t>
            </a:r>
            <a:endParaRPr lang="sr-Cyrl-CS" sz="23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978DF-E663-44F6-927B-2768C13EAB2D}" type="slidenum">
              <a:rPr lang="sr-Latn-RS"/>
              <a:pPr>
                <a:defRPr/>
              </a:pPr>
              <a:t>8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smtClean="0">
                <a:latin typeface="Arial" charset="0"/>
              </a:rPr>
              <a:t>       </a:t>
            </a:r>
            <a:r>
              <a:rPr lang="sr-Cyrl-CS" sz="4000" smtClean="0"/>
              <a:t>Стога Влада треба да има </a:t>
            </a:r>
            <a:br>
              <a:rPr lang="sr-Cyrl-CS" sz="4000" smtClean="0"/>
            </a:br>
            <a:r>
              <a:rPr lang="en-US" sz="4000" smtClean="0">
                <a:latin typeface="Arial" charset="0"/>
              </a:rPr>
              <a:t>      </a:t>
            </a:r>
            <a:r>
              <a:rPr lang="sr-Cyrl-CS" sz="4000" smtClean="0"/>
              <a:t>спремне краткорочне мере</a:t>
            </a:r>
            <a:r>
              <a:rPr lang="en-US" sz="4000" smtClean="0">
                <a:latin typeface="Arial" charset="0"/>
              </a:rPr>
              <a:t>     </a:t>
            </a:r>
            <a:r>
              <a:rPr lang="en-US" sz="2200" smtClean="0">
                <a:latin typeface="Arial" charset="0"/>
              </a:rPr>
              <a:t>2)</a:t>
            </a:r>
            <a:endParaRPr lang="en-US" sz="4000" smtClean="0">
              <a:latin typeface="Arial" charset="0"/>
            </a:endParaRPr>
          </a:p>
        </p:txBody>
      </p:sp>
      <p:sp>
        <p:nvSpPr>
          <p:cNvPr id="32771" name="Content Placeholder 4"/>
          <p:cNvSpPr>
            <a:spLocks noGrp="1"/>
          </p:cNvSpPr>
          <p:nvPr>
            <p:ph idx="4294967295"/>
          </p:nvPr>
        </p:nvSpPr>
        <p:spPr>
          <a:xfrm>
            <a:off x="395288" y="1773238"/>
            <a:ext cx="8569325" cy="4581525"/>
          </a:xfrm>
        </p:spPr>
        <p:txBody>
          <a:bodyPr/>
          <a:lstStyle/>
          <a:p>
            <a:r>
              <a:rPr lang="sr-Cyrl-CS" smtClean="0"/>
              <a:t>Са стагнацијом привредне активности прилагођавање веће (35 млрд динара)</a:t>
            </a:r>
            <a:r>
              <a:rPr lang="en-US" smtClean="0">
                <a:latin typeface="Arial" charset="0"/>
              </a:rPr>
              <a:t>...</a:t>
            </a:r>
          </a:p>
          <a:p>
            <a:r>
              <a:rPr lang="en-US" smtClean="0">
                <a:latin typeface="Arial" charset="0"/>
              </a:rPr>
              <a:t>...</a:t>
            </a:r>
            <a:r>
              <a:rPr lang="sr-Cyrl-CS" smtClean="0"/>
              <a:t> </a:t>
            </a:r>
            <a:r>
              <a:rPr lang="en-US" smtClean="0"/>
              <a:t>А</a:t>
            </a:r>
            <a:r>
              <a:rPr lang="sr-Cyrl-CS" smtClean="0"/>
              <a:t> мере болније.</a:t>
            </a:r>
          </a:p>
          <a:p>
            <a:pPr lvl="1"/>
            <a:r>
              <a:rPr lang="sr-Cyrl-CS" smtClean="0"/>
              <a:t>Ред величина - оштро смањење јавних инвестиција</a:t>
            </a:r>
            <a:r>
              <a:rPr lang="en-US" smtClean="0">
                <a:latin typeface="Arial" charset="0"/>
              </a:rPr>
              <a:t> </a:t>
            </a:r>
            <a:r>
              <a:rPr lang="en-US" smtClean="0"/>
              <a:t>(најгоре решење)</a:t>
            </a:r>
            <a:r>
              <a:rPr lang="sr-Cyrl-CS" smtClean="0"/>
              <a:t>, замрзавање плата и пензија или повећање ПДВ-а са 18% на 20%</a:t>
            </a:r>
            <a:r>
              <a:rPr lang="en-US" smtClean="0">
                <a:latin typeface="Arial" charset="0"/>
              </a:rPr>
              <a:t>...</a:t>
            </a:r>
          </a:p>
          <a:p>
            <a:pPr lvl="1"/>
            <a:r>
              <a:rPr lang="en-US" smtClean="0">
                <a:latin typeface="Arial" charset="0"/>
              </a:rPr>
              <a:t>...</a:t>
            </a:r>
            <a:r>
              <a:rPr lang="en-US" smtClean="0"/>
              <a:t>Или комбинацијом више мера</a:t>
            </a:r>
            <a:endParaRPr lang="ru-RU" smtClean="0"/>
          </a:p>
        </p:txBody>
      </p:sp>
      <p:sp>
        <p:nvSpPr>
          <p:cNvPr id="2" name="Slide Number Placeholder 1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766BA5-796A-4A7E-83E8-FA897467DA47}" type="slidenum">
              <a:rPr lang="sr-Latn-R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sr-Latn-R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1223</Words>
  <Application>Microsoft Office PowerPoint</Application>
  <PresentationFormat>On-screen Show (4:3)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ОЦЕНЕ ИЗВЕШТАЈА О ФИСКАЛНОЈ СТРАТЕГИЈИ И ПРЕДЛОГА ЗАКОНА О БУЏЕТУ ЗА 2012. ГОДИНУ </vt:lpstr>
      <vt:lpstr>Фискална правила у 2011. години</vt:lpstr>
      <vt:lpstr>Фискална правила у 2012. години</vt:lpstr>
      <vt:lpstr>Ризици у 2012. години</vt:lpstr>
      <vt:lpstr>Могућа стагнација привредне активности у 2012. години</vt:lpstr>
      <vt:lpstr>Анализа раста БДП-а у 2012.</vt:lpstr>
      <vt:lpstr>Јавни приходи у 2012.  вероватно мањи од плана</vt:lpstr>
      <vt:lpstr>       Стога Влада треба да има        спремне краткорочне мере     1)</vt:lpstr>
      <vt:lpstr>       Стога Влада треба да има        спремне краткорочне мере     2)</vt:lpstr>
      <vt:lpstr>Поглед на средњи рок</vt:lpstr>
      <vt:lpstr>Потребна пореска реформа</vt:lpstr>
      <vt:lpstr>Јавни дуг на крају 2011. године</vt:lpstr>
      <vt:lpstr>Јавни дуг у 2012. години</vt:lpstr>
      <vt:lpstr>Проблем финансирања</vt:lpstr>
      <vt:lpstr>Ризици финансирања</vt:lpstr>
      <vt:lpstr>Буџет Републике</vt:lpstr>
      <vt:lpstr>Предлог буџета Републике за 2012</vt:lpstr>
      <vt:lpstr>Сопствена средства буџетских корисника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Јавни дуг</dc:title>
  <dc:creator>Vladimir Vuckovic</dc:creator>
  <cp:lastModifiedBy>Jelena Plocic</cp:lastModifiedBy>
  <cp:revision>30</cp:revision>
  <cp:lastPrinted>2011-12-22T18:27:40Z</cp:lastPrinted>
  <dcterms:created xsi:type="dcterms:W3CDTF">2011-12-22T14:24:44Z</dcterms:created>
  <dcterms:modified xsi:type="dcterms:W3CDTF">2014-10-08T16:20:24Z</dcterms:modified>
</cp:coreProperties>
</file>