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1"/>
  </p:notesMasterIdLst>
  <p:handoutMasterIdLst>
    <p:handoutMasterId r:id="rId12"/>
  </p:handoutMasterIdLst>
  <p:sldIdLst>
    <p:sldId id="265" r:id="rId3"/>
    <p:sldId id="327" r:id="rId4"/>
    <p:sldId id="348" r:id="rId5"/>
    <p:sldId id="342" r:id="rId6"/>
    <p:sldId id="344" r:id="rId7"/>
    <p:sldId id="345" r:id="rId8"/>
    <p:sldId id="346" r:id="rId9"/>
    <p:sldId id="347" r:id="rId10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agana Petkovic" initials="DP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1" autoAdjust="0"/>
    <p:restoredTop sz="97906" autoAdjust="0"/>
  </p:normalViewPr>
  <p:slideViewPr>
    <p:cSldViewPr>
      <p:cViewPr varScale="1">
        <p:scale>
          <a:sx n="114" d="100"/>
          <a:sy n="114" d="100"/>
        </p:scale>
        <p:origin x="133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r"/>
            <a:endParaRPr lang="en-GB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57A4-42A0-427D-9523-77D7104E26C8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algn="ctr"/>
            <a:endParaRPr lang="en-GB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314B5-1BB7-4D1B-8FF2-0939F0EBC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4600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t>10.3.2023.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sr-Latn-R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</p:spPr>
        <p:txBody>
          <a:bodyPr/>
          <a:lstStyle/>
          <a:p>
            <a:endParaRPr lang="sr-Latn-RS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</p:spPr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3843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2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</p:spPr>
        <p:txBody>
          <a:bodyPr/>
          <a:lstStyle/>
          <a:p>
            <a:endParaRPr lang="sr-Latn-R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</p:spPr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55702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3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</p:spPr>
        <p:txBody>
          <a:bodyPr/>
          <a:lstStyle/>
          <a:p>
            <a:endParaRPr lang="sr-Latn-R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</p:spPr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4712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4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</p:spPr>
        <p:txBody>
          <a:bodyPr/>
          <a:lstStyle/>
          <a:p>
            <a:endParaRPr lang="sr-Latn-R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</p:spPr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68282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5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</p:spPr>
        <p:txBody>
          <a:bodyPr/>
          <a:lstStyle/>
          <a:p>
            <a:endParaRPr lang="sr-Latn-R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</p:spPr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36820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6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</p:spPr>
        <p:txBody>
          <a:bodyPr/>
          <a:lstStyle/>
          <a:p>
            <a:endParaRPr lang="sr-Latn-R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</p:spPr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51246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7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</p:spPr>
        <p:txBody>
          <a:bodyPr/>
          <a:lstStyle/>
          <a:p>
            <a:endParaRPr lang="sr-Latn-R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</p:spPr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64209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8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</p:spPr>
        <p:txBody>
          <a:bodyPr/>
          <a:lstStyle/>
          <a:p>
            <a:endParaRPr lang="sr-Latn-R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</p:spPr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98460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6E084-5514-459F-9406-18E6F922219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2501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768A9-C289-4DC1-A2C2-B72957CFD89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2429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47E61-5ECA-40CE-9FDB-CFAC494070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345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BC40A-B699-4173-B631-1C55637A24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DD70A-3C9E-40BF-9922-B8768548B0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66088-994B-4C39-802E-82540682DA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EC4C-0B6C-4E76-A847-CCBC92308F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F1AB8-A055-4012-B164-EEE36EDCFB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E7617-F873-49F3-B14E-98D3060590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84E49-B86F-46C2-80BD-A2DC767221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DC4A6-DF97-4203-B7D9-7AE04031782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BDADD-5D52-4A79-8A60-D22709A428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209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3771F-27F9-4F38-A794-9B06B49E67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B8C80-C530-4D11-B4B0-8F76A30D2B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C3FD3-9D55-4EFF-B747-026F148187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4666E-6DD3-422A-97A1-2A277A9FFD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5047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0D6F5-C75C-43D0-AEB0-26B1049878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429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25CD3-E520-4A8C-A110-631751C4C2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2145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6E564-5C3E-4BAB-958C-28F6080386B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1367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5A98-4E8F-4FFD-BFDE-FCA90E93FB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4352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FD931-8959-41D4-A0E1-00C379F407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0878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0D76A-6DC5-45A3-B82D-809CEB2D529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1894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sr-Latn-CS" altLang="sr-Latn-R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sr-Latn-CS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B6E99B-12D7-475C-BDDE-795595C14BE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JS SlideHeader"/>
          <p:cNvSpPr txBox="1"/>
          <p:nvPr userDrawn="1"/>
        </p:nvSpPr>
        <p:spPr>
          <a:xfrm>
            <a:off x="914400" y="63500"/>
            <a:ext cx="7315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endParaRPr lang="sr-Latn-RS" sz="1000" b="0" i="0" u="non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89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sr-Latn-CS" altLang="sr-Latn-R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sr-Latn-CS" alt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7B6F8A-E931-4B45-92A6-064AB65ED9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3/10/2023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JS SlideHeader"/>
          <p:cNvSpPr txBox="1"/>
          <p:nvPr userDrawn="1"/>
        </p:nvSpPr>
        <p:spPr>
          <a:xfrm>
            <a:off x="914400" y="63500"/>
            <a:ext cx="7315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endParaRPr lang="sr-Latn-RS" sz="1000" b="0" i="0" u="non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59569" y="1340768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z="4000" dirty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547664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C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r>
              <a:rPr lang="sr-Latn-C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</a:t>
            </a:r>
            <a:r>
              <a:rPr lang="sr-Cyrl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R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r-Latn-CS" altLang="sr-Latn-R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године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7504" y="1996620"/>
            <a:ext cx="8928992" cy="250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120000"/>
              </a:lnSpc>
              <a:spcAft>
                <a:spcPct val="0"/>
              </a:spcAft>
            </a:pPr>
            <a:r>
              <a:rPr lang="sr-Cyrl-RS" alt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ФИСКАЛНА СТАБИЛИЗАЦИЈА</a:t>
            </a:r>
            <a:r>
              <a:rPr lang="en-US" alt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RS" alt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sr-Latn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lnSpc>
                <a:spcPct val="120000"/>
              </a:lnSpc>
              <a:spcAft>
                <a:spcPct val="0"/>
              </a:spcAft>
            </a:pPr>
            <a:r>
              <a:rPr lang="sr-Cyrl-RS" alt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ОВАЈ ПУТ УЗ РЕФОРМЕ</a:t>
            </a:r>
            <a:r>
              <a:rPr lang="sr-Latn-RS" alt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altLang="sr-Latn-R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ЕПС-а?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Cyrl-RS" altLang="sr-Latn-R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Cyrl-RS" altLang="sr-Latn-R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Павле Петровић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Cyrl-RS" altLang="sr-Latn-R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Фискални савет</a:t>
            </a:r>
            <a:endParaRPr lang="sr-Latn-RS" altLang="sr-Latn-R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3546" y="260648"/>
            <a:ext cx="8995230" cy="504056"/>
          </a:xfrm>
        </p:spPr>
        <p:txBody>
          <a:bodyPr/>
          <a:lstStyle/>
          <a:p>
            <a:pPr eaLnBrk="1" hangingPunct="1"/>
            <a:r>
              <a:rPr lang="sr-Cyrl-RS" altLang="sr-Latn-RS" sz="2700" dirty="0">
                <a:latin typeface="Times New Roman" pitchFamily="18" charset="0"/>
                <a:cs typeface="Times New Roman" pitchFamily="18" charset="0"/>
              </a:rPr>
              <a:t>Солидни, али не и спектакуларни економски резултати Србије у претходним годинама</a:t>
            </a:r>
            <a:endParaRPr lang="sr-Latn-CS" altLang="sr-Latn-RS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1022" y="1191271"/>
            <a:ext cx="8995230" cy="5406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700"/>
              </a:spcBef>
              <a:spcAft>
                <a:spcPts val="500"/>
              </a:spcAft>
              <a:defRPr/>
            </a:pPr>
            <a:r>
              <a:rPr lang="sr-Cyrl-RS" sz="19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Погоршање макроекономских трендова Србије током 2022. године </a:t>
            </a:r>
          </a:p>
          <a:p>
            <a:pPr marL="534988" lvl="1" indent="-354013" algn="just" eaLnBrk="1" hangingPunct="1">
              <a:spcBef>
                <a:spcPts val="700"/>
              </a:spcBef>
              <a:spcAft>
                <a:spcPts val="500"/>
              </a:spcAft>
              <a:defRPr/>
            </a:pPr>
            <a:r>
              <a:rPr lang="sr-Cyrl-RS" sz="14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Знатно успоравање раста БДП-а – уместо прогнозираног раста од 4,5% остварено је 2,3%</a:t>
            </a:r>
          </a:p>
          <a:p>
            <a:pPr marL="534988" lvl="1" indent="-354013" algn="just" eaLnBrk="1" hangingPunct="1">
              <a:spcBef>
                <a:spcPts val="700"/>
              </a:spcBef>
              <a:spcAft>
                <a:spcPts val="500"/>
              </a:spcAft>
              <a:defRPr/>
            </a:pPr>
            <a:r>
              <a:rPr lang="sr-Cyrl-RS" sz="14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Снажно убрзање инфлације – уместо прогнозиране просечне инфлације од 3,7% остварено је 11,9%</a:t>
            </a:r>
          </a:p>
          <a:p>
            <a:pPr marL="534988" lvl="1" indent="-354013" algn="just" eaLnBrk="1" hangingPunct="1">
              <a:spcBef>
                <a:spcPts val="700"/>
              </a:spcBef>
              <a:spcAft>
                <a:spcPts val="500"/>
              </a:spcAft>
              <a:defRPr/>
            </a:pPr>
            <a:r>
              <a:rPr lang="sr-Cyrl-RS" sz="14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Слична погоршања и у другим европским земљама (рат у Украјини, енергетска криза и друго)</a:t>
            </a:r>
          </a:p>
          <a:p>
            <a:pPr marL="134938" indent="-354013" algn="just" eaLnBrk="1" hangingPunct="1">
              <a:spcBef>
                <a:spcPts val="700"/>
              </a:spcBef>
              <a:spcAft>
                <a:spcPts val="500"/>
              </a:spcAft>
              <a:defRPr/>
            </a:pPr>
            <a:r>
              <a:rPr lang="sr-Cyrl-RS" sz="19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Али раст БДП-а Србије у 2022. био приметно нижи него у упоредивим земљама </a:t>
            </a:r>
          </a:p>
          <a:p>
            <a:pPr marL="534988" lvl="1" indent="-354013" algn="just" eaLnBrk="1" hangingPunct="1">
              <a:spcBef>
                <a:spcPts val="700"/>
              </a:spcBef>
              <a:spcAft>
                <a:spcPts val="500"/>
              </a:spcAft>
              <a:defRPr/>
            </a:pPr>
            <a:r>
              <a:rPr lang="sr-Cyrl-RS" sz="14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ЦИЕ у просеку био око 4,5% (а на нивоу читаве ЕУ</a:t>
            </a:r>
            <a:r>
              <a:rPr lang="sr-Latn-RS" sz="14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4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око 3,5%)</a:t>
            </a:r>
          </a:p>
          <a:p>
            <a:pPr marL="534988" lvl="1" indent="-354013" algn="just" eaLnBrk="1" hangingPunct="1">
              <a:spcBef>
                <a:spcPts val="700"/>
              </a:spcBef>
              <a:spcAft>
                <a:spcPts val="500"/>
              </a:spcAft>
              <a:defRPr/>
            </a:pPr>
            <a:r>
              <a:rPr lang="sr-Cyrl-RS" sz="14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Није још увек забрињавајуће – углавном последица другачије динамике опоравка од здравствене кризе </a:t>
            </a:r>
          </a:p>
          <a:p>
            <a:pPr marL="935038" lvl="2" indent="-354013" algn="just" eaLnBrk="1" hangingPunct="1">
              <a:spcBef>
                <a:spcPts val="700"/>
              </a:spcBef>
              <a:spcAft>
                <a:spcPts val="500"/>
              </a:spcAft>
              <a:defRPr/>
            </a:pPr>
            <a:r>
              <a:rPr lang="sr-Cyrl-RS" sz="14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Србија током здравствене кризе имала мањи пад и бржи привредни опоравак од већине европских земаља (али је тако исцрпила простор за снажнији опоравак и у 2022. години)</a:t>
            </a:r>
          </a:p>
          <a:p>
            <a:pPr marL="534988" lvl="1" indent="-354013" algn="just" eaLnBrk="1" hangingPunct="1">
              <a:spcBef>
                <a:spcPts val="700"/>
              </a:spcBef>
              <a:spcAft>
                <a:spcPts val="500"/>
              </a:spcAft>
              <a:defRPr/>
            </a:pPr>
            <a:r>
              <a:rPr lang="sr-Cyrl-RS" sz="14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Један део споријег раста БДП-а Србије у 2022. (око 0,5 п.п.) последица и утицаја суше на пољопривреду</a:t>
            </a:r>
          </a:p>
          <a:p>
            <a:pPr marL="134938" indent="-354013" algn="just" eaLnBrk="1" hangingPunct="1">
              <a:spcBef>
                <a:spcPts val="700"/>
              </a:spcBef>
              <a:spcAft>
                <a:spcPts val="500"/>
              </a:spcAft>
              <a:defRPr/>
            </a:pPr>
            <a:r>
              <a:rPr lang="sr-Cyrl-RS" sz="19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Привредни раст Србије у претходне три године не одступа много у односу на друге земље ЦИЕ</a:t>
            </a:r>
          </a:p>
          <a:p>
            <a:pPr marL="534988" lvl="1" indent="-354013" algn="just" eaLnBrk="1" hangingPunct="1">
              <a:spcBef>
                <a:spcPts val="700"/>
              </a:spcBef>
              <a:spcAft>
                <a:spcPts val="500"/>
              </a:spcAft>
              <a:defRPr/>
            </a:pPr>
            <a:r>
              <a:rPr lang="sr-Cyrl-RS" sz="1450" dirty="0">
                <a:latin typeface="Times New Roman" pitchFamily="18" charset="0"/>
                <a:cs typeface="Times New Roman" pitchFamily="18" charset="0"/>
              </a:rPr>
              <a:t>БДП Србије у 2022. био око 9% већи него у 2019. години – нешто боље од просека ЦИЕ (око 7,5%)</a:t>
            </a:r>
          </a:p>
          <a:p>
            <a:pPr marL="534988" lvl="1" indent="-354013" algn="just" eaLnBrk="1" hangingPunct="1">
              <a:spcBef>
                <a:spcPts val="700"/>
              </a:spcBef>
              <a:spcAft>
                <a:spcPts val="500"/>
              </a:spcAft>
              <a:defRPr/>
            </a:pPr>
            <a:r>
              <a:rPr lang="sr-Cyrl-RS" sz="1450" dirty="0">
                <a:latin typeface="Times New Roman" pitchFamily="18" charset="0"/>
                <a:cs typeface="Times New Roman" pitchFamily="18" charset="0"/>
              </a:rPr>
              <a:t>Али није спектакуларан резултат – Хрватска имала раст БДП-а од око 10.5%, Пољска око 10%, Словенија 9,5%...</a:t>
            </a:r>
          </a:p>
        </p:txBody>
      </p:sp>
    </p:spTree>
    <p:extLst>
      <p:ext uri="{BB962C8B-B14F-4D97-AF65-F5344CB8AC3E}">
        <p14:creationId xmlns:p14="http://schemas.microsoft.com/office/powerpoint/2010/main" val="3224588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3274" y="102320"/>
            <a:ext cx="8995230" cy="518368"/>
          </a:xfrm>
        </p:spPr>
        <p:txBody>
          <a:bodyPr/>
          <a:lstStyle/>
          <a:p>
            <a:pPr eaLnBrk="1" hangingPunct="1"/>
            <a:r>
              <a:rPr lang="sr-Cyrl-RS" altLang="sr-Latn-RS" sz="2750" dirty="0">
                <a:latin typeface="Times New Roman" pitchFamily="18" charset="0"/>
                <a:cs typeface="Times New Roman" pitchFamily="18" charset="0"/>
              </a:rPr>
              <a:t>Инфлација веома висока и поред контроле цена енергената</a:t>
            </a:r>
            <a:endParaRPr lang="sr-Latn-CS" altLang="sr-Latn-RS" sz="27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25760" y="856605"/>
            <a:ext cx="8910736" cy="588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Висока глобална инфлација последица шокова (ланци снабдевања – ковид, рат у Украјини…), али и економских политика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САД максимум у јуну 2022. од 9,1%, највећа од почетка осамдесетих (у јануару 2023, смањена на 6,4%), у Еврозони врхунац био 10,6% у октобру 2022, сада 8.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Допринеле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експанзивна фискална политика током ковида и закаснела реакција монетарне политике</a:t>
            </a:r>
            <a:endParaRPr lang="sr-Cyrl-R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4938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Инфлација у Србији није само увозна – најмање трећина домаћег порекла (5-6%)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Фискална политика доливала уље на ватру – неселективна подела новца трајала три године 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антикризне мере неоправдано дали око 2 млрд евра више од других (приближно 4% БДП-а)</a:t>
            </a:r>
          </a:p>
          <a:p>
            <a:pPr marL="134938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Висока инфлација „обуздавана“ контролом цена гаса и електричне енергије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ЦИЕ током 2022. снажно повећане цене струје и гаса (за домаћинства 25% и 60%, а за привреду вишеструко више) – у Србији ни изблиза толико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Инфлација у Србији јесте 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због тога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мало нижа него у ЦИЕ (15,8</a:t>
            </a:r>
            <a:r>
              <a:rPr lang="sr-Latn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sr-Latn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17%) – 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sr-Latn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је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Србија спроводила исту политику имала би већу инфлацију од просека ЦИЕ</a:t>
            </a:r>
          </a:p>
          <a:p>
            <a:pPr marL="134938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Али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одлагања поскупљења енергената</a:t>
            </a: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била је лоша економска политика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Плаћена је огромна цена</a:t>
            </a:r>
            <a:r>
              <a:rPr lang="sr-Latn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око 2,4 млрд евра из буџета (наставиће се и у 2023. години)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 н</a:t>
            </a:r>
            <a:r>
              <a:rPr lang="sr-Latn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крају нећемо избећи слична повећање цена гаса и струје као у ЦИЕ – стижу током 2023. године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Висока инфлација у Србији ће зато трајати дуже него код других? </a:t>
            </a:r>
          </a:p>
        </p:txBody>
      </p:sp>
    </p:spTree>
    <p:extLst>
      <p:ext uri="{BB962C8B-B14F-4D97-AF65-F5344CB8AC3E}">
        <p14:creationId xmlns:p14="http://schemas.microsoft.com/office/powerpoint/2010/main" val="1778064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3546" y="188640"/>
            <a:ext cx="8995230" cy="518368"/>
          </a:xfrm>
        </p:spPr>
        <p:txBody>
          <a:bodyPr/>
          <a:lstStyle/>
          <a:p>
            <a:pPr eaLnBrk="1" hangingPunct="1"/>
            <a:r>
              <a:rPr lang="sr-Cyrl-RS" altLang="sr-Latn-RS" sz="2700" dirty="0">
                <a:latin typeface="Times New Roman" pitchFamily="18" charset="0"/>
                <a:cs typeface="Times New Roman" pitchFamily="18" charset="0"/>
              </a:rPr>
              <a:t>Главни фискални проблем: губици јавних предузећа из енергетског сектора</a:t>
            </a:r>
            <a:endParaRPr lang="sr-Latn-CS" altLang="sr-Latn-RS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70384" y="1087486"/>
            <a:ext cx="8910736" cy="1977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Укупан буџетски трошак губитака ЕПС-а и Србијагаса током енергетске кризе биће између 3 и 3,5 млрд евра – огромна средства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Досад дато око 2,4 млрд евра (Табела), а у 2023. планирано још око 700 млн евра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Новац се не даје само директно из буџета већ се гарантује и задуживање Србијагаса</a:t>
            </a:r>
          </a:p>
          <a:p>
            <a:pPr marL="935038" lvl="2" indent="-354013" algn="just" eaLnBrk="1" hangingPunct="1">
              <a:spcBef>
                <a:spcPts val="500"/>
              </a:spcBef>
              <a:spcAft>
                <a:spcPts val="7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то је буџетски трошак – држава већ почела да отплаћује гарантовани кредит Србијагаса из 2022.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7A0B8EB-11BA-457E-8222-364D49422816}"/>
              </a:ext>
            </a:extLst>
          </p:cNvPr>
          <p:cNvSpPr txBox="1">
            <a:spLocks/>
          </p:cNvSpPr>
          <p:nvPr/>
        </p:nvSpPr>
        <p:spPr bwMode="auto">
          <a:xfrm>
            <a:off x="62880" y="5267994"/>
            <a:ext cx="9018240" cy="977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Укупан фискални дефицит Србије у 2022. био 1,9 млрд евра (3,1% БДП-а)</a:t>
            </a: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Скоро читав дефицит последица губитака ЕПС-а и Србијагаса – без ових трошкова дефицит би био свега око 0,4% БДП-а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7A0B8EB-11BA-457E-8222-364D49422816}"/>
              </a:ext>
            </a:extLst>
          </p:cNvPr>
          <p:cNvSpPr txBox="1">
            <a:spLocks/>
          </p:cNvSpPr>
          <p:nvPr/>
        </p:nvSpPr>
        <p:spPr bwMode="auto">
          <a:xfrm>
            <a:off x="683568" y="4631968"/>
            <a:ext cx="7148520" cy="52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r>
              <a:rPr lang="sr-Cyrl-R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Напомена: Влада не приказује транспарентно буџетске трошкове за ЕПС и Србијагас. Фискални савет је зато процене дао комбинујући информације из извршења буџета и посредних извора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795409"/>
            <a:ext cx="6912768" cy="185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2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4385" y="166628"/>
            <a:ext cx="8995230" cy="814100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Повећање цена ће смањити фискални дефицит, али да ли ће решити проблеме ЕПС-а и Србијагаса?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44F6F8B-05BD-4F9A-9940-09F95587F253}"/>
              </a:ext>
            </a:extLst>
          </p:cNvPr>
          <p:cNvSpPr txBox="1">
            <a:spLocks/>
          </p:cNvSpPr>
          <p:nvPr/>
        </p:nvSpPr>
        <p:spPr bwMode="auto">
          <a:xfrm>
            <a:off x="238290" y="1268760"/>
            <a:ext cx="8820472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4938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Јавне финансије ће се највероватније стабилизовати у наредним годинама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Повећање цене електричне енергије: 8% у јануару и 8% у мају 2023. године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Повећање цене гаса: 11% у јануару и 10% у мају 2023, касније планирана још два повећања од по 10% у новембру 2023. и мају 2024. године – неће више бити толиких буџетских трошкова</a:t>
            </a:r>
            <a:endParaRPr lang="sr-Cyrl-RS" sz="21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Главни проблем Србијагаса јесте недовољна продајна цена гаса на домаћем тржишту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Гас се тренутно набавља из увоза по већој цени него што се продаје на домаћем тржишту – основни узрок огромних губитака Србијагаса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Снажно повећање цене гаса вишеструко оправдано – смањиће фискални дефицит а неће угрозити конкурентност домаће привреде</a:t>
            </a:r>
            <a:endParaRPr lang="sr-Cyrl-RS" sz="1400" dirty="0">
              <a:latin typeface="Times New Roman" pitchFamily="18" charset="0"/>
              <a:cs typeface="Times New Roman" pitchFamily="18" charset="0"/>
            </a:endParaRP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другим земљама ЦИЕ цена гаса за привреду већ порасла скоро три пута у односу на преткризни ниво</a:t>
            </a:r>
          </a:p>
          <a:p>
            <a:pPr marL="134938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Србијагас, међутим, мора водити рачуна о наплати потраживања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latin typeface="Times New Roman" pitchFamily="18" charset="0"/>
                <a:cs typeface="Times New Roman" pitchFamily="18" charset="0"/>
              </a:rPr>
              <a:t>Да се не понови период 2008-2014. кад је Србијагас наплаћивао свега 60% испорученог гаса</a:t>
            </a:r>
            <a:endParaRPr lang="sr-Cyrl-R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4938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Важно је решити и стратешке проблеме Србије у снабдевању гасом</a:t>
            </a:r>
            <a:endParaRPr lang="sr-Cyrl-RS" sz="1900" dirty="0">
              <a:latin typeface="Times New Roman" pitchFamily="18" charset="0"/>
              <a:cs typeface="Times New Roman" pitchFamily="18" charset="0"/>
            </a:endParaRP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Изградња складишта довољног капацитета – најављено још 2011, а није изграђено, диверсификација увоза још важнија у околностима геополитичке нестабилности</a:t>
            </a:r>
          </a:p>
        </p:txBody>
      </p:sp>
    </p:spTree>
    <p:extLst>
      <p:ext uri="{BB962C8B-B14F-4D97-AF65-F5344CB8AC3E}">
        <p14:creationId xmlns:p14="http://schemas.microsoft.com/office/powerpoint/2010/main" val="82753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4385" y="44624"/>
            <a:ext cx="8995230" cy="814100"/>
          </a:xfrm>
        </p:spPr>
        <p:txBody>
          <a:bodyPr/>
          <a:lstStyle/>
          <a:p>
            <a:pPr eaLnBrk="1" hangingPunct="1"/>
            <a:r>
              <a:rPr lang="sr-Cyrl-RS" altLang="sr-Latn-RS" sz="2800" dirty="0">
                <a:latin typeface="Times New Roman" pitchFamily="18" charset="0"/>
                <a:cs typeface="Times New Roman" pitchFamily="18" charset="0"/>
              </a:rPr>
              <a:t>Ниска продајна цена електричне енергије није ни једини ни главни проблем ЕПС-а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44F6F8B-05BD-4F9A-9940-09F95587F253}"/>
              </a:ext>
            </a:extLst>
          </p:cNvPr>
          <p:cNvSpPr txBox="1">
            <a:spLocks/>
          </p:cNvSpPr>
          <p:nvPr/>
        </p:nvSpPr>
        <p:spPr bwMode="auto">
          <a:xfrm>
            <a:off x="161764" y="1052736"/>
            <a:ext cx="8820472" cy="15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ЕПС-ова производња урушена дугогодишњим лошим управљањем – нарочито у последњих неколико година пред кризу</a:t>
            </a: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Производња у 2022. мања у односу на 2013. (кад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ЕПС имао највећу производњу) за око 15%</a:t>
            </a:r>
            <a:endParaRPr lang="sr-Cyrl-RS" sz="1400" dirty="0">
              <a:latin typeface="Times New Roman" pitchFamily="18" charset="0"/>
              <a:cs typeface="Times New Roman" pitchFamily="18" charset="0"/>
            </a:endParaRPr>
          </a:p>
          <a:p>
            <a:pPr marL="534988" lvl="1" indent="-354013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Није у питању само лоша хидрологија, већ систематски тренд (Графикон) – производња у 2022. мања за 2,5% чак и у односу на 2014. кад су били поплављени копови у Колубари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44F6F8B-05BD-4F9A-9940-09F95587F253}"/>
              </a:ext>
            </a:extLst>
          </p:cNvPr>
          <p:cNvSpPr txBox="1">
            <a:spLocks/>
          </p:cNvSpPr>
          <p:nvPr/>
        </p:nvSpPr>
        <p:spPr bwMode="auto">
          <a:xfrm>
            <a:off x="5364089" y="3001078"/>
            <a:ext cx="3705526" cy="3236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4938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Главни разлог за то, недовољне и лоше усмерене инвестиције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Квалитет ископаног угља у Колубари током 2021. пао испод технолошког минимума за рад ТЕНТ-а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Сад се у ТЕНТ довози квалитетнији угаљ и меша са ископаним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Налазишта квалитетнијег угља постоје у Колубари…</a:t>
            </a:r>
          </a:p>
          <a:p>
            <a:pPr marL="534988" lvl="1" indent="-35401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…али нису отворени нови копови иако је то одавно планирано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59" y="2902404"/>
            <a:ext cx="4752529" cy="363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249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4385" y="116632"/>
            <a:ext cx="8995230" cy="814100"/>
          </a:xfrm>
        </p:spPr>
        <p:txBody>
          <a:bodyPr/>
          <a:lstStyle/>
          <a:p>
            <a:pPr eaLnBrk="1" hangingPunct="1"/>
            <a:r>
              <a:rPr lang="ru-RU" altLang="sr-Latn-RS" sz="2800" dirty="0">
                <a:latin typeface="Times New Roman" pitchFamily="18" charset="0"/>
                <a:cs typeface="Times New Roman" pitchFamily="18" charset="0"/>
              </a:rPr>
              <a:t>За оздрављење ЕПС-а неопходне снажне инвестиције и реформе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44F6F8B-05BD-4F9A-9940-09F95587F253}"/>
              </a:ext>
            </a:extLst>
          </p:cNvPr>
          <p:cNvSpPr txBox="1">
            <a:spLocks/>
          </p:cNvSpPr>
          <p:nvPr/>
        </p:nvSpPr>
        <p:spPr bwMode="auto">
          <a:xfrm>
            <a:off x="107503" y="980728"/>
            <a:ext cx="8962111" cy="5740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Краткорочно: инвестиције у опоравак производње (нови рудници)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Коп Радљево, почели радови на отварању рудника још 2019. (откривка), а још није почела експлоатација; Поље Е још више касне радови…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Куповина нове опреме (делом и да се замени застарела)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Тешко ће се све завршити пре 2025, Србија ће и у наредним годинама да зависи од увоза електричне енергије и угља (</a:t>
            </a:r>
            <a:r>
              <a:rPr lang="sr-Cyrl-RS" sz="1500" dirty="0">
                <a:latin typeface="Times New Roman" pitchFamily="18" charset="0"/>
                <a:cs typeface="Times New Roman" pitchFamily="18" charset="0"/>
              </a:rPr>
              <a:t>10-15% </a:t>
            </a: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потрошње)  </a:t>
            </a:r>
            <a:endParaRPr lang="ru-RU" sz="1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дужем року ЕПС мора снажно да инвестира и у енергетску транзицију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Мора да се значајно смањи производња из угља – иначе додатна такса (ЕУ или домаћа) на производе из Србије повезане са високом емисијом </a:t>
            </a:r>
            <a:r>
              <a:rPr lang="sr-Latn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sr-Latn-RS" sz="1500" baseline="-25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sr-Latn-RS" sz="1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ЕПС тренутно убедљиво највећи појединачни загађивач у Србији – велики број превремених смрти због загађења ваздуха у Србији, трошкови здравствене заштите…</a:t>
            </a: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Неопходне огромне инвестиције: преко 10 млрд евра у наредних 10-15 година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Знатан део ће финансирати ЕПС (повећање цене струје), али вероватно и уз помоћ државе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ru-RU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 ли је овакав ЕПС способан да спроведе толике инвестиције?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 ће у ЕПС-у да прави и контролише пројекте: мањак стручњака, нефункционално предузеће 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Које фирме ће изводити радове: спорни тендери, паразитска предузећа, корупција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396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4385" y="116632"/>
            <a:ext cx="8995230" cy="814100"/>
          </a:xfrm>
        </p:spPr>
        <p:txBody>
          <a:bodyPr/>
          <a:lstStyle/>
          <a:p>
            <a:pPr eaLnBrk="1" hangingPunct="1"/>
            <a:r>
              <a:rPr lang="ru-RU" altLang="sr-Latn-RS" sz="2800" dirty="0">
                <a:latin typeface="Times New Roman" pitchFamily="18" charset="0"/>
                <a:cs typeface="Times New Roman" pitchFamily="18" charset="0"/>
              </a:rPr>
              <a:t>Већ имали епизоду повећања цена без реформи – последица колапс ЕПС-а крајем 2021.</a:t>
            </a:r>
            <a:endParaRPr lang="sr-Latn-CS" alt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44F6F8B-05BD-4F9A-9940-09F95587F253}"/>
              </a:ext>
            </a:extLst>
          </p:cNvPr>
          <p:cNvSpPr txBox="1">
            <a:spLocks/>
          </p:cNvSpPr>
          <p:nvPr/>
        </p:nvSpPr>
        <p:spPr bwMode="auto">
          <a:xfrm>
            <a:off x="161764" y="1124744"/>
            <a:ext cx="8820472" cy="5596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Иако основни проблем ЕПС-а пре десет година није био мањак производње – ЕПС је и тада пословао веома лоше</a:t>
            </a:r>
          </a:p>
          <a:p>
            <a:pPr lvl="1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Лоша наплативост (РТБ Бор, Железнице), превелики трошкови радне снаге и други проблеми, била угрожена ликвидност предузећа (узимани кредити за ликвидност)…</a:t>
            </a:r>
          </a:p>
          <a:p>
            <a:pPr lvl="1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Структурне реформе ЕПС-а биле део стендбај аранжмана с ММФ-ом из 2015. (уз подршку Светске банке и ЕБРД)</a:t>
            </a:r>
            <a:endParaRPr lang="ru-RU" sz="1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Али „решење“ било повећање цене електричне енергије, пре свега за привреду</a:t>
            </a:r>
          </a:p>
          <a:p>
            <a:pPr lvl="1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Либерализовано тржиште (2013. и 2014.) водило повећању цене струје за привреду за преко 40% у две године</a:t>
            </a:r>
          </a:p>
          <a:p>
            <a:pPr lvl="1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мањој мери повећање цене и за домаћинства (укупно 2015-2017. нешто испод 10%) </a:t>
            </a:r>
          </a:p>
          <a:p>
            <a:pPr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ЕПС престао да прави губитке и одустао од свих неопходних реформи</a:t>
            </a:r>
          </a:p>
          <a:p>
            <a:pPr lvl="1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Игнорисана сва упозорења Фискалног савета – одговор: „ЕПС је успешно предузеће“</a:t>
            </a:r>
          </a:p>
          <a:p>
            <a:pPr lvl="1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Привид да се неке реформе спроводе: нпр. смањивање прекомерне запослености, али уместо циљаних отпуштања добровољни одласци из фирме (уз огромне отпремнине)…</a:t>
            </a:r>
          </a:p>
          <a:p>
            <a:pPr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 ли ће се историја поновити?</a:t>
            </a:r>
          </a:p>
          <a:p>
            <a:pPr lvl="1" algn="just" eaLnBrk="1" hangingPunct="1">
              <a:spcBef>
                <a:spcPts val="400"/>
              </a:spcBef>
              <a:spcAft>
                <a:spcPts val="500"/>
              </a:spcAft>
              <a:defRPr/>
            </a:pPr>
            <a:r>
              <a:rPr lang="sr-Cyrl-RS" sz="1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Повећања цене струје сад још веће него у прошлој епизоди – за домаћинства укупно око 30% (закључно с мајем 2023), за привреду реда величине 70% </a:t>
            </a:r>
          </a:p>
        </p:txBody>
      </p:sp>
    </p:spTree>
    <p:extLst>
      <p:ext uri="{BB962C8B-B14F-4D97-AF65-F5344CB8AC3E}">
        <p14:creationId xmlns:p14="http://schemas.microsoft.com/office/powerpoint/2010/main" val="8983925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8673</TotalTime>
  <Words>1430</Words>
  <Application>Microsoft Office PowerPoint</Application>
  <PresentationFormat>On-screen Show (4:3)</PresentationFormat>
  <Paragraphs>103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1_Office Theme</vt:lpstr>
      <vt:lpstr>2_Office Theme</vt:lpstr>
      <vt:lpstr>PowerPoint Presentation</vt:lpstr>
      <vt:lpstr>Солидни, али не и спектакуларни економски резултати Србије у претходним годинама</vt:lpstr>
      <vt:lpstr>Инфлација веома висока и поред контроле цена енергената</vt:lpstr>
      <vt:lpstr>Главни фискални проблем: губици јавних предузећа из енергетског сектора</vt:lpstr>
      <vt:lpstr>Повећање цена ће смањити фискални дефицит, али да ли ће решити проблеме ЕПС-а и Србијагаса?</vt:lpstr>
      <vt:lpstr>Ниска продајна цена електричне енергије није ни једини ни главни проблем ЕПС-а</vt:lpstr>
      <vt:lpstr>За оздрављење ЕПС-а неопходне снажне инвестиције и реформе</vt:lpstr>
      <vt:lpstr>Већ имали епизоду повећања цена без реформи – последица колапс ЕПС-а крајем 2021.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keywords>[SEC=JAVNO]</cp:keywords>
  <cp:lastModifiedBy>Slobodan Minic</cp:lastModifiedBy>
  <cp:revision>635</cp:revision>
  <cp:lastPrinted>2023-03-03T15:58:24Z</cp:lastPrinted>
  <dcterms:created xsi:type="dcterms:W3CDTF">2014-10-24T08:04:53Z</dcterms:created>
  <dcterms:modified xsi:type="dcterms:W3CDTF">2023-03-10T08:50:05Z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Footer">
    <vt:lpwstr>ЈАВНО</vt:lpwstr>
  </property>
  <property fmtid="{D5CDD505-2E9C-101B-9397-08002B2CF9AE}" pid="3" name="PM_Caveats_Count">
    <vt:lpwstr>0</vt:lpwstr>
  </property>
  <property fmtid="{D5CDD505-2E9C-101B-9397-08002B2CF9AE}" pid="4" name="PM_Originator_Hash_SHA1">
    <vt:lpwstr>136DC9304DCC100645E6B9A15B0AE72C603E403E</vt:lpwstr>
  </property>
  <property fmtid="{D5CDD505-2E9C-101B-9397-08002B2CF9AE}" pid="5" name="PM_SecurityClassification">
    <vt:lpwstr>JAVNO</vt:lpwstr>
  </property>
  <property fmtid="{D5CDD505-2E9C-101B-9397-08002B2CF9AE}" pid="6" name="PM_DisplayValueSecClassificationWithQualifier">
    <vt:lpwstr>ЈАВНО</vt:lpwstr>
  </property>
  <property fmtid="{D5CDD505-2E9C-101B-9397-08002B2CF9AE}" pid="7" name="PM_Qualifier">
    <vt:lpwstr/>
  </property>
  <property fmtid="{D5CDD505-2E9C-101B-9397-08002B2CF9AE}" pid="8" name="PM_Hash_SHA1">
    <vt:lpwstr>C6D6644902B0F325BD48F4BDA1C702142C3197C1</vt:lpwstr>
  </property>
  <property fmtid="{D5CDD505-2E9C-101B-9397-08002B2CF9AE}" pid="9" name="PM_ProtectiveMarkingImage_Header">
    <vt:lpwstr>C:\Program Files\Common Files\janusNET Shared\janusSEAL\Images\DocumentSlashBlue.png</vt:lpwstr>
  </property>
  <property fmtid="{D5CDD505-2E9C-101B-9397-08002B2CF9AE}" pid="10" name="PM_InsertionValue">
    <vt:lpwstr>JAVNO</vt:lpwstr>
  </property>
  <property fmtid="{D5CDD505-2E9C-101B-9397-08002B2CF9AE}" pid="11" name="PM_ProtectiveMarkingValue_Header">
    <vt:lpwstr>ЈАВНО</vt:lpwstr>
  </property>
  <property fmtid="{D5CDD505-2E9C-101B-9397-08002B2CF9AE}" pid="12" name="PM_ProtectiveMarkingImage_Footer">
    <vt:lpwstr>C:\Program Files\Common Files\janusNET Shared\janusSEAL\Images\DocumentSlashBlue.png</vt:lpwstr>
  </property>
  <property fmtid="{D5CDD505-2E9C-101B-9397-08002B2CF9AE}" pid="13" name="PM_Namespace">
    <vt:lpwstr>NBS</vt:lpwstr>
  </property>
  <property fmtid="{D5CDD505-2E9C-101B-9397-08002B2CF9AE}" pid="14" name="PM_Version">
    <vt:lpwstr>v2</vt:lpwstr>
  </property>
  <property fmtid="{D5CDD505-2E9C-101B-9397-08002B2CF9AE}" pid="15" name="PM_Originating_FileId">
    <vt:lpwstr>819505D2E6D84DA79128BFE406E42A61</vt:lpwstr>
  </property>
  <property fmtid="{D5CDD505-2E9C-101B-9397-08002B2CF9AE}" pid="16" name="PM_OriginationTimeStamp">
    <vt:lpwstr>2023-02-28T15:18:01Z</vt:lpwstr>
  </property>
  <property fmtid="{D5CDD505-2E9C-101B-9397-08002B2CF9AE}" pid="17" name="PM_Hash_Version">
    <vt:lpwstr>2016.1</vt:lpwstr>
  </property>
  <property fmtid="{D5CDD505-2E9C-101B-9397-08002B2CF9AE}" pid="18" name="PM_Hash_Salt_Prev">
    <vt:lpwstr>FA2358DE45C8BF3CDD11A40BF6754435</vt:lpwstr>
  </property>
  <property fmtid="{D5CDD505-2E9C-101B-9397-08002B2CF9AE}" pid="19" name="PM_Hash_Salt">
    <vt:lpwstr>FA2358DE45C8BF3CDD11A40BF6754435</vt:lpwstr>
  </property>
  <property fmtid="{D5CDD505-2E9C-101B-9397-08002B2CF9AE}" pid="20" name="PM_PrintOutPlacement_PPT">
    <vt:lpwstr/>
  </property>
</Properties>
</file>