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5" r:id="rId2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r-Cyrl-RS" dirty="0"/>
              <a:t>Енергетски</a:t>
            </a:r>
            <a:r>
              <a:rPr lang="sr-Cyrl-RS" baseline="0" dirty="0"/>
              <a:t> интензитет БДП-а у 2022. години</a:t>
            </a:r>
            <a:endParaRPr lang="en-GB" dirty="0"/>
          </a:p>
        </c:rich>
      </c:tx>
      <c:layout>
        <c:manualLayout>
          <c:xMode val="edge"/>
          <c:yMode val="edge"/>
          <c:x val="0.19761911897097206"/>
          <c:y val="2.4879232873341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pattFill prst="wdUpDiag">
                <a:fgClr>
                  <a:srgbClr val="C00000"/>
                </a:fgClr>
                <a:bgClr>
                  <a:schemeClr val="bg1"/>
                </a:bgClr>
              </a:pattFill>
              <a:ln>
                <a:solidFill>
                  <a:srgbClr val="C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28-4EF1-9041-5294E19E92C3}"/>
              </c:ext>
            </c:extLst>
          </c:dPt>
          <c:dPt>
            <c:idx val="12"/>
            <c:invertIfNegative val="0"/>
            <c:bubble3D val="0"/>
            <c:spPr>
              <a:pattFill prst="wdUpDiag">
                <a:fgClr>
                  <a:srgbClr val="00B050"/>
                </a:fgClr>
                <a:bgClr>
                  <a:schemeClr val="bg1"/>
                </a:bgClr>
              </a:pattFill>
              <a:ln>
                <a:solidFill>
                  <a:srgbClr val="00B05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28-4EF1-9041-5294E19E92C3}"/>
              </c:ext>
            </c:extLst>
          </c:dPt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28-4EF1-9041-5294E19E92C3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28-4EF1-9041-5294E19E92C3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28-4EF1-9041-5294E19E92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1'!$K$11:$K$24</c:f>
              <c:strCache>
                <c:ptCount val="14"/>
                <c:pt idx="0">
                  <c:v>Бугарска</c:v>
                </c:pt>
                <c:pt idx="1">
                  <c:v>Естонија</c:v>
                </c:pt>
                <c:pt idx="2">
                  <c:v>Словачка</c:v>
                </c:pt>
                <c:pt idx="3">
                  <c:v>Чешка</c:v>
                </c:pt>
                <c:pt idx="4">
                  <c:v>Летонија</c:v>
                </c:pt>
                <c:pt idx="5">
                  <c:v>Пољска</c:v>
                </c:pt>
                <c:pt idx="6">
                  <c:v>Мађарска</c:v>
                </c:pt>
                <c:pt idx="7">
                  <c:v>Словенија</c:v>
                </c:pt>
                <c:pt idx="8">
                  <c:v>Хрватска</c:v>
                </c:pt>
                <c:pt idx="9">
                  <c:v>Литванија</c:v>
                </c:pt>
                <c:pt idx="10">
                  <c:v>Румунија</c:v>
                </c:pt>
                <c:pt idx="11">
                  <c:v>ЦИЕ просек</c:v>
                </c:pt>
                <c:pt idx="12">
                  <c:v>ЕУ 27</c:v>
                </c:pt>
                <c:pt idx="13">
                  <c:v>Србија</c:v>
                </c:pt>
              </c:strCache>
            </c:strRef>
          </c:cat>
          <c:val>
            <c:numRef>
              <c:f>'Sheet 1'!$L$11:$L$24</c:f>
              <c:numCache>
                <c:formatCode>#,##0.#</c:formatCode>
                <c:ptCount val="14"/>
                <c:pt idx="0">
                  <c:v>137.52000000000001</c:v>
                </c:pt>
                <c:pt idx="1">
                  <c:v>127.14</c:v>
                </c:pt>
                <c:pt idx="2">
                  <c:v>119.78</c:v>
                </c:pt>
                <c:pt idx="3">
                  <c:v>117.65</c:v>
                </c:pt>
                <c:pt idx="4">
                  <c:v>99.36</c:v>
                </c:pt>
                <c:pt idx="5">
                  <c:v>97.46</c:v>
                </c:pt>
                <c:pt idx="6">
                  <c:v>98.54</c:v>
                </c:pt>
                <c:pt idx="7">
                  <c:v>95.11</c:v>
                </c:pt>
                <c:pt idx="8">
                  <c:v>84.98</c:v>
                </c:pt>
                <c:pt idx="9">
                  <c:v>81.290000000000006</c:v>
                </c:pt>
                <c:pt idx="10">
                  <c:v>62.88</c:v>
                </c:pt>
                <c:pt idx="11">
                  <c:v>101.97363636363639</c:v>
                </c:pt>
                <c:pt idx="12">
                  <c:v>86.53</c:v>
                </c:pt>
                <c:pt idx="13">
                  <c:v>158.57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28-4EF1-9041-5294E19E9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5423120"/>
        <c:axId val="585423776"/>
      </c:barChart>
      <c:catAx>
        <c:axId val="58542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585423776"/>
        <c:crosses val="autoZero"/>
        <c:auto val="1"/>
        <c:lblAlgn val="ctr"/>
        <c:lblOffset val="100"/>
        <c:noMultiLvlLbl val="0"/>
      </c:catAx>
      <c:valAx>
        <c:axId val="585423776"/>
        <c:scaling>
          <c:orientation val="minMax"/>
        </c:scaling>
        <c:delete val="0"/>
        <c:axPos val="l"/>
        <c:numFmt formatCode="#,##0.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5854231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sr-Latn-R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r-Latn-RS"/>
              <a:t>%</a:t>
            </a:r>
            <a:r>
              <a:rPr lang="sr-Cyrl-RS"/>
              <a:t> поскупљења производа након увођења </a:t>
            </a:r>
            <a:r>
              <a:rPr lang="sr-Latn-RS"/>
              <a:t>CBAM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'cost of CBAM_%'!$D$21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'cost of CBAM_%'!$C$22:$C$25</c:f>
              <c:strCache>
                <c:ptCount val="4"/>
                <c:pt idx="0">
                  <c:v>Цемент</c:v>
                </c:pt>
                <c:pt idx="1">
                  <c:v>Гвожђе и челик</c:v>
                </c:pt>
                <c:pt idx="2">
                  <c:v>Ђубрива</c:v>
                </c:pt>
                <c:pt idx="3">
                  <c:v>Алуминијум</c:v>
                </c:pt>
              </c:strCache>
            </c:strRef>
          </c:cat>
          <c:val>
            <c:numRef>
              <c:f>'cost of CBAM_%'!$D$22:$D$25</c:f>
              <c:numCache>
                <c:formatCode>0.0</c:formatCode>
                <c:ptCount val="4"/>
                <c:pt idx="0">
                  <c:v>17.988398758578253</c:v>
                </c:pt>
                <c:pt idx="1">
                  <c:v>4.7113716985450464</c:v>
                </c:pt>
                <c:pt idx="2">
                  <c:v>5.5441672754788272</c:v>
                </c:pt>
                <c:pt idx="3">
                  <c:v>2.0861762638793073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BC-4265-81C7-06ECF658977D}"/>
            </c:ext>
          </c:extLst>
        </c:ser>
        <c:ser>
          <c:idx val="1"/>
          <c:order val="1"/>
          <c:tx>
            <c:strRef>
              <c:f>'cost of CBAM_%'!$E$21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'cost of CBAM_%'!$C$22:$C$25</c:f>
              <c:strCache>
                <c:ptCount val="4"/>
                <c:pt idx="0">
                  <c:v>Цемент</c:v>
                </c:pt>
                <c:pt idx="1">
                  <c:v>Гвожђе и челик</c:v>
                </c:pt>
                <c:pt idx="2">
                  <c:v>Ђубрива</c:v>
                </c:pt>
                <c:pt idx="3">
                  <c:v>Алуминијум</c:v>
                </c:pt>
              </c:strCache>
            </c:strRef>
          </c:cat>
          <c:val>
            <c:numRef>
              <c:f>'cost of CBAM_%'!$E$22:$E$25</c:f>
              <c:numCache>
                <c:formatCode>0.0</c:formatCode>
                <c:ptCount val="4"/>
                <c:pt idx="0">
                  <c:v>50.88435699845958</c:v>
                </c:pt>
                <c:pt idx="1">
                  <c:v>17.001240457603693</c:v>
                </c:pt>
                <c:pt idx="2">
                  <c:v>12.35822543823987</c:v>
                </c:pt>
                <c:pt idx="3">
                  <c:v>5.2444815998366749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BC-4265-81C7-06ECF6589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350056"/>
        <c:axId val="377351368"/>
      </c:barChart>
      <c:catAx>
        <c:axId val="37735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377351368"/>
        <c:crosses val="autoZero"/>
        <c:auto val="1"/>
        <c:lblAlgn val="ctr"/>
        <c:lblOffset val="100"/>
        <c:noMultiLvlLbl val="0"/>
      </c:catAx>
      <c:valAx>
        <c:axId val="377351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37735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419229781906011"/>
          <c:y val="0.91525056460965637"/>
          <c:w val="0.48363116287110819"/>
          <c:h val="6.14936214368552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sr-Latn-R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r"/>
            <a:endParaRPr lang="sr-Latn-R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D447C-E1DD-4866-BA00-E859BD59D856}" type="datetimeFigureOut">
              <a:rPr lang="sr-Latn-RS" smtClean="0"/>
              <a:t>16.10.2025.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sr-Latn-R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A670C-E719-4054-B722-70BFDE01C4D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121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C19A9-52EC-40A0-A8BC-ABE53548EF05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3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FC411-2B88-4910-826D-32A554D30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635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7770F-2D40-3B6F-7E72-440CF660AD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7A7F268-CD05-24F4-CA68-396F54AB1C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61088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93B46-BA27-37BA-BC1F-49C547A872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0B864FEC-2A60-12DA-5191-0BF5B696E5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31101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F7807-7A41-C5DD-AB5F-4AA6397CCC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C0CA7CB-F9C3-F6D2-4383-3BE5EE830B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99279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D60F7-92E8-413B-EAC9-59A6B67520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16A2409-5870-8B0D-D653-E7FF4CF042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59494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02F8B-9213-F951-2ACB-2EB41EC694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EF67A6D-184A-E65F-7A6C-175FD378EE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12719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1F3D4-3C60-C5E3-B270-D8EE0F3E2A9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0866372-48E9-0935-4B19-1AB56DB7F5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1718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16ADF-5EE3-E955-3C58-5512F7C268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B6821F7-9C47-532B-8865-06A3FB6D29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864202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B4444-D7D9-ECA2-48D1-35578EED1FD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A0FCBE7-1D92-E7A3-C996-73479C417C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78580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3926-B369-D291-02A3-7214F77429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11F6CA6-8CB5-3E51-8537-CB70517646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784775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D09A6-C9A1-FD91-420A-D320A1476F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1FFBB8A3-3E6F-5046-98AA-24247F48CD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169034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81F7C-B9DA-2960-FEBA-20C1BE6554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9D5F1BC-4AAF-DA18-CEAE-2ED8BC0580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4907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A0E55-77F7-B732-413B-F64FF5745D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A6B98B9-54FC-A669-6388-8EE8B3CB74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0731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E4AE1-0930-FCFB-F6D0-4B69C8E72B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F62108B-8270-E1B0-82B7-16B0DC91A0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53318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BD053-1085-0426-C8C4-321339E41D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03A16F5-FF16-05BF-B6A3-4CCEBE8229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2227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398AC-4EC7-C19F-B9F6-03DBECC648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24DCFA-2334-05F6-410B-ACFD584949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30210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37F6D-F1A6-0C1A-D016-A111B5B279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4442A45-D940-0A98-2554-9F0587A9DC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51932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6CCD8-9CDF-012A-09A5-9E5FBD47BD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0DCD5A9-CECA-5449-55A4-E43C210C83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29235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B4419-BA97-E10D-6ED0-7041405B1E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E1D415A-C890-27DA-3957-B427B5F80A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18392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22594-543C-F970-839A-40161047CB6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848F8EC-D42F-6446-8D7D-573AC73113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0172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CB647-9C10-AD35-8F4B-6CE7D6A953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07578F82-0DE2-B5C1-BF10-CE8492E1EF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11290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8990C-AB84-0139-5A2B-8A26A67DA0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736DEB0-C8E1-31D2-6579-D1C976EA3B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10862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FC411-2B88-4910-826D-32A554D30E75}" type="slidenum">
              <a:rPr lang="en-GB" smtClean="0"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2ED75-47FD-6DFE-815F-E7F4A9C1EF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813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1E0EE59-04CB-F22E-9600-8A44946551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22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C2138-FCFB-E84A-249E-2687BB727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8A770-731A-6E7E-873A-644252FC6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172E1-5386-C030-5E1A-139C6449D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FC84-7E06-4D35-B2E0-8F9AB99ED012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4419A-0E19-E2C7-8F45-77E3F9062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C2734-22DB-114D-39E1-D76F092BE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81862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58446-D2D6-A74D-F721-535884B21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7EAB6A-D126-04E5-7E25-3E2DC0BC4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62DD7-A887-80AF-78C4-605C41EE1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2860-56A6-479D-889E-B1A03614C8FF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AB865-4C68-CB13-002B-F0F5D9CB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4D908-8D4E-7B01-9DF3-A2B2B950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93346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B0B20E-C685-9477-7F2B-644A51B68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BCFEB-684C-DB7E-F2D7-F54458AD2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76110-C123-AE4F-5983-03CD00464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9933B-91B2-4892-8943-3CB8268ED1AA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62D53-A13E-BA0A-EA6C-7FE08D85D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62E51-67E8-B51F-2872-91863CD51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6550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98D09-46F9-DF26-3F77-7D18B628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AA13-8B55-8047-FF19-9CF3BDA74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1FE49-7EC8-8ACD-6074-4459DA21D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DE49-2272-40A0-A15F-B0C8C23FDDA3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50B82-154F-B156-78FA-5634BFEA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D4061-A737-AD57-AF65-B7A4A83A6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36960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9EFF0-2E09-1BE3-34AC-90678ECB5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5A04B-04BA-33EE-378C-675104072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3A4CD-BD5F-4775-0881-6428FAC95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B7E1-6950-4429-9991-40FABFFCC351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52628-8C59-49D3-BF8A-D60F06D0A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5C02E-EEB1-DE7D-45DE-89B0D59D8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14849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41F29-638B-1DCC-FACA-06277B1C9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A55F2-344E-F5E8-DA8B-C861DACDBE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19F07-50EE-FC31-F44C-A8A614273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F6EE6-8D51-30B6-B28B-1BEF6D8E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84496-2087-4934-B29D-90768F1163DD}" type="datetime1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1E2EC-9FD6-9EAF-F0E4-999B01AC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9A03-E745-7CC1-143E-3DC5BC5D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17022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34B9E-1547-D362-2AC8-D60E27AA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FA02A-B980-D5D3-8166-AACF60109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DB8B3-8B31-EAE0-BC71-AC3C241AC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5427F-F125-ED1E-DE42-BCCF3E86B5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53CCC8-E147-C307-7177-1672EBA2D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BDB92A-EDD6-F635-0B70-A3F67BF8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F996-8ED4-4D10-966F-0B02BF4F1143}" type="datetime1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3E6D3-69A8-FE49-78E1-731797265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702413-DE51-51CD-FC5F-08A7A9E41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22421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439F-110D-4A8D-035D-2AF40E316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2915A7-15CC-8027-56F8-D74CCA73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D933-143E-47E6-AEE9-0D30201AF815}" type="datetime1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39623-5E25-811B-41E3-533EA867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29C2E-FB59-BD05-663B-FB3E0D03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61204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DB757-3C99-48DA-07C7-FE0886B6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119-6056-4928-AF91-C0A6CA4B6D28}" type="datetime1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3AE31D-0780-19B1-DE52-5B7D7975E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6678B-A0FC-5132-0C30-D9F07914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56500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01CF5-3EDE-B8AB-D751-4ED52F649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3C614-F6F3-F8C5-4E93-919DF18A1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B9964-16C4-A568-E5E1-D44A45B34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57681-1760-6954-5674-26D82C297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DC54-EB04-4A15-AA7B-8CB111AAA3E0}" type="datetime1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D14B3-050C-DB1D-A1BC-7EC91FAC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1C017-55CB-16A8-5FE0-DF400E9D4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17609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0017-988B-18D1-CDE1-818D406C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A42EF-7EA9-581C-592E-1549D9F47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BF1A4-2A3A-B733-45E0-B324932E2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C6843-49CB-2468-8D32-A91D8C044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F3BD-0AEA-4CE2-81B0-4D24695551F7}" type="datetime1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C6064-F306-414D-6738-4D91ECF7F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BF96F-8730-CF15-B76B-F79CDD27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05098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7F6880-5A24-AAA8-E0CA-2D6C08D2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9DBF2-6B8F-A684-B4DF-984068464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AB9A2-8E50-1D82-19EE-E88CDBA81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43522-283F-46E9-9F40-8AD600EFE587}" type="datetime1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3E7C7-6EC0-90F1-BDE6-FEFCF7A82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45A61-5831-37F7-3330-6125048D6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63A36-2A6D-4C77-9028-C0B103E4837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JS SlideHeader">
            <a:extLst>
              <a:ext uri="{FF2B5EF4-FFF2-40B4-BE49-F238E27FC236}">
                <a16:creationId xmlns:a16="http://schemas.microsoft.com/office/drawing/2014/main" id="{3609E468-C152-26F2-185A-C778781454B1}"/>
              </a:ext>
            </a:extLst>
          </p:cNvPr>
          <p:cNvSpPr txBox="1"/>
          <p:nvPr userDrawn="1"/>
        </p:nvSpPr>
        <p:spPr>
          <a:xfrm>
            <a:off x="1219200" y="63500"/>
            <a:ext cx="97536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endParaRPr lang="sr-Latn-RS" sz="1000" b="0" i="0" u="non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01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286BF-01E9-5A11-B3C3-91D30D98F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219" y="1411550"/>
            <a:ext cx="11638625" cy="222829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r-Cyrl-R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КЛИМАТСКО-ЕНЕРГЕТСКА ТРАНЗИЦИЈА СРБИЈЕ И ЈАВНЕ ФИНАНСИЈЕ: ХОЋЕ ЛИ </a:t>
            </a:r>
            <a:r>
              <a:rPr lang="sr-Latn-R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Latn-R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БИТИ ОКИДАЧ ПРОМЕНА?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EE0A6-0F50-0A9B-9BE7-744C9BC19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6237"/>
            <a:ext cx="9144000" cy="1249532"/>
          </a:xfrm>
        </p:spPr>
        <p:txBody>
          <a:bodyPr/>
          <a:lstStyle/>
          <a:p>
            <a:r>
              <a:rPr lang="sr-Cyrl-R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Фискални савет</a:t>
            </a:r>
          </a:p>
          <a:p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октобар 2025. године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96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FD0D8-6F14-C54A-08EB-5BF903E38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D80A7-E0FC-131A-C4C8-9B20DB5B1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Опција за изузеће ел. енергије из </a:t>
            </a:r>
            <a:r>
              <a:rPr 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</a:t>
            </a:r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до 2030. године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DB28A-19F5-97F0-E9CC-F96D80B3B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40" y="861073"/>
            <a:ext cx="11407806" cy="569952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ЕУ је предвидела могућност изузећа електричне енергије из CBAM-а до 2030. године, али Србија мора да испуни неколико захтевних услова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Потпуно усклађивање са регулативом ЕУ у овом сектору и циљем климатске неутралности до 2050.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Неопходно је завршити спајање са јединственим тржиштем ел. енергије у ЕУ (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coupling)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Успостављање система за наплату емисија у овом сектору са ценом као у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ETS-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до 2030.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1000"/>
              </a:spcBef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спајања домаћег тржишта са ЕУ је увелико у току, али вероватно неће бити завршен до краја 2026. године</a:t>
            </a:r>
          </a:p>
          <a:p>
            <a:pPr marL="685800" lvl="2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Спајање тржишта са Мађарском и Бугарском се не очекује пре 2027. године</a:t>
            </a:r>
          </a:p>
          <a:p>
            <a:pPr marL="228600" lvl="1">
              <a:spcBef>
                <a:spcPts val="1000"/>
              </a:spcBef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Главни ризик: обавеза увођења система налик EU ETS-у од 2030.</a:t>
            </a:r>
          </a:p>
          <a:p>
            <a:pPr marL="685800" lvl="2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Наплата високих европских цена за емисије на целокупну домаћу производњу </a:t>
            </a:r>
          </a:p>
          <a:p>
            <a:pPr marL="685800" lvl="2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Могућа последица: економски и социјално неодрживо поскупљење ел. енергије (за преко 100%)</a:t>
            </a:r>
          </a:p>
          <a:p>
            <a:pPr marL="457200" lvl="2" indent="0">
              <a:spcBef>
                <a:spcPts val="700"/>
              </a:spcBef>
              <a:spcAft>
                <a:spcPts val="700"/>
              </a:spcAft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700"/>
              </a:spcBef>
              <a:spcAft>
                <a:spcPts val="700"/>
              </a:spcAft>
            </a:pP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C3CB6-1921-9CE7-BE49-27724EF8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63A36-2A6D-4C77-9028-C0B103E483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2921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97240-7C27-BCC1-624A-0174CB73C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EE5B8-9FA3-FF72-C12F-666C2EF0B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Стратешке опције за ел. енергију (1/3): прихватање 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</a:t>
            </a:r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130B8-3FD0-5988-7E5F-72C22A232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40" y="861073"/>
            <a:ext cx="11407806" cy="5699525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 опција подразумева да Србија не улази у даље аранжмане са ЕУ и прихвата да се на извоз електричне енергије наплаћује CBAM накнада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Укупни трошак се процењује на 200-300 млн евра годишње, почев од 2026. године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Озбиљно угрожено пословање ЕПС-а због губитка конкурентности на европском тржишту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ризикује да постане изоловано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„енергетско острво“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ЗА: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Финансијски подношљивије од уласка у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ETS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200-300 млн евра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млрд евра годишње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Чува домаће тржиште од наглог и великог поскупљења ел. енергије за домаћинства и привреду</a:t>
            </a:r>
          </a:p>
          <a:p>
            <a:pPr marL="228600" lvl="1"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ПРОТИВ: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Удар на профитабилност ЕПС-а који би се практично одрекао прихода од извоза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Новац од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 одлази у буџет ЕУ, уместо да се користи за декарбонизацију у Србији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Примена CBAM-а на струју дестимулише инвестиције у ОИЕ</a:t>
            </a:r>
          </a:p>
          <a:p>
            <a:pPr marL="685800" lvl="2">
              <a:spcBef>
                <a:spcPts val="700"/>
              </a:spcBef>
              <a:spcAft>
                <a:spcPts val="700"/>
              </a:spcAft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700"/>
              </a:spcBef>
              <a:spcAft>
                <a:spcPts val="700"/>
              </a:spcAft>
            </a:pP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DB66AD-9F9E-C7CA-B260-5FED6ED9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63A36-2A6D-4C77-9028-C0B103E483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9980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41DC8-579F-964C-7D66-B6DFD8F61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64CDF-0E17-9217-310F-8F04EC4D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Стратешке опције за ел. енергију (2/3): домаћи порез на угљеник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F74BF-E0D0-70A8-992B-C544DAA32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861073"/>
            <a:ext cx="11718524" cy="5860402"/>
          </a:xfrm>
          <a:noFill/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 опција подразумева да Србија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 уведе порез на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CO₂ за сектор производње електричне енергије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Прикупљени новац би остао у буџету Србије и умањио би обавезе за CBAM приликом извоза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Међутим, ова опција је и даље доста скупа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Порез би се наплаћивао на сваку тону CO₂ насталу у домаћој производњи ел. енергије, а не само на количину која је намењена извозу</a:t>
            </a:r>
          </a:p>
          <a:p>
            <a:pPr marL="228600" lvl="1"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ЗА:</a:t>
            </a:r>
          </a:p>
          <a:p>
            <a:pPr marL="685800" lvl="2"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Део новца остаје у Србији, уместо да се стотине милиона евра уплаћују у буџет ЕУ кроз CBAM</a:t>
            </a:r>
          </a:p>
          <a:p>
            <a:pPr marL="685800" lvl="2"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Ствара се значајан и стабилан извор прихода за неопходна улагања у обновљиве изворе енергије и енергетску ефикасност</a:t>
            </a:r>
          </a:p>
          <a:p>
            <a:pPr marL="685800" lvl="2"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 цене на угљеник ствара јасан економски притисак на ЕПС да смањи емисије</a:t>
            </a:r>
          </a:p>
          <a:p>
            <a:pPr marL="228600" lvl="1"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ПРОТИВ:</a:t>
            </a:r>
          </a:p>
          <a:p>
            <a:pPr marL="685800" lvl="2">
              <a:spcBef>
                <a:spcPts val="600"/>
              </a:spcBef>
              <a:spcAft>
                <a:spcPts val="6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Огроман трошак за ЕПС – порез на укупну производњу би у 2030. могао да достигне око 1,2 млрд евра</a:t>
            </a:r>
            <a:endParaRPr lang="sr-Cyrl-RS" sz="18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spcBef>
                <a:spcPts val="600"/>
              </a:spcBef>
              <a:spcAft>
                <a:spcPts val="6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 поскупљење струје – удар на стандард грађана и конкурентност привреде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700"/>
              </a:spcBef>
              <a:spcAft>
                <a:spcPts val="700"/>
              </a:spcAft>
            </a:pP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66A79-838B-1469-5C02-626D07FB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63A36-2A6D-4C77-9028-C0B103E483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3810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80B84-D6CE-7934-7827-B005E430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E01DA-1C24-6234-403A-4A70C136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Стратешке опције за ел. енергију (3/3): преговори са ЕУ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68F0-F06F-936D-93F9-5E37E689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861073"/>
            <a:ext cx="11718524" cy="586040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 опција подразумева да Србија хитно започне преговоре са ЕУ како би обезбедила постепен и финансијски одржив улазак EU ETS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Према оцени Фискалног савета, ово је најбоље дугорочно решење, али само уз повољне услове: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Добијање 80-90% бесплатних емисионих дозвола након 2030. године, што би драстично умањило финансијски терет за ЕПС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Обезбеђивање дугог периода (око десет година) за пуну интеграцију и постепено смањење бесплатних дозвола</a:t>
            </a:r>
          </a:p>
          <a:p>
            <a:pPr marL="228600" lvl="1">
              <a:spcBef>
                <a:spcPts val="800"/>
              </a:spcBef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ЗА:</a:t>
            </a:r>
          </a:p>
          <a:p>
            <a:pPr marL="685800" lvl="2">
              <a:spcBef>
                <a:spcPts val="800"/>
              </a:spcBef>
              <a:spcAft>
                <a:spcPts val="8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 повољан исход преговора, ово је потенцијално оптимална опција и за Србију и за ЕУ</a:t>
            </a:r>
          </a:p>
          <a:p>
            <a:pPr marL="685800" lvl="2">
              <a:spcBef>
                <a:spcPts val="800"/>
              </a:spcBef>
              <a:spcAft>
                <a:spcPts val="8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Даје јасан и предвидив оквир за убрзану и одрживу декарбонизацију електроенергетског сектора</a:t>
            </a:r>
          </a:p>
          <a:p>
            <a:pPr marL="685800" lvl="2">
              <a:spcBef>
                <a:spcPts val="800"/>
              </a:spcBef>
              <a:spcAft>
                <a:spcPts val="8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би вероватно добила приступ значајним средствима из фондова ЕУ за финансирање транзиције</a:t>
            </a:r>
          </a:p>
          <a:p>
            <a:pPr marL="228600" lvl="1">
              <a:spcBef>
                <a:spcPts val="800"/>
              </a:spcBef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ПРОТИВ:</a:t>
            </a:r>
          </a:p>
          <a:p>
            <a:pPr marL="685800" lvl="2">
              <a:spcBef>
                <a:spcPts val="800"/>
              </a:spcBef>
              <a:spcAft>
                <a:spcPts val="8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 зависи од спремности ЕУ да Србији одобри значајне уступке, и то по хитној процедури</a:t>
            </a:r>
          </a:p>
          <a:p>
            <a:pPr marL="685800" lvl="2">
              <a:spcBef>
                <a:spcPts val="800"/>
              </a:spcBef>
              <a:spcAft>
                <a:spcPts val="8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Улазак у EU ETS без ових услова био би финансијски разорнији од саме примене CBAM-а</a:t>
            </a:r>
          </a:p>
          <a:p>
            <a:pPr marL="228600" lvl="1">
              <a:spcBef>
                <a:spcPts val="700"/>
              </a:spcBef>
              <a:spcAft>
                <a:spcPts val="700"/>
              </a:spcAft>
            </a:pP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5154C-B7FB-3154-A625-02844EAF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63A36-2A6D-4C77-9028-C0B103E483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8634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67678-8111-7DCA-A4FF-BE4C7E25C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B0FA8-21AE-E55A-CCC7-CD30DC84F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Задаци за државу: административна и фискална реформа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0768-C8AA-E71D-DCCD-0E71650D8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605" y="861073"/>
            <a:ext cx="11274642" cy="5860402"/>
          </a:xfrm>
        </p:spPr>
        <p:txBody>
          <a:bodyPr>
            <a:normAutofit/>
          </a:bodyPr>
          <a:lstStyle/>
          <a:p>
            <a:pPr>
              <a:spcBef>
                <a:spcPts val="1100"/>
              </a:spcBef>
              <a:spcAft>
                <a:spcPts val="11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 је успоставити потпуно функционалан систем за мониторинг, извештавање и верификацију емисија (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MRVA) 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краја 2025. године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Омогућава прецизно мерење емисија стварних емисија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нивоу појединачних постројења</a:t>
            </a:r>
          </a:p>
          <a:p>
            <a:pPr marL="685800" lvl="2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оваквог система,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обавезе би се обрачунавале по неповољнијим подразумеваним емисијама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1100"/>
              </a:spcBef>
              <a:spcAft>
                <a:spcPts val="11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страни јавних прихода: увести сопствени систем за наплату емисија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CO₂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spcBef>
                <a:spcPts val="1100"/>
              </a:spcBef>
              <a:spcAft>
                <a:spcPts val="11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ЕУ наплаћује CBAM само у мери у којој у земљи извоза такав трошак није већ плаћен</a:t>
            </a:r>
          </a:p>
          <a:p>
            <a:pPr marL="685800" lvl="2">
              <a:spcBef>
                <a:spcPts val="1100"/>
              </a:spcBef>
              <a:spcAft>
                <a:spcPts val="11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Увођењем сопствене наплате емисија CO₂ Србија би задржала приходе у сопственом буџету</a:t>
            </a:r>
          </a:p>
          <a:p>
            <a:pPr marL="228600" lvl="1">
              <a:spcBef>
                <a:spcPts val="1100"/>
              </a:spcBef>
              <a:spcAft>
                <a:spcPts val="11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страни јавних расхода: ефикасније усмерити средстава у климатске политике и енергетску транзицију</a:t>
            </a:r>
          </a:p>
          <a:p>
            <a:pPr marL="685800" lvl="2">
              <a:spcBef>
                <a:spcPts val="1100"/>
              </a:spcBef>
              <a:spcAft>
                <a:spcPts val="110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Приоритети: инвестиције и подстицаји за унапређење енергетске ефикасности, повећање удела ОИЕ и смањење зависности од фосилних горива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BA86E-9D2E-13F8-E496-9EB7CB98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734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9F65B-1133-F9EE-2032-185B4D9E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55343-97B6-AD20-16F5-92DD95D4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Порез на угљеник као најбоље решење за Србију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42B97-2DD8-5A1D-BA23-F71E1F458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790051"/>
            <a:ext cx="11461072" cy="5860402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тренутним околностима, за Србију је оптимална стратегија увођење националног пореза на угљеник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 препорука је у складу са званичним стратешким документима (ИНЕКП, Стратегија развоја енергетике)</a:t>
            </a:r>
            <a:endParaRPr lang="sr-Cyrl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 предност пореза на угљеник је административна једноставност – може наслонити на постојећи порески систем, уз мања прилагођавања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Избегава се изградња потпуно новог и административно сложеног тржишног механизма какав је ЕТС</a:t>
            </a:r>
          </a:p>
          <a:p>
            <a:pPr marL="228600" lvl="1"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Порез на угљеник обезбеђује релативно стабилне и предвидиве буџетске приходе у кратком и средњем року</a:t>
            </a:r>
          </a:p>
          <a:p>
            <a:pPr marL="685800" lvl="2"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 од ЕТС система (који би подразумевао аукције дозвола) су по природи волатилни и мање предвидиви</a:t>
            </a:r>
          </a:p>
          <a:p>
            <a:pPr marL="228600" lvl="1">
              <a:spcBef>
                <a:spcPts val="700"/>
              </a:spcBef>
              <a:spcAft>
                <a:spcPts val="7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Успостављање националног ЕТС-а било би мање ефикасно због малог броја учесника на тржишту</a:t>
            </a:r>
          </a:p>
          <a:p>
            <a:pPr marL="685800" lvl="2"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Постоји могућност успостављања регионалног ЕТС, али то захтева висок ниво политичке и економске координације око бројних питања – формирање цене, интеграција са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ETS-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ом, бесплатне дозволе…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049DB-9767-FAF8-F16B-21D0047F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845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E2163-1C70-385C-376E-BC9B3805E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8A215-BA01-051D-D2F3-611FD867A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 прихода од пореза на угљеник до 2030. године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62C51-6B11-1893-665C-76E4F36F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790051"/>
            <a:ext cx="11461072" cy="5860402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фискалних и економских ефеката почива на претпоставкама изнетим у стратешким документима Владе (ИНЕКП, Стратегија развоја енергетике)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Порез би обухватио укупне емисије у свим секторима који су обухваћени CBAM-ом </a:t>
            </a:r>
          </a:p>
          <a:p>
            <a:pPr marL="685800" lvl="2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Пореска стопа расте са почетних 4 евра по тони CO₂ у 2027. на 40 € по тони CO₂ у 2030. (ИНЕКП)</a:t>
            </a:r>
          </a:p>
          <a:p>
            <a:pPr marL="228600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Сценарио 1: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порез на угљеник само за индустријске CBAM производе; за струју се тражи решење кроз преговоре са ЕУ</a:t>
            </a:r>
          </a:p>
          <a:p>
            <a:pPr marL="685800" lvl="2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Процењени приходи расту са око 22 млн евра у 2027. на око 220 млн евра у 2030. години</a:t>
            </a:r>
          </a:p>
          <a:p>
            <a:pPr marL="228600" lvl="1"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Сценарио 2 укључује струју у исти порески систем: огроман фискални потенцијал, али и озбиљан економски ризик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Процењени приходи расту са око 150 млн евра у 2027. на чак око 1,5 млрд евра у 2030. 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 опција затева повећање цене електриче енергије за преко 50% - социјално и економски неодрживо</a:t>
            </a:r>
          </a:p>
          <a:p>
            <a:pPr marL="685800" lvl="2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Фискални савет због тога сматра да би за овај сектор требало тражити посебно, пажљиво дизајнирано решење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C83F7-1441-FEA6-B0FB-880A82BC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867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2B71B-A0BC-BED7-4E9B-9ACFAE3D2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8087-E2F2-76AD-5C3C-A3F9C597A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користити приходе од пореза на угљеник?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75525-A7AC-6853-B119-EB8696AF7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790051"/>
            <a:ext cx="11461072" cy="5860402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међународној пракси постоји више начина за трошење прихода од пореза на угљеник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се могу третирати као општи буџетски приход и трошити по избору Владе</a:t>
            </a:r>
          </a:p>
          <a:p>
            <a:pPr marL="685800" lvl="2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се користити за смањење других пореза, попут смањења фискалног оптерећења рада</a:t>
            </a:r>
          </a:p>
          <a:p>
            <a:pPr marL="685800" lvl="2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се директно враћати грађанима кроз једнократне уплате (трансфере) домаћинствима</a:t>
            </a:r>
          </a:p>
          <a:p>
            <a:pPr marL="228600" lvl="1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Фискални савет сматра да је најсврсисходније наплаћене приходе од пореза трошити на декарбонизацију и заштиту енергетски угрожених грађана</a:t>
            </a:r>
          </a:p>
          <a:p>
            <a:pPr marL="457200" lvl="1" indent="-45720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Font typeface="+mj-lt"/>
              <a:buAutoNum type="arabicPeriod"/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Финансирање пројеката енергетске транзиције и декарбонизације привреде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Потребе за улагањима у зелену транзицију су огромне – према ИНЕКП-у чак 30 млрд евра до 2030. </a:t>
            </a:r>
          </a:p>
          <a:p>
            <a:pPr marL="457200" indent="-457200">
              <a:spcBef>
                <a:spcPts val="700"/>
              </a:spcBef>
              <a:spcAft>
                <a:spcPts val="700"/>
              </a:spcAft>
              <a:buFont typeface="+mj-lt"/>
              <a:buAutoNum type="arabicPeriod" startAt="2"/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Заштита енергетски угрожених грађана </a:t>
            </a:r>
          </a:p>
          <a:p>
            <a:pPr lvl="1">
              <a:spcBef>
                <a:spcPts val="700"/>
              </a:spcBef>
              <a:spcAft>
                <a:spcPts val="7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 цене угљеника ће вероватно довести до раста трошкова електричне енергије и других производа, што ће најтеже погодити најсиромашније грађане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Овакав приступ је у складу са праксом ЕУ, где се приходи из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ETS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наменски троше за климатске, енергетске и социјалне сврхе</a:t>
            </a: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20371-FDE8-D13E-8044-B20662E6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545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27D45-B1FE-005F-6597-EA05C060D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18721-15EC-74E7-ABF4-15095548F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Додатни изазов: системски проблеми у управљању инвестицијама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58177-5B3F-1AA5-8633-983AF35A3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790051"/>
            <a:ext cx="11461072" cy="5860402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Чак и ако се приходи од пореза на угљеник усмере ка зеленим пројектима, њихова успешна реализација је под великим знаком питања 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десет најважнијих планираних енергетских пројеката (укупне вредности преко 7,5 милијарди евра) показује да они већ у раним фазама наилазе на озбиљне препреке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који коче енергетске пројекте: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Значајна кашњења у припреми (просторна и техничка документација, имовинско-правни односи) и одлагања у наредним фазама (тендери, почетак извођења радова)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Неконтролисани раст трошкова, због непотпуне документације и накнадних измена техничких решења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убрзање инвестиција у декарбонизацију нису довољна само финансијска средства, већ и системске реформе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Пројекти у области климатске и енергетске транзиције морају постати прави приоритет Владе, а не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мртво слово на папиру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као до сад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Држава мора хитно да ојача своје институционалне и кадровске капацитете, као и њихову координацију, како би се пројекти спроводили брзо и ефикасно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E23FA-FAD7-6B30-C6B2-40DE16FB4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0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075B6-D1CC-52AB-766B-7DFE683D5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83EA4-E487-32EE-0C61-0707E633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Нацрт Закона о порезу на емисије GHG: основни дизајн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CBF5D-653D-B71D-C9E5-D358718D5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464" y="861073"/>
            <a:ext cx="11461072" cy="569952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 финансија је представило Нацрт закона који уводи први директан порез на емисије GHG у Србији, са применом од 1. јануара 2026.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Обухваћене делатности и гасови као у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-у, укључујући и производњу електричне енергије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Нису обухваћена сва предузећа у овим секторима – само оператери са дозволом за емисије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Почетна пореска стопа у складу с ранијим најавама, али је основица умањена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Предложена пореска стопа у 2026. износи 4 евра по тони CO₂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Пореска основица представља разлику између укупних и тзв. референтних емисија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Предвиђене пореске олакшице за ЕПС – додатно умањује очекиване пореске приходе</a:t>
            </a:r>
          </a:p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Министартсво финансија није дало процену фискалних ефеката овог закона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Добра пракса налаже да се уз увођење новог пореза обавезно достави процена очекиваних прихода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Образложењу тога нема – дат је само пример обрачуна пореза за хипотетичко постројење</a:t>
            </a:r>
            <a:endParaRPr lang="sr-Cyrl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CE60D-78A0-BF25-E8DC-2DBD72ED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177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F6657-F561-A5FD-A4B0-D89E6150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429"/>
            <a:ext cx="10515600" cy="629174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пред изазовом климатске и енергетске транзиције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685CF-2130-5FBD-8050-08BCCA834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923278"/>
            <a:ext cx="11248008" cy="5495277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касни у испуњавању својих климатских циљева и обавеза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Париски споразум: циљ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смањења емисија GHG за 33% до 2030. (у односу на 1990.)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Резултати су скромни – </a:t>
            </a: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циљано смањење емисија недостижно?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Софијска декларација: Србија се обавезала на усклађивање са климатским циљевима ЕУ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ЕУ је већ значајно смањила емисије GHG (за око 30% од 2005.) и наставља да заоштрава климатску политику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2026. године ЕУ уводи цену на угљенични отисак производа увезених из земаља попут Србије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би Србија почела да хвата прикључак климатске и енергетске политике морају постати апсолутни приоритет Владе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Фискална политика мора постати важан алат за убрзање транзиције – слично као у ЕУ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Потребне реформе и на приходној страни (наплата емисија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CO₂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на расходној страни (усмеравање више средстава за климатске и енергетске циљеве)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20E45-1F39-37A0-C873-0A5C3120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859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68444-6F31-C91D-039A-4AC845B2F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1877-50EE-175B-FA52-A3DF6EA69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Коментари на Нацрт: добре намере, ограничени домети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1157A-FD67-2B37-4601-E1A7A8280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464" y="861073"/>
            <a:ext cx="11461072" cy="5699525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 пореска стопа је ниска – недовољна за достизање постављених циљева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Порез се не обрачунава на укупне емисије – стварна стопа је мања од 4 евра по тони (нпр. за цемент ≈ 1 €)</a:t>
            </a:r>
            <a:endParaRPr lang="sr-Cyrl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 подстицај за декарбонизацију и скромни буџетски приходи (пар десетина милиона евра годишње)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Нацрт не најављује како ће се пореска стопа мењати у будућности – план из ИНЕКП-а?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Неизвесност за привреду и планирање инвестиција у декарбонизацију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јасног плана раста стопе, CBAM остаје снажнији ценовни сигнал за транзицију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 проблеми у дизајну пореза доводе у питање његову ефикас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Укључивање ел. енергије у исти оквир чини будућа повећања стопе социјално и економски изазовним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ЕУ референтне вредности могу бити неправедне за домаћу индустрију, а и сама ЕУ напушта овај концепт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ће ЕУ у потпуности признати овакав модел пореза за одбитак од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обавеза?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не решава проблем неконкурентности ЕПС-а при извозу – стопа од 4 евра по тони је занемарљива у односу на цену емисија у ЕУ (≈ 80 евра)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B56E3-0814-8C16-05AE-BC4CE99C8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540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5D105-005A-8A9B-9E03-59C0EECAA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26E43-7017-3959-4B73-15CB3D63B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Идеја и изазови у примени домаћег </a:t>
            </a:r>
            <a:r>
              <a:rPr 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2CB56-BC28-E5CE-14FE-1C5D3164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464" y="861073"/>
            <a:ext cx="11461072" cy="569952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 за порезом на домаће емисије у припреми је и закон о домаћем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 је заштита домаћих произвођача гвожђа и челика, цемента, ђубрива и алуминијума од увоза из земаља које не наплаћују емисије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Увозник плаћа 4 евра по тони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"уграђене" емисије у производима – уз одбитак већ плаћених емисија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Мали увозници (мање од 5 тона робе годишње) су ослобођени од плаћања пореза</a:t>
            </a:r>
          </a:p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Начелна подршка: оправдано у средњем року и уз већу домаћу пореску стопу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Међутим, закон је најављен непуна 3 месеца пре почетка примене – кратак рок за прилагођавање привреде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 административни изазов за државу и увознике – да ли је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сврсисходно?</a:t>
            </a:r>
          </a:p>
          <a:p>
            <a:pPr>
              <a:spcAft>
                <a:spcPts val="10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Неједнак третман увозника – нагле промене у ланцима снабдевања?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Нема ефекат на увоз из ЕУ:  европска предузећа имају развијен систем извештавања, а цена емисија је знатно већа него у Србији – право на пореско изузеће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Увоз из земаља без система праћења емисија опорезован по неповољнијим подразумеваним вредностима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E13DD-68B3-5820-C47B-D2AE7D729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5462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89EFA-256E-6D91-D25F-B775A3A96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6053B-05E4-9328-FD70-EF511AFA6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Препоруке </a:t>
            </a:r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искалног савета за одговор јавних политика на увођење </a:t>
            </a:r>
            <a:r>
              <a:rPr lang="sr-Latn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752D59C-2AE8-6A61-CED4-0440044207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367677"/>
              </p:ext>
            </p:extLst>
          </p:nvPr>
        </p:nvGraphicFramePr>
        <p:xfrm>
          <a:off x="426128" y="781236"/>
          <a:ext cx="11194742" cy="5644693"/>
        </p:xfrm>
        <a:graphic>
          <a:graphicData uri="http://schemas.openxmlformats.org/drawingml/2006/table">
            <a:tbl>
              <a:tblPr/>
              <a:tblGrid>
                <a:gridCol w="2566751">
                  <a:extLst>
                    <a:ext uri="{9D8B030D-6E8A-4147-A177-3AD203B41FA5}">
                      <a16:colId xmlns:a16="http://schemas.microsoft.com/office/drawing/2014/main" val="3146582037"/>
                    </a:ext>
                  </a:extLst>
                </a:gridCol>
                <a:gridCol w="2875997">
                  <a:extLst>
                    <a:ext uri="{9D8B030D-6E8A-4147-A177-3AD203B41FA5}">
                      <a16:colId xmlns:a16="http://schemas.microsoft.com/office/drawing/2014/main" val="1648100251"/>
                    </a:ext>
                  </a:extLst>
                </a:gridCol>
                <a:gridCol w="2875997">
                  <a:extLst>
                    <a:ext uri="{9D8B030D-6E8A-4147-A177-3AD203B41FA5}">
                      <a16:colId xmlns:a16="http://schemas.microsoft.com/office/drawing/2014/main" val="1820366488"/>
                    </a:ext>
                  </a:extLst>
                </a:gridCol>
                <a:gridCol w="2875997">
                  <a:extLst>
                    <a:ext uri="{9D8B030D-6E8A-4147-A177-3AD203B41FA5}">
                      <a16:colId xmlns:a16="http://schemas.microsoft.com/office/drawing/2014/main" val="447619804"/>
                    </a:ext>
                  </a:extLst>
                </a:gridCol>
              </a:tblGrid>
              <a:tr h="5415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За индустријске производе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За сектор електричне енергије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Климатско-енергетска транзиција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265592"/>
                  </a:ext>
                </a:extLst>
              </a:tr>
              <a:tr h="127578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ПРОБЛЕМ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Трошак CBAM-а ће до 2030. порасти на 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150-200 млн € годишње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што ће се одливати у буџет ЕУ.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Примена CBAM-а је ургентна (трошак 200-300 млн € од 2026. ), док је улазак у EU ETS под тренутним условима неодржив (3 млрд € трошка).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Србија готово извесно неће испунити циљ смањења емисија </a:t>
                      </a:r>
                      <a:r>
                        <a:rPr lang="sr-Latn-R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GHG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из Париског споразума до 2030. године, а реализација инвестиција касни.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466941"/>
                  </a:ext>
                </a:extLst>
              </a:tr>
              <a:tr h="127578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РЕШЕЊЕ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Увести домаћи порез на угљеник како би се приходи задржали у Србији.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Хитно започети преговоре са ЕУ како би се пронашло рационалније и финансијски одрживо решење.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Климатско-енергетска транзиција мора постати апсолутни политички приоритет Владе и јавних финансија.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377470"/>
                  </a:ext>
                </a:extLst>
              </a:tr>
              <a:tr h="127578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КОНКРЕТАН ПРЕДЛОГ / ЦИЉ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Пратити сценарио из стратешких докумената Владе: цена од 4 €/tCO₂ од 2027, која би до 2030. порасла на 40 €/tCO₂.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Испреговарати улазак у EU ETS, али уз значајне уступке: прелазни период и 80-90% бесплатних дозвола.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Хитно успоставити функционалан MRVA систем и ојачати административне капацитете за ефикасну реализацију пројеката.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660632"/>
                  </a:ext>
                </a:extLst>
              </a:tr>
              <a:tr h="127578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r-Cyrl-R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ОЧЕКИВАНИ РЕЗУЛТАТ / РИЗИК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Приход од око 220 млн €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 буџету Србије у 2030. години , који би се усмерио у зелену транзицију.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Уколико преговори не успеју, прихватање CBAM-а је финансијски мање штетна опција од уласка у EU ETS без уступака.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Избегавање растућих економских трошкова, губитка конкурентности и угрожавања енергетске безбедности земље.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70375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16E0E-9CBF-957A-E25C-E133D46C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933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0480E-FF68-827C-611F-3499BAAFB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47EBD-CBDA-D113-388C-8CCAA1D10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874"/>
            <a:ext cx="10515600" cy="629174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 је </a:t>
            </a:r>
            <a:r>
              <a:rPr 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 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зашто је важан за Србију?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047AD-0F71-F465-9BEC-C8733410C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949911"/>
            <a:ext cx="11372295" cy="5495277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2026. ЕУ примењује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таксу на уграђене емисије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 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одређене увозне производе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почетној фази обухвата енергетски интензивне секторе: гвожђе и челик, алуминијум, цемент, ђубрива, водоник и електричну енергију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Увозник у ЕУ ће морати да обезбеди доказ о емисијама CO₂ насталих током производње и плати одговарајућу накнаду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Сврха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-а: једнаки услови пословања за све учеснике на ЕУ тржишту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ЕУ произвођачи плаћају цену својих емисија у оквиру ЕУ ЕТС-а, а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постепено уводи еквивалентну цену и за уграђене емисије у увозним производима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 је заштита тржишта ЕУ од конкуренције из земаља где се емисије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наплаћују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Спречава „цурење угљеника“ – измештање производње у земље са мање строгим климатским прописима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800"/>
              </a:spcBef>
              <a:spcAft>
                <a:spcPts val="800"/>
              </a:spcAft>
              <a:defRPr/>
            </a:pPr>
            <a:r>
              <a:rPr lang="sr-Cyrl-R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Изложеност Србије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 је велика, јер се домаћа привреда снажно ослања на тржиште ЕУ</a:t>
            </a:r>
            <a:endParaRPr kumimoji="0" lang="sr-Cyrl-R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r-Cyrl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Скоро 2/3 извоза пласира се у земље ЕУ, а близу 80% ако се додају и земље Балкана и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EFTA</a:t>
            </a:r>
            <a:endParaRPr kumimoji="0" lang="sr-Cyrl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2D073-B248-D536-19F1-2F06A83A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24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F734E-8627-D888-FD69-C4DF4D326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713A-14CC-5A55-5E07-BB1FCA45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429"/>
            <a:ext cx="10515600" cy="629174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ставља привреду Србије у незавидан положај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4F4-9811-CE97-82FF-959605204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949911"/>
            <a:ext cx="11354540" cy="549527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Српска привреда има знатно већи угљенични отисак по јединици производа од конкуренције из ЕУ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индустријских производа (челик, цемент, алуминијум) емисије су веће за 15-20%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Најдрастичнија разлика је у производњи ел. енергије – домаће емисије су 3-4 пута веће него у ЕУ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Разлог: дугогодишње одлагање и заостајање Србије у климатским политикама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пример, у периоду 2010-2023. земље ЦИЕ су смањиле емисије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око 20%, а Србија за свега 3-4%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1200"/>
              </a:spcBef>
              <a:spcAft>
                <a:spcPts val="1200"/>
              </a:spcAft>
              <a:defRPr/>
            </a:pPr>
            <a:r>
              <a:rPr lang="sr-Cyrl-R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Главни узрок проблема: производња струје из лигнита у ЕПС-у</a:t>
            </a:r>
            <a:endParaRPr kumimoji="0" lang="sr-Cyrl-R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kumimoji="0" lang="sr-Cyrl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Скоро </a:t>
            </a:r>
            <a:r>
              <a:rPr lang="sr-Cyrl-R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 националних емисија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потиче из енергетског сектора, од чега производња електричне и топлотне енергије чини око 50% (доминантно ЕПС)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kumimoji="0" lang="sr-Cyrl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оптерећује само ЕПС, већ читав низ предузећа која користе ту електричну енергију у својој производњи (тзв. индиректне емисије)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9832D-18EA-D9DA-683E-F221F305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48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564B5-D7B8-6521-AC66-CB59DAA5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6525"/>
            <a:ext cx="10972800" cy="621437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Зашто Србија толико заостаје за земљама ЦИЕ?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05701-BD5F-E9CF-12A1-BCBE700E1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798" y="994299"/>
            <a:ext cx="5860002" cy="5486399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има скоро дупло веће емисије GHG по јединици производа од просека ЦИЕ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кључна разлога: ниска енергетска ефикасност и лоша структура енергетског микса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троши 55% више енергије по јединици БДП-а од просека ЦИЕ</a:t>
            </a:r>
            <a:endParaRPr lang="sr-Cyrl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Застарела технологија у индустрији, лоша изолација зграда, високи губици у преносу ел. енергије…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„Прљав“ енергетски микс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Угаљ чини 43% понуде енергије у Србији, наспрам свега око 20% у ЦИЕ</a:t>
            </a:r>
          </a:p>
          <a:p>
            <a:pPr marL="457200" indent="-4572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привреде има мањи утицај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Веће учешће енергетски интензивне индустрије у Србији објашњава око 13% разлике у емисијама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8180E-8AFD-B767-DD73-1F150450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8D3D7A8-0C18-7AE6-5DAD-30E3FC6FCD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65576544"/>
              </p:ext>
            </p:extLst>
          </p:nvPr>
        </p:nvGraphicFramePr>
        <p:xfrm>
          <a:off x="6194776" y="1004826"/>
          <a:ext cx="5706123" cy="5104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472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7271D-BDFB-AAF7-2089-6035E67B8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33C08-897E-EDB7-31F0-252C6F991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97" y="204451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индустрија: постепено увођење и растући трошкови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26E4E-23B9-FD2E-7FB0-15900C202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949911"/>
            <a:ext cx="11097087" cy="549527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примену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на увоз индустријских производа предвиђен је период прилагођавања до 2034. године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Финансијске обавезе за гвожђе и челик, алуминијум, ђубрива, цемент и водоник уводе се постепено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Логика: усклађивање са постепеним укидањем бесплатних дозвола за емисије у ЕУ, како би се обезбедили једнаки услови за све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2026. ће се наплаћивати мањи део уграђених емисија, а пуна примена се планира тек у 2034.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Трошкови за српски извоз у ЕУ биће умерени на почетку, али постаће значајни до 2030. године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2026. укупан трошак за све индустријске производе износиће око 45 млн евра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r-Cyrl-R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Међутим, до 2030. укупне </a:t>
            </a:r>
            <a:r>
              <a:rPr lang="sr-Latn-R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CBAM </a:t>
            </a:r>
            <a:r>
              <a:rPr lang="sr-Cyrl-R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обавезе за ове секторе порашће на 150-200 млн евра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Највећи апсолутни трошак сносиће сектор гвожђа и челика (око 80%), због великог извоза у ЕУ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187F4-955B-0FA0-E7A1-6FC75D24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007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0641F-BA36-E461-1EF5-C64BC92FA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C3F38-09EB-5FE2-4FCD-086929F4F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6525"/>
            <a:ext cx="10972800" cy="62143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 осетно поскупљује српске извозне производе у ЕУ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31A5-9C9B-9223-3D7E-7D344582C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797" y="994299"/>
            <a:ext cx="6351879" cy="5727176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 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осетног поскупљења српских извозних производа на тржишту ЕУ до 2030.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Највеће поскупљење се очекује код цемента (40-60%) – због ниске вредности у односу на цену емисија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гвожђа и челика очекује се раст цена за око 15-20%, код ђубрива 10-15% и алуминијума </a:t>
            </a: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око 5%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производи из ЕУ поскупљују (укидање бесплатних дозвола) па је губитак конкурентности ограничен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Процењени просечан губитак ценовне конкурентности на тржишту ЕУ за 4-5 п.п. до 2030.  </a:t>
            </a:r>
          </a:p>
          <a:p>
            <a:pPr>
              <a:spcAft>
                <a:spcPts val="1000"/>
              </a:spcAft>
            </a:pP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Декарбонизација је кључ за очување конкурентности домаће индустрије на тржишту ЕУ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Улагање у смањење емисија и енергетску ефикасност ублажава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трошкове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3BF64-0381-72AD-93DD-D5B8529D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7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DE6F094-EEB8-A568-5E07-3B40932E1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1676" y="994299"/>
            <a:ext cx="5197970" cy="5182664"/>
          </a:xfrm>
        </p:spPr>
        <p:txBody>
          <a:bodyPr>
            <a:norm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en-GB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6249998"/>
              </p:ext>
            </p:extLst>
          </p:nvPr>
        </p:nvGraphicFramePr>
        <p:xfrm>
          <a:off x="6511676" y="1264356"/>
          <a:ext cx="529650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096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62D97-27B6-B323-159F-850234F6F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C0ED-9C64-AF3D-A794-78FF0C47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Електроенергетски сектор: непосредан и снажан финансијски удар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94A50-F57D-9583-F7D5-EB57722BB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456" y="861073"/>
            <a:ext cx="10949127" cy="558411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разлику од индустрије, на извоз електричне енергије ће се већ у 2026. наплаћивати 100% цене емисија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</a:t>
            </a:r>
            <a:endParaRPr lang="sr-Cyrl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оквиру ЕУ ЕТС-а су одавно укинуте бесплатне емисије за овај сектор – исти принцип важи и за увоз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значи да ће сваки извезени мегават-сат ел. енергије из Србије поскупети за чак око 60 евра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Директан и снажан удар на пословање Електропривреде Србије (ЕПС)</a:t>
            </a:r>
          </a:p>
          <a:p>
            <a:pPr lvl="1">
              <a:spcBef>
                <a:spcPts val="1000"/>
              </a:spcBef>
              <a:spcAft>
                <a:spcPts val="10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Процењен трошак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CBAM-а за извоз струје износиће 200 до 300 милиона евра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годишње до 2030.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000"/>
              </a:spcBef>
              <a:spcAft>
                <a:spcPts val="1000"/>
              </a:spcAft>
              <a:defRPr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Овај трошак је на нивоу целокупне добити ЕПС-а из 2024. године</a:t>
            </a:r>
          </a:p>
          <a:p>
            <a:pPr>
              <a:spcAft>
                <a:spcPts val="1000"/>
              </a:spcAft>
              <a:defRPr/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 овако велико додатно оптерећење, извоз ел. енергије из Србије на тржиште ЕУ постаје практично неисплатив</a:t>
            </a:r>
          </a:p>
          <a:p>
            <a:pPr lvl="1">
              <a:spcBef>
                <a:spcPts val="1000"/>
              </a:spcBef>
              <a:spcAft>
                <a:spcPts val="1000"/>
              </a:spcAft>
              <a:defRPr/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Највероватнији исход је губитак извозног тржишта: драстично смањење или потпуна обустава извоза</a:t>
            </a:r>
          </a:p>
          <a:p>
            <a:pPr lvl="1">
              <a:spcBef>
                <a:spcPts val="1000"/>
              </a:spcBef>
              <a:spcAft>
                <a:spcPts val="1000"/>
              </a:spcAft>
              <a:defRPr/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ЕПС би остао конкурентан само у периоду веома високих цена струје у Европи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E3FCA-7AFB-382E-32B2-41EE8930B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63A36-2A6D-4C77-9028-C0B103E4837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1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ACF0B-DD51-0BBE-3023-A82C3FAEA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48038-6FCD-AB0D-9F55-C38402C3A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5" y="125429"/>
            <a:ext cx="11718524" cy="548195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у примени 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CBAM-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на извоз електричне енергије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ED7D1-C9E4-E9B0-E6E6-8A82B3D92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3046"/>
            <a:ext cx="11321989" cy="5699525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регулатива обрачунава обавезе за извоз ел. енергије у ЕУ на основу неажурних података о емисијама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GHG</a:t>
            </a: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Посматрају се просечне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емисије целе земље из претходног петогодишњег периода, са две године кашњења </a:t>
            </a: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Наплата у 2026. вршиће се на основу емисија у периоду 2019-2023. – механизам </a:t>
            </a:r>
            <a:r>
              <a:rPr lang="sr-Cyrl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„кажњава“ скорашња улагања у смањење емисија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није у истој мери добијала бесповратна средства за декарбонизацију производње електричне енергије као (мање развијене) земље ЕУ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 и одређени технички проблеми које отежавају примену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900"/>
              </a:spcBef>
              <a:spcAft>
                <a:spcPts val="90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Административни трошкови, неприменљивост критеријума за доказивање стварних емисија, питања некомерцијалних размена неопходних за одржавање стабилности система и друго </a:t>
            </a: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Поједине ЕУ организација (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ENTSO-E)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захтевају одлагање примене </a:t>
            </a:r>
            <a:r>
              <a:rPr lang="sr-Latn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CBAM</a:t>
            </a:r>
            <a:r>
              <a:rPr lang="sr-Cyrl-R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 у овом сектору за годину дана уз ревизију регулативе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C28EC-82F0-A362-FB17-90FDDA60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63A36-2A6D-4C77-9028-C0B103E483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0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3770</TotalTime>
  <Words>3366</Words>
  <Application>Microsoft Office PowerPoint</Application>
  <PresentationFormat>Widescreen</PresentationFormat>
  <Paragraphs>277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КЛИМАТСКО-ЕНЕРГЕТСКА ТРАНЗИЦИЈА СРБИЈЕ И ЈАВНЕ ФИНАНСИЈЕ: ХОЋЕ ЛИ CBAM БИТИ ОКИДАЧ ПРОМЕНА?</vt:lpstr>
      <vt:lpstr>Србија пред изазовом климатске и енергетске транзиције</vt:lpstr>
      <vt:lpstr>Шта је CBAM и зашто је важан за Србију?</vt:lpstr>
      <vt:lpstr>CBAM ставља привреду Србије у незавидан положај</vt:lpstr>
      <vt:lpstr>Зашто Србија толико заостаје за земљама ЦИЕ?</vt:lpstr>
      <vt:lpstr>CBAM и индустрија: постепено увођење и растући трошкови</vt:lpstr>
      <vt:lpstr>CBAM осетно поскупљује српске извозне производе у ЕУ</vt:lpstr>
      <vt:lpstr>Електроенергетски сектор: непосредан и снажан финансијски удар</vt:lpstr>
      <vt:lpstr>Проблеми у примени CBAM-а на извоз електричне енергије</vt:lpstr>
      <vt:lpstr>Опција за изузеће ел. енергије из CBAM-а до 2030. године</vt:lpstr>
      <vt:lpstr>Стратешке опције за ел. енергију (1/3): прихватање CBAM-а</vt:lpstr>
      <vt:lpstr>Стратешке опције за ел. енергију (2/3): домаћи порез на угљеник</vt:lpstr>
      <vt:lpstr>Стратешке опције за ел. енергију (3/3): преговори са ЕУ</vt:lpstr>
      <vt:lpstr>Задаци за државу: административна и фискална реформа</vt:lpstr>
      <vt:lpstr>Порез на угљеник као најбоље решење за Србију</vt:lpstr>
      <vt:lpstr>Процена прихода од пореза на угљеник до 2030. године</vt:lpstr>
      <vt:lpstr>Како користити приходе од пореза на угљеник?</vt:lpstr>
      <vt:lpstr>Додатни изазов: системски проблеми у управљању инвестицијама</vt:lpstr>
      <vt:lpstr>Нацрт Закона о порезу на емисије GHG: основни дизајн</vt:lpstr>
      <vt:lpstr>Коментари на Нацрт: добре намере, ограничени домети</vt:lpstr>
      <vt:lpstr>Идеја и изазови у примени домаћег CBAM-а</vt:lpstr>
      <vt:lpstr>Препоруке Фискалног савета за одговор јавних политика на увођење CBAM-a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КЛИМАТСКО-ЕНЕРГЕТСКА ТРАНЗИЦИЈА СРБИЈЕ И ЈАВНЕ ФИНАНСИЈЕ: ХОЋЕ ЛИ CBAM БИТИ ОКИДАЧ ПРОМЕНА?</dc:title>
  <dc:creator>Hera</dc:creator>
  <cp:keywords>[SEC=JAVNO]</cp:keywords>
  <cp:lastModifiedBy>Slobodan Minic</cp:lastModifiedBy>
  <cp:revision>54</cp:revision>
  <cp:lastPrinted>2025-10-14T20:52:50Z</cp:lastPrinted>
  <dcterms:created xsi:type="dcterms:W3CDTF">2025-10-11T18:38:48Z</dcterms:created>
  <dcterms:modified xsi:type="dcterms:W3CDTF">2025-10-16T10:00:43Z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Footer">
    <vt:lpwstr>ЈАВНО</vt:lpwstr>
  </property>
  <property fmtid="{D5CDD505-2E9C-101B-9397-08002B2CF9AE}" pid="3" name="PM_Caveats_Count">
    <vt:lpwstr>0</vt:lpwstr>
  </property>
  <property fmtid="{D5CDD505-2E9C-101B-9397-08002B2CF9AE}" pid="4" name="PM_Originator_Hash_SHA1">
    <vt:lpwstr>BAD7BCCFAAB8707301FCAB0963A3BF8B71FB4C13</vt:lpwstr>
  </property>
  <property fmtid="{D5CDD505-2E9C-101B-9397-08002B2CF9AE}" pid="5" name="PM_SecurityClassification">
    <vt:lpwstr>JAVNO</vt:lpwstr>
  </property>
  <property fmtid="{D5CDD505-2E9C-101B-9397-08002B2CF9AE}" pid="6" name="PM_DisplayValueSecClassificationWithQualifier">
    <vt:lpwstr>ЈАВНО</vt:lpwstr>
  </property>
  <property fmtid="{D5CDD505-2E9C-101B-9397-08002B2CF9AE}" pid="7" name="PM_Qualifier">
    <vt:lpwstr/>
  </property>
  <property fmtid="{D5CDD505-2E9C-101B-9397-08002B2CF9AE}" pid="8" name="PM_Hash_SHA1">
    <vt:lpwstr>768E2308EB8CE931F879D5FEAB6EC47059DA40E7</vt:lpwstr>
  </property>
  <property fmtid="{D5CDD505-2E9C-101B-9397-08002B2CF9AE}" pid="9" name="PM_ProtectiveMarkingImage_Header">
    <vt:lpwstr>C:\Program Files\Common Files\janusNET Shared\janusSEAL\Images\DocumentSlashBlue.png</vt:lpwstr>
  </property>
  <property fmtid="{D5CDD505-2E9C-101B-9397-08002B2CF9AE}" pid="10" name="PM_InsertionValue">
    <vt:lpwstr>JAVNO</vt:lpwstr>
  </property>
  <property fmtid="{D5CDD505-2E9C-101B-9397-08002B2CF9AE}" pid="11" name="PM_ProtectiveMarkingValue_Header">
    <vt:lpwstr>ЈАВНО</vt:lpwstr>
  </property>
  <property fmtid="{D5CDD505-2E9C-101B-9397-08002B2CF9AE}" pid="12" name="PM_ProtectiveMarkingImage_Footer">
    <vt:lpwstr>C:\Program Files\Common Files\janusNET Shared\janusSEAL\Images\DocumentSlashBlue.png</vt:lpwstr>
  </property>
  <property fmtid="{D5CDD505-2E9C-101B-9397-08002B2CF9AE}" pid="13" name="PM_Namespace">
    <vt:lpwstr>NBS</vt:lpwstr>
  </property>
  <property fmtid="{D5CDD505-2E9C-101B-9397-08002B2CF9AE}" pid="14" name="PM_Version">
    <vt:lpwstr>v2</vt:lpwstr>
  </property>
  <property fmtid="{D5CDD505-2E9C-101B-9397-08002B2CF9AE}" pid="15" name="PM_Originating_FileId">
    <vt:lpwstr>97B4BFE5D962441C86430C75E1662040</vt:lpwstr>
  </property>
  <property fmtid="{D5CDD505-2E9C-101B-9397-08002B2CF9AE}" pid="16" name="PM_OriginationTimeStamp">
    <vt:lpwstr>2025-10-15T07:09:53Z</vt:lpwstr>
  </property>
  <property fmtid="{D5CDD505-2E9C-101B-9397-08002B2CF9AE}" pid="17" name="PM_Hash_Version">
    <vt:lpwstr>2016.1</vt:lpwstr>
  </property>
  <property fmtid="{D5CDD505-2E9C-101B-9397-08002B2CF9AE}" pid="18" name="PM_Hash_Salt_Prev">
    <vt:lpwstr>553E8E9CAED44BCE22AEB867E46BA6EB</vt:lpwstr>
  </property>
  <property fmtid="{D5CDD505-2E9C-101B-9397-08002B2CF9AE}" pid="19" name="PM_Hash_Salt">
    <vt:lpwstr>553E8E9CAED44BCE22AEB867E46BA6EB</vt:lpwstr>
  </property>
  <property fmtid="{D5CDD505-2E9C-101B-9397-08002B2CF9AE}" pid="20" name="PM_PrintOutPlacement_PPT">
    <vt:lpwstr/>
  </property>
</Properties>
</file>