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708" r:id="rId2"/>
    <p:sldMasterId id="2147483720" r:id="rId3"/>
  </p:sldMasterIdLst>
  <p:notesMasterIdLst>
    <p:notesMasterId r:id="rId20"/>
  </p:notesMasterIdLst>
  <p:handoutMasterIdLst>
    <p:handoutMasterId r:id="rId21"/>
  </p:handoutMasterIdLst>
  <p:sldIdLst>
    <p:sldId id="265" r:id="rId4"/>
    <p:sldId id="323" r:id="rId5"/>
    <p:sldId id="324" r:id="rId6"/>
    <p:sldId id="325" r:id="rId7"/>
    <p:sldId id="326" r:id="rId8"/>
    <p:sldId id="334" r:id="rId9"/>
    <p:sldId id="335" r:id="rId10"/>
    <p:sldId id="336" r:id="rId11"/>
    <p:sldId id="338" r:id="rId12"/>
    <p:sldId id="339" r:id="rId13"/>
    <p:sldId id="344" r:id="rId14"/>
    <p:sldId id="341" r:id="rId15"/>
    <p:sldId id="342" r:id="rId16"/>
    <p:sldId id="345" r:id="rId17"/>
    <p:sldId id="346" r:id="rId18"/>
    <p:sldId id="347" r:id="rId19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99"/>
    <a:srgbClr val="FF505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1" autoAdjust="0"/>
    <p:restoredTop sz="97906" autoAdjust="0"/>
  </p:normalViewPr>
  <p:slideViewPr>
    <p:cSldViewPr>
      <p:cViewPr varScale="1">
        <p:scale>
          <a:sx n="92" d="100"/>
          <a:sy n="92" d="100"/>
        </p:scale>
        <p:origin x="94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27.6.2018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508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11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985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265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13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24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A02C4-E53C-4015-AC71-D59C383C9C9F}" type="slidenum">
              <a:rPr lang="sr-Latn-RS" smtClean="0">
                <a:solidFill>
                  <a:prstClr val="black"/>
                </a:solidFill>
              </a:rPr>
              <a:pPr/>
              <a:t>14</a:t>
            </a:fld>
            <a:endParaRPr lang="sr-Latn-R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3149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A02C4-E53C-4015-AC71-D59C383C9C9F}" type="slidenum">
              <a:rPr lang="sr-Latn-RS" smtClean="0">
                <a:solidFill>
                  <a:prstClr val="black"/>
                </a:solidFill>
              </a:rPr>
              <a:pPr/>
              <a:t>15</a:t>
            </a:fld>
            <a:endParaRPr lang="sr-Latn-R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418217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A02C4-E53C-4015-AC71-D59C383C9C9F}" type="slidenum">
              <a:rPr lang="sr-Latn-RS" smtClean="0">
                <a:solidFill>
                  <a:prstClr val="black"/>
                </a:solidFill>
              </a:rPr>
              <a:pPr/>
              <a:t>16</a:t>
            </a:fld>
            <a:endParaRPr lang="sr-Latn-R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8228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6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15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394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33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DCB92-4714-453F-803B-D9A77447211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51D0-DD42-4A91-BB03-8CD191A23BA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5430-00CE-4038-AF12-69480712597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B688B-6EAF-42E7-A5F2-AF0808816CD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54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DE1BE-9FE9-4872-93D3-E04B6ADED7C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3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2C71-6662-4D44-B698-2520FD64129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51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3048B-107F-4EE6-AC98-83E88DA129F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76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B5A2-354A-42FF-8E1A-6224DB42750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72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1632-1065-4669-ACC7-A7963D87197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67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DE89-0A3C-4EE1-BF51-A945720B87A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98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ABA4C-B6D6-47C3-9E52-EF461CF5A77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E6A56-D147-4CCF-A3F4-91F9EFB25EE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6C60-9C22-4636-9E2E-DC0B3589C4B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06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0B5DD-9072-487B-8732-7F5694C9EF5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B59-0B8C-4CB4-8207-F5609B64F9C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621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860F-F347-44AF-9294-C6C9B4EADDE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8640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BB33-9F05-4FB7-8692-433BE584FCB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070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22A-5492-45E8-8526-2BD516F7626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6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CF72-630F-4301-A674-E590083293F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026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CBE6-FC66-48B9-A5D2-D8AC8129C5B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034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B3FB-F964-4FDA-974C-B1836BC016C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5621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1FB6-C64B-40C5-B78D-0EC3D7D2466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4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A374-18A3-46E5-B8EC-C8685CCCDAD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9848-7F4F-415F-A111-1EF375A7E11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11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28BE-FA95-4A9C-A78D-70DCD907B66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95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47AA-C87B-4C67-861E-101134C2D3C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8045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BEB0-306B-4E55-9912-CD904865D7B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04268-5946-4301-B890-B2D45C3A070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C381B-4233-4245-B70C-9FA4A2A6262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807E5-4340-4F62-B7F7-264571E46DC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E6F3C-C0C7-4CF4-BCAA-9BF2809F096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80C2-57A0-437D-9496-0E46CB9785E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51571-A19B-4EB2-8D71-05DD84C3DDA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673104-F27F-44EF-9BD7-3DC0DF7540B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EE625F-E56E-44A0-86A5-694ED012012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5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5C731-92D9-4699-ABE7-FA08CE1120D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27.6.2018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JS SlideHeader"/>
          <p:cNvSpPr txBox="1"/>
          <p:nvPr userDrawn="1"/>
        </p:nvSpPr>
        <p:spPr>
          <a:xfrm>
            <a:off x="914400" y="63500"/>
            <a:ext cx="7315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endParaRPr lang="sr-Latn-RS" sz="10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20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9" y="2565405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90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6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јун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ИНВЕСТИЦИЈЕ У ЗАШТИТУ ЖИВОТНЕ СРЕДИНЕ: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ДРУШТВЕНИ И ФИСКАЛНИ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У сектор отпада потребно је уложити око 1,5 млрд евра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6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Највећи део улагања (око 1 млрд евра) односи се на систем за управљање комуналним отпадом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Најхитнији задатак је затварање око 160 несанитарних и препуњених депонија (изливају се штетне отпадне воде, избијају и пожари)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Изградња још око 20 регионалних центара с постројењима за прераду отпада – планови постоје дуже од деценије (око 650 млн евра)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Процењује се да ће решавање историјског отпада и уклањање „дивљих“ депонија коштати око 300 млн евра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Иза великог броја затворених државних и друштвених предузећа остале су велике количине опасног отпада (Зорка Шабац, Вискоза из Лознице, Латекс Чачак...)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Обавеза државе је да пре приватизације реши проблем нагомиланог историсјког отпада преосталих државних предузећа (нпр. Азотара)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 санацију рударског отпада и посебне токове отпада (батерије, акумулатори, електрични апарати) недостаје око 200 млн евра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Убедљиво највећи проблем су јаловишта РТБ-а Бор, која према проценама садрже око 1 млрд тона јаловине</a:t>
            </a:r>
          </a:p>
          <a:p>
            <a:pPr marL="266700" lvl="1" indent="0" algn="just" eaLnBrk="1" hangingPunct="1">
              <a:spcBef>
                <a:spcPts val="700"/>
              </a:spcBef>
              <a:spcAft>
                <a:spcPts val="6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8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Заштита ваздуха је посебно сложен изазов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6"/>
            <a:ext cx="8856984" cy="6071199"/>
          </a:xfrm>
        </p:spPr>
        <p:txBody>
          <a:bodyPr/>
          <a:lstStyle/>
          <a:p>
            <a:pPr lvl="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Прекомерно загађен ваздух у многим већим градовима представља велики здравствени ризик за најмање 2,5 милиона људи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Ваздух је званично лош у Београду, Панчеву, Крагујевцу, Бору, Ваљеву, Ужицу, Суботици и Сремској Митровици – а постоје индиције и у другим градовима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 је постала рекордер по емисијама свих загађујућих материја у ваздух у ЦИЕ (по становнику)</a:t>
            </a:r>
          </a:p>
          <a:p>
            <a:pPr lvl="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Лошем квалитету ваздуха пресудно доприносе сектори енергетике, индустрије и саобраћаја, и то јавна и државна предузећа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 је највећи загађивач – делом због великог ослањања на угаљ у производњи струје, делом због недовољног улагања у заштиту ваздуха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Важан узрок загађења у локалним срединама су топлане које користе угаљ и мазут (Крагујевац, Бор...) и недовољна развијеност топловодне мреже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листи највећих загађивача су и државна предузећа која по правилу недовољно инвестирају: РТБ Бор, Азотара, МСК, Петрохемија...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већим градовима загађењу ваздуха значајно доприносе и градска саобраћајна предузећа са својим застарелим возним парком – пре свега ГСП</a:t>
            </a:r>
          </a:p>
          <a:p>
            <a:pPr marL="266700" lvl="1" indent="0" algn="just" eaLnBrk="1" hangingPunct="1">
              <a:spcBef>
                <a:spcPts val="700"/>
              </a:spcBef>
              <a:spcAft>
                <a:spcPts val="6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1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700" dirty="0">
                <a:latin typeface="Times New Roman" pitchFamily="18" charset="0"/>
                <a:cs typeface="Times New Roman" pitchFamily="18" charset="0"/>
              </a:rPr>
              <a:t>У заштиту ваздуха потребно је уложити око 2,3 млрд евра</a:t>
            </a:r>
            <a:endParaRPr lang="sr-Latn-CS" altLang="sr-Latn-R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6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ЕПС ће у наредних 10 година морати да инвестира око 650 млн евра –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двоструко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више него у претходном периоду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Питање да ли је ЕПС за то способан јер кључни проблеми у пословању нису решени (велики расходи за запослене, ниска цена, губици на мрежи итд.)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 изградњу „чистијег“ система даљинског грејања потребно је уложити око 550 млн евра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Око 330 млн евра за прелазак топлана на гас, био масу или комунални отпад, и још 220 млн евра за обнову и проширење топловодне мреже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У директној вези је и завршетак гасификације Србије у надлежности Србијагаса и буџета – око 1млрд евра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 модернизацију возног парка ГСП Град Београд ће морати да инвестира око 100 млн евра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Неопходно везати за смањење субвенција овом предузећу (побољшати наплату, преиспитати систем повластица, рационализација запослености...)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Трошкови инвестиција државних предузећа морали би се избећи – приватизација или стечај за неуспешна предузећа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1" indent="0" algn="just" eaLnBrk="1" hangingPunct="1">
              <a:spcBef>
                <a:spcPts val="700"/>
              </a:spcBef>
              <a:spcAft>
                <a:spcPts val="6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85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745625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Улагање у заштиту животне средине подстиче раст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901229"/>
            <a:ext cx="8856984" cy="5956771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Повећање јавних инвестиција побољшава структуру буџетских расхода и у кратком року позитивно делује на раст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Пораст улагања у заштиту животне средине од 1,3% БДП-а могао би да убрза привредни раст Србије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најмање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за 0,5% у кратком року</a:t>
            </a:r>
          </a:p>
          <a:p>
            <a:pPr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Инвестиције у заштиту животне средине широм земље подстичу уједначен регионални развој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Потребе су релативно равномерно распоређене по регионима (20 регионалних депонија, 350 пречишћивача отпадних вода широм земље...)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Улагања у водоводну и канализациону мрежу би била и нешто већа у мање развијенијим деловима земље</a:t>
            </a:r>
          </a:p>
          <a:p>
            <a:pPr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Улагање у комуналну инфраструктуру је важно за унапређење локалног привредног амбијента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Развијени водовод, канализација и остала инфраструктура доводи до повећања приватних инвестиција и бржег раста привреде у дугом року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1" indent="0" algn="just" eaLnBrk="1" hangingPunct="1">
              <a:spcBef>
                <a:spcPts val="700"/>
              </a:spcBef>
              <a:spcAft>
                <a:spcPts val="6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6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266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Системске мере за потребне промене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184576"/>
          </a:xfrm>
        </p:spPr>
        <p:txBody>
          <a:bodyPr>
            <a:normAutofit fontScale="85000" lnSpcReduction="10000"/>
          </a:bodyPr>
          <a:lstStyle/>
          <a:p>
            <a:pPr marL="628650" indent="-446088">
              <a:buNone/>
            </a:pPr>
            <a:r>
              <a:rPr lang="sr-Cyrl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Стратегије</a:t>
            </a:r>
          </a:p>
          <a:p>
            <a:pPr marL="628650" lvl="1" indent="-446088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Усвајање стратегија у области ваздуха и климатских промена</a:t>
            </a:r>
          </a:p>
          <a:p>
            <a:pPr marL="628650" lvl="1" indent="-446088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Ревидирање превазиђених стратегија: кровне стратегије и у области отпада и воде</a:t>
            </a:r>
          </a:p>
          <a:p>
            <a:pPr marL="628650" lvl="1" indent="-446088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Предвидети средства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конкретне кораке </a:t>
            </a:r>
          </a:p>
          <a:p>
            <a:pPr marL="628650" lvl="1" indent="-446088">
              <a:buNone/>
            </a:pP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0" indent="-446088">
              <a:buNone/>
            </a:pPr>
            <a:r>
              <a:rPr lang="sr-Cyrl-RS" sz="3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Веће надлежности министарства за животну средину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Укључити сектор вода у животну средину 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 министарству делимичну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контролу и надзор над локалом и комуналним предузећима (поготово над њиховим плановима изградње комуналне инфраструктуре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16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904656"/>
          </a:xfrm>
        </p:spPr>
        <p:txBody>
          <a:bodyPr>
            <a:normAutofit lnSpcReduction="10000"/>
          </a:bodyPr>
          <a:lstStyle/>
          <a:p>
            <a:pPr marL="628650" indent="-446088">
              <a:buNone/>
            </a:pPr>
            <a:r>
              <a:rPr lang="sr-Cyrl-RS" sz="3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r-Cyrl-RS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Већа и усмерена средства за </a:t>
            </a:r>
            <a:r>
              <a:rPr lang="sr-Cyrl-RS" sz="3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заштиту животне средине</a:t>
            </a:r>
          </a:p>
          <a:p>
            <a:pPr marL="628650" lvl="1" indent="-446088">
              <a:lnSpc>
                <a:spcPct val="80000"/>
              </a:lnSpc>
            </a:pPr>
            <a:r>
              <a:rPr lang="sr-Cyrl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sr-Cyrl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такси,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око100 млн евра годишње,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заштиту животне средине</a:t>
            </a:r>
          </a:p>
          <a:p>
            <a:pPr marL="628650" lvl="1" indent="-446088">
              <a:lnSpc>
                <a:spcPct val="8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 могла да се искористе за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пројектно-техничку документацију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суфинансирање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пројеката на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локалу</a:t>
            </a:r>
          </a:p>
          <a:p>
            <a:pPr marL="628650" lvl="1" indent="-446088">
              <a:lnSpc>
                <a:spcPct val="80000"/>
              </a:lnSpc>
              <a:buNone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446088">
              <a:buNone/>
            </a:pPr>
            <a:r>
              <a:rPr lang="sr-Cyrl-R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Оспособити локалне самоуправе и комунална предузећа да инвестирају </a:t>
            </a:r>
          </a:p>
          <a:p>
            <a:pPr marL="628650" lvl="1" indent="-446088">
              <a:lnSpc>
                <a:spcPct val="8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Консолидовати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контрола текућих расхода, смањење субвенција, боља наплата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прихода)</a:t>
            </a:r>
          </a:p>
          <a:p>
            <a:pPr marL="628650" lvl="1" indent="-446088">
              <a:lnSpc>
                <a:spcPct val="8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Преструктурирање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јавних комуналних предузећа (рационализација броја запослених, повећања степена наплате прихода, повећање цене комуналних услуга). </a:t>
            </a:r>
            <a:endParaRPr lang="sr-Cyrl-R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72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/>
          </a:bodyPr>
          <a:lstStyle/>
          <a:p>
            <a:pPr marL="628650" indent="-446088">
              <a:buNone/>
            </a:pP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Боља координација</a:t>
            </a:r>
          </a:p>
          <a:p>
            <a:pPr marL="628650" lvl="1" indent="-446088">
              <a:lnSpc>
                <a:spcPct val="70000"/>
              </a:lnSpc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Највеће оперативне одговорности поверене су локалу и комуналним предузећима који уједно имају и најмање капацитете </a:t>
            </a:r>
          </a:p>
          <a:p>
            <a:pPr marL="628650" lvl="1" indent="-446088">
              <a:lnSpc>
                <a:spcPct val="70000"/>
              </a:lnSpc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Успостављање функционалне координације између различитих министарстава, јавних и државних предузећа и локалних самоуправа</a:t>
            </a:r>
          </a:p>
          <a:p>
            <a:pPr marL="628650" lvl="1" indent="-446088">
              <a:lnSpc>
                <a:spcPct val="60000"/>
              </a:lnSpc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0" indent="-446088">
              <a:buNone/>
            </a:pPr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Кадар</a:t>
            </a:r>
          </a:p>
          <a:p>
            <a:pPr marL="628650" lvl="1" indent="-446088">
              <a:lnSpc>
                <a:spcPct val="70000"/>
              </a:lnSpc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Одмах спровести темељену анализу недостајућих кадрова у области животне средине, с прегледом стања по нивоима власти (укључујући комунална предузећа) и типовима посла</a:t>
            </a:r>
          </a:p>
          <a:p>
            <a:pPr marL="628650" lvl="1" indent="-446088">
              <a:lnSpc>
                <a:spcPct val="60000"/>
              </a:lnSpc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446088">
              <a:lnSpc>
                <a:spcPct val="60000"/>
              </a:lnSpc>
              <a:buNone/>
            </a:pPr>
            <a:r>
              <a:rPr lang="sr-Cyrl-R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Надгледање (мониторинг)</a:t>
            </a:r>
          </a:p>
          <a:p>
            <a:pPr marL="628650" lvl="1" indent="-446088">
              <a:lnSpc>
                <a:spcPct val="60000"/>
              </a:lnSpc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Израдити систем информација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индикатора, од локалних самоуправа до Републике</a:t>
            </a:r>
          </a:p>
          <a:p>
            <a:pPr marL="457200" lvl="1" indent="0">
              <a:lnSpc>
                <a:spcPct val="60000"/>
              </a:lnSpc>
              <a:buNone/>
            </a:pP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93F6-FAAE-4998-96D4-EA3B9EB06939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7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25127" y="9695"/>
            <a:ext cx="8893745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Основне оцене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8279" y="663844"/>
            <a:ext cx="8927439" cy="5884763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Јавне финансије улазе у „мирније воде“ - у 2019. отвара се фискални простор за решавање приоритетних изазова земље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У 2018. структурно уравнотежен буџет, у наредним годинама додатна средства због привредног раста, пада јавног дуга, смањења отплате гаранција...</a:t>
            </a:r>
          </a:p>
          <a:p>
            <a:pPr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Један од горућих проблема Србије су недовољна улагања у заштиту животне средине и комуналну инфраструктуру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Србија је тренутно међу најзагађенијим земљама у Европи, што угрожава здравље становништва, погоршава квалитет живота и кочи привредни раст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За решавање нараслих проблема неопходне су огромне инвестиције од око 8,5 млрд евра у наредних у 10-15 година </a:t>
            </a:r>
          </a:p>
          <a:p>
            <a:pPr marL="342900" lvl="1" indent="-342900" algn="just" eaLnBrk="1" hangingPunct="1">
              <a:spcBef>
                <a:spcPts val="6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Буџет за 2019. је прилика да се направи одлучан заокрет – фискални простор не би требало потрошити на популистичке мере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Ове инвестиције ће пре или касније морати да се реализују (обавезе према ЕУ)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Одлагањем ризикујемо да их спроводимо у неповољнијем окружењу, а ЕУ прописује и казне за кашњења</a:t>
            </a:r>
          </a:p>
          <a:p>
            <a:pPr marL="400050" lvl="2" indent="0" algn="just" eaLnBrk="1" hangingPunct="1">
              <a:spcBef>
                <a:spcPts val="500"/>
              </a:spcBef>
              <a:spcAft>
                <a:spcPts val="5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39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52916"/>
            <a:ext cx="8928992" cy="576064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Простор за јавне инвестиције у 2019: око 1% БДП-а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6100787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Фискалном консолидацијом у периоду 2015-2017. избегнута криза јавног дуга и отклоњен део буџетских неравнотежа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Од дефицита у 2014. од 2,2 млрд евра дошло се до уравнотеженог буџета, а јавни дуг је смањен са 75% БДП-а на око 60% БДП-а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Расходи за плате и пензије су напокон умањени до дугорочно одрживих 8% БДП-а односно 11% БДП-а – потребно их је „закључати“ на том нивоу</a:t>
            </a:r>
          </a:p>
          <a:p>
            <a:pPr lvl="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Тешко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постигнуту фискалну стабилност могуће је очувати уз додатни раст државне потрошње у 2019. од око 1% БДП-а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Због смањења дуга падају трошкови за камате, смањује се отплата гаранција, привредни опоравак генерише веће јавне приходе</a:t>
            </a:r>
          </a:p>
          <a:p>
            <a:pPr lvl="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 ствара шансу да Влада отклони преостале буџетске неравнотеже – пре свега мањак јавних инвестиција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Хронично заостајемо за земљама ЦИЕ (око 3% БДП-а наспрам преко 4% БДП-а) – углавном због недовољног улагања у заштиту животну средину</a:t>
            </a:r>
          </a:p>
          <a:p>
            <a:pPr marL="266700" lvl="1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8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Најкритичнија су улагања у заштиту животне средине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76664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Поражавајуће заостајање Србије у овој области захтева снажно повећање инвестиција – годишње за око 500 млн евра (1,3% БДП-а)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То је приближно једнако годишњим улагањима државе у пољопривреду или трећини буџета Министарства просвете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Али је нужно: тренутно улажемо само 0,7% БДП-а а просек ЦИЕ је око 2% БДП-а</a:t>
            </a:r>
          </a:p>
          <a:p>
            <a:pPr lvl="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 цео фискални простор у 2019. није довољан, потребно је да се укључе и локалне самоуправе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Предуслов за то је консолидација локалних буџета и реформа локалних јавних предузећа (градска чистоћа, водовод, канализација, топлане...)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Смањењем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субвенциј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неуспешна ЛЈП за око 100 млн евра (0,3% БДП-а) до недостајућих средстава за заштиту животне средине</a:t>
            </a:r>
          </a:p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Јавна и државна предузећа би такође морала много више да улажу у заштиту животне средине – за шта је неопходна њихова реформа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Само ЕПС ће у наредних десетак година морати да уложи око 1 млрд евра, што ће бити тешко ако се реформе и даље буду одлагале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21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26325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Не смеју се понављати грешке из прошлости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5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Србија је већ пропустила једну добру прилику да реши огромне инфраструктурне проблеме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 завршетку аранжмана са ММФ-ом у 2006. буџет је такође био у суфициту, а Влада је располагала и средствима од продаје Мобтела (1,5 млрд евра)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Планови и пројекти су постојали, нпр. за затварање несанитарних депонија и отварање регионалних центара још од 2003. године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Потребе за улагањима у заштиту животне средине и тад биле познате, приоритети су очито били другачији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Средства потрошена на неодрживо повећање плата и пензија и Национални инвестициони план – што је касније урушило буџет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Требало би избећи сличну грешку, јер су проблеми постали још већи а њихово решавање скупље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Популистичко трошење фискалног простора који ће се тешко јавити и у наредним годинама могло би опет да уруши буџет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А нужне инвестиције у заштиту животне средине би захтевале много веће жртве (повећање пореза, замрзавање плата и пензија?)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0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Стање свих области животне средине је критично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33401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Због вишедеценијског недовољног улагања у заштиту животне средине Србија је међу најзагађенијим земљама у Европи 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Вода за пиће је лошег квалитета, канализациона мрежа је неразвијена, а комуналне отпадне воде се углавном непречишћене изливају у реке 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Отпад се углавном одлаже без прераде на несанитарне или „дивље“ депоније (преко 3.500), опасан отпад често завршава на небезбедним местима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Најмање једна трећина грађана изложена је загађеном ваздуху, за који се процењује да превремено однесе најмање 10.000 живота годишње</a:t>
            </a: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Поражавајуће лоше стање животне средине уочава и ЕУ – ово је једно од поглавља у којима смо најмање усклађени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Побољшање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законодавног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оквира није праћено напретком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на терену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Кључни проблеми препознати су у бројним стратегијама Владе, али је до сад урађено мало на њиховом решавању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Поновно оснивање Министарства за заштиту животне средине могао би да буде знак да је Влада спремнија да се ухвати у коштац с проблемима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4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Инфраструктурни проблеми у сектору вода су највећи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6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У Србији практично не постоји инфраструктура за заштиту вода од загађења – пречисти се мање од 10% комуналних отпадних вода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Највећи градови (Београд и Нови Сад) комуналне отпадне воде директно испуштају у Дунав и Саву – што је у Европи недопустиво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Земље ЦИЕ у просеку пречишћавају 70% комуналних отпадних вода, а највећи градови између 60% (Букурешт) и 95% (Будимпешта)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Део проблема лежи у недовољно развијеној канализационој мрежи – само 55% становништва има канализациони прикључак (просек ЦИЕ 84%)</a:t>
            </a: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Наслеђена инфраструктура за водоснабдевање из друге половине 20. века се лоше одржава – што узрокује бројне проблеме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Вода за пиће је неисправна у више од 40% јавних водовода, а у селима преко 60%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Због запуштености водоводне мреже и старих цеви из система 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исцури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35% пијаће воде (преко 25% је превисоко)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 приступу јавном водоводу не заостајемо (85% становништва), али и то је проблем у неким деловима земље (Нишавска област само 50%, Топличка 62%)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925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Уређење сектора вода је најскупље – око 6 млрд евра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6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Појединачно најскупљи пројекат у области заштите животне средине су улагања у канализациону мрежу – око 2,5 млрд евра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проширење постојеће мреже за око 70% (преко 10.000 км) треба издвојити око 2,3 млрд евра и ревитализацију проблематичних делова још око 250 млн евра</a:t>
            </a: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Недостаје око 350 постројења за пречишћавање комуналних отпадних вода – процењена вредност 1,3 млрд евра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Приоритет су велики градови: Београд, Нови Сад, Ниш и Крагујевац (обухватило би се 42% укупних комуналних отпадних вода)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Додатних 500 млн евра потребно је за припрему пројектне документације, што је неопходно започети у најкраћем року (већ у 2018. години)</a:t>
            </a: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 унапређење система водоснабдевања и бољи квалитет воде за пиће потребно је уложити око 1,5 млрд евра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Највеће издатке захтева рехабилитација и проширење водоводне мреже (800 млн евра), за изградњу фабрика воде потребно је уложити око 600 млн евра и око 100 млн евра у постојећа и нова изворишта</a:t>
            </a:r>
          </a:p>
          <a:p>
            <a:pPr marL="266700" lvl="1" indent="0" algn="just" eaLnBrk="1" hangingPunct="1">
              <a:spcBef>
                <a:spcPts val="700"/>
              </a:spcBef>
              <a:spcAft>
                <a:spcPts val="6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602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9079"/>
            <a:ext cx="9108504" cy="523949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Лоше управљање отпадом је највидљивији проблем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3508" y="650276"/>
            <a:ext cx="8856984" cy="607119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У Србији се организовано прикупља само 80% комуналног отпада, док је просек ЦИЕ 95%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Остатак заврши на „дивљим“ депонијама у близини насеља, а често и изворишта воде – велики ризик за здравље становништва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Нису много безбедније ни бројне несанитарне званичне депоније, као које се одложи 70% комуналног отпада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Прерада комуналног отпада (рециклажа, контролисано сагоревање или компостирање) је неразвијена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Због строгих захтева ЕУ у ЦИЕ се већ прерађује око 50% комуналног отпада, на нивоу ЕУ око 75% - Шведска, Данска и Белгија прерађују готово сав отпад 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У Србији се готово све одлаже на депоније, јер постројења за добијање енергије сагоревањем отпада или његово компостирање не постоје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Токови индустријског отпада су недовољно неконтролисани, због чега опасан отпад често завршава на небезбедним локацијама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Посебан проблем је нагомилани историсјки отпад бивших државних и друштвених предузећа, чија се количина процењује на преко 100.000 тона</a:t>
            </a:r>
          </a:p>
          <a:p>
            <a:pPr marL="266700" lvl="1" indent="0" algn="just" eaLnBrk="1" hangingPunct="1">
              <a:spcBef>
                <a:spcPts val="700"/>
              </a:spcBef>
              <a:spcAft>
                <a:spcPts val="6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3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02632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2237</Words>
  <Application>Microsoft Office PowerPoint</Application>
  <PresentationFormat>On-screen Show (4:3)</PresentationFormat>
  <Paragraphs>175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2_Office Theme</vt:lpstr>
      <vt:lpstr>4_Office Theme</vt:lpstr>
      <vt:lpstr>Office Theme</vt:lpstr>
      <vt:lpstr>PowerPoint Presentation</vt:lpstr>
      <vt:lpstr>Основне оцене</vt:lpstr>
      <vt:lpstr>Простор за јавне инвестиције у 2019: око 1% БДП-а</vt:lpstr>
      <vt:lpstr>Најкритичнија су улагања у заштиту животне средине</vt:lpstr>
      <vt:lpstr>Не смеју се понављати грешке из прошлости</vt:lpstr>
      <vt:lpstr>Стање свих области животне средине је критично</vt:lpstr>
      <vt:lpstr>Инфраструктурни проблеми у сектору вода су највећи</vt:lpstr>
      <vt:lpstr>Уређење сектора вода је најскупље – око 6 млрд евра</vt:lpstr>
      <vt:lpstr>Лоше управљање отпадом је највидљивији проблем</vt:lpstr>
      <vt:lpstr>У сектор отпада потребно је уложити око 1,5 млрд евра</vt:lpstr>
      <vt:lpstr>Заштита ваздуха је посебно сложен изазов</vt:lpstr>
      <vt:lpstr>У заштиту ваздуха потребно је уложити око 2,3 млрд евра</vt:lpstr>
      <vt:lpstr>Улагање у заштиту животне средине подстиче раст</vt:lpstr>
      <vt:lpstr>Системске мере за потребне промене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375</cp:revision>
  <cp:lastPrinted>2018-06-26T08:32:08Z</cp:lastPrinted>
  <dcterms:created xsi:type="dcterms:W3CDTF">2014-10-24T08:04:53Z</dcterms:created>
  <dcterms:modified xsi:type="dcterms:W3CDTF">2018-06-27T08:16:14Z</dcterms:modified>
</cp:coreProperties>
</file>