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708" r:id="rId2"/>
  </p:sldMasterIdLst>
  <p:notesMasterIdLst>
    <p:notesMasterId r:id="rId18"/>
  </p:notesMasterIdLst>
  <p:handoutMasterIdLst>
    <p:handoutMasterId r:id="rId19"/>
  </p:handoutMasterIdLst>
  <p:sldIdLst>
    <p:sldId id="265" r:id="rId3"/>
    <p:sldId id="323" r:id="rId4"/>
    <p:sldId id="370" r:id="rId5"/>
    <p:sldId id="325" r:id="rId6"/>
    <p:sldId id="371" r:id="rId7"/>
    <p:sldId id="352" r:id="rId8"/>
    <p:sldId id="354" r:id="rId9"/>
    <p:sldId id="353" r:id="rId10"/>
    <p:sldId id="358" r:id="rId11"/>
    <p:sldId id="373" r:id="rId12"/>
    <p:sldId id="374" r:id="rId13"/>
    <p:sldId id="375" r:id="rId14"/>
    <p:sldId id="376" r:id="rId15"/>
    <p:sldId id="377" r:id="rId16"/>
    <p:sldId id="378" r:id="rId17"/>
  </p:sldIdLst>
  <p:sldSz cx="9144000" cy="6858000" type="screen4x3"/>
  <p:notesSz cx="7010400" cy="9296400"/>
  <p:defaultTextStyle>
    <a:defPPr>
      <a:defRPr lang="sr-Latn-R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FFFF99"/>
    <a:srgbClr val="FF5050"/>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1" autoAdjust="0"/>
    <p:restoredTop sz="97906" autoAdjust="0"/>
  </p:normalViewPr>
  <p:slideViewPr>
    <p:cSldViewPr>
      <p:cViewPr varScale="1">
        <p:scale>
          <a:sx n="92" d="100"/>
          <a:sy n="92" d="100"/>
        </p:scale>
        <p:origin x="94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sr-Latn-RS"/>
              <a:t>Price of electricity (after taxes) in Euros per kWh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37"/>
            <c:invertIfNegative val="0"/>
            <c:bubble3D val="0"/>
            <c:spPr>
              <a:solidFill>
                <a:srgbClr val="C00000"/>
              </a:solidFill>
              <a:ln>
                <a:solidFill>
                  <a:srgbClr val="C00000"/>
                </a:solidFill>
              </a:ln>
              <a:effectLst/>
            </c:spPr>
            <c:extLst xmlns:c16r2="http://schemas.microsoft.com/office/drawing/2015/06/chart">
              <c:ext xmlns:c16="http://schemas.microsoft.com/office/drawing/2014/chart" uri="{C3380CC4-5D6E-409C-BE32-E72D297353CC}">
                <c16:uniqueId val="{00000001-34F8-4CEF-B4F5-D3B49EFA829A}"/>
              </c:ext>
            </c:extLst>
          </c:dPt>
          <c:cat>
            <c:strRef>
              <c:f>'[nrg_pc_204 (15).xls]Data'!$A$14:$A$52</c:f>
              <c:strCache>
                <c:ptCount val="39"/>
                <c:pt idx="0">
                  <c:v>Denmark</c:v>
                </c:pt>
                <c:pt idx="1">
                  <c:v>Germany</c:v>
                </c:pt>
                <c:pt idx="2">
                  <c:v>Belgium</c:v>
                </c:pt>
                <c:pt idx="3">
                  <c:v>Ireland</c:v>
                </c:pt>
                <c:pt idx="4">
                  <c:v>Spain</c:v>
                </c:pt>
                <c:pt idx="5">
                  <c:v>Portugal</c:v>
                </c:pt>
                <c:pt idx="6">
                  <c:v>Cyprus</c:v>
                </c:pt>
                <c:pt idx="7">
                  <c:v>Italy</c:v>
                </c:pt>
                <c:pt idx="8">
                  <c:v>United Kingdom</c:v>
                </c:pt>
                <c:pt idx="9">
                  <c:v>Austria</c:v>
                </c:pt>
                <c:pt idx="10">
                  <c:v>Sweden</c:v>
                </c:pt>
                <c:pt idx="11">
                  <c:v>Norway</c:v>
                </c:pt>
                <c:pt idx="12">
                  <c:v>France</c:v>
                </c:pt>
                <c:pt idx="13">
                  <c:v>Netherlands</c:v>
                </c:pt>
                <c:pt idx="14">
                  <c:v>Finland</c:v>
                </c:pt>
                <c:pt idx="15">
                  <c:v>Luxembourg</c:v>
                </c:pt>
                <c:pt idx="16">
                  <c:v>Greece</c:v>
                </c:pt>
                <c:pt idx="17">
                  <c:v>Slovenia</c:v>
                </c:pt>
                <c:pt idx="18">
                  <c:v>Czechia</c:v>
                </c:pt>
                <c:pt idx="19">
                  <c:v>Latvia</c:v>
                </c:pt>
                <c:pt idx="20">
                  <c:v>Slovakia</c:v>
                </c:pt>
                <c:pt idx="21">
                  <c:v>Iceland</c:v>
                </c:pt>
                <c:pt idx="22">
                  <c:v>Estonia</c:v>
                </c:pt>
                <c:pt idx="23">
                  <c:v>Poland</c:v>
                </c:pt>
                <c:pt idx="24">
                  <c:v>Croatia</c:v>
                </c:pt>
                <c:pt idx="25">
                  <c:v>Romania</c:v>
                </c:pt>
                <c:pt idx="26">
                  <c:v>Malta</c:v>
                </c:pt>
                <c:pt idx="27">
                  <c:v>Hungary</c:v>
                </c:pt>
                <c:pt idx="28">
                  <c:v>Lithuania</c:v>
                </c:pt>
                <c:pt idx="29">
                  <c:v>Montenegro</c:v>
                </c:pt>
                <c:pt idx="30">
                  <c:v>Moldova</c:v>
                </c:pt>
                <c:pt idx="31">
                  <c:v>Bulgaria</c:v>
                </c:pt>
                <c:pt idx="32">
                  <c:v>Albania</c:v>
                </c:pt>
                <c:pt idx="33">
                  <c:v>Bosnia and Herzegovina</c:v>
                </c:pt>
                <c:pt idx="34">
                  <c:v>Turkey</c:v>
                </c:pt>
                <c:pt idx="35">
                  <c:v>North Macedonia</c:v>
                </c:pt>
                <c:pt idx="36">
                  <c:v>Georgia</c:v>
                </c:pt>
                <c:pt idx="37">
                  <c:v>Serbia</c:v>
                </c:pt>
                <c:pt idx="38">
                  <c:v>Ukraine</c:v>
                </c:pt>
              </c:strCache>
            </c:strRef>
          </c:cat>
          <c:val>
            <c:numRef>
              <c:f>'[nrg_pc_204 (15).xls]Data'!$B$14:$B$52</c:f>
              <c:numCache>
                <c:formatCode>#,##0.0000</c:formatCode>
                <c:ptCount val="39"/>
                <c:pt idx="0">
                  <c:v>0.31230000000000002</c:v>
                </c:pt>
                <c:pt idx="1">
                  <c:v>0.3</c:v>
                </c:pt>
                <c:pt idx="2">
                  <c:v>0.29370000000000002</c:v>
                </c:pt>
                <c:pt idx="3">
                  <c:v>0.25390000000000001</c:v>
                </c:pt>
                <c:pt idx="4">
                  <c:v>0.2477</c:v>
                </c:pt>
                <c:pt idx="5">
                  <c:v>0.2293</c:v>
                </c:pt>
                <c:pt idx="6">
                  <c:v>0.21829999999999999</c:v>
                </c:pt>
                <c:pt idx="7">
                  <c:v>0.21609999999999999</c:v>
                </c:pt>
                <c:pt idx="8">
                  <c:v>0.2024</c:v>
                </c:pt>
                <c:pt idx="9">
                  <c:v>0.20119999999999999</c:v>
                </c:pt>
                <c:pt idx="10">
                  <c:v>0.19900000000000001</c:v>
                </c:pt>
                <c:pt idx="11">
                  <c:v>0.19070000000000001</c:v>
                </c:pt>
                <c:pt idx="12">
                  <c:v>0.1799</c:v>
                </c:pt>
                <c:pt idx="13">
                  <c:v>0.17069999999999999</c:v>
                </c:pt>
                <c:pt idx="14">
                  <c:v>0.16980000000000001</c:v>
                </c:pt>
                <c:pt idx="15">
                  <c:v>0.1691</c:v>
                </c:pt>
                <c:pt idx="16">
                  <c:v>0.1646</c:v>
                </c:pt>
                <c:pt idx="17">
                  <c:v>0.1638</c:v>
                </c:pt>
                <c:pt idx="18">
                  <c:v>0.15859999999999999</c:v>
                </c:pt>
                <c:pt idx="19">
                  <c:v>0.15110000000000001</c:v>
                </c:pt>
                <c:pt idx="20">
                  <c:v>0.1462</c:v>
                </c:pt>
                <c:pt idx="21">
                  <c:v>0.1457</c:v>
                </c:pt>
                <c:pt idx="22">
                  <c:v>0.14180000000000001</c:v>
                </c:pt>
                <c:pt idx="23">
                  <c:v>0.1396</c:v>
                </c:pt>
                <c:pt idx="24">
                  <c:v>0.1321</c:v>
                </c:pt>
                <c:pt idx="25">
                  <c:v>0.13170000000000001</c:v>
                </c:pt>
                <c:pt idx="26">
                  <c:v>0.13070000000000001</c:v>
                </c:pt>
                <c:pt idx="27">
                  <c:v>0.1118</c:v>
                </c:pt>
                <c:pt idx="28">
                  <c:v>0.10970000000000001</c:v>
                </c:pt>
                <c:pt idx="29">
                  <c:v>0.10299999999999999</c:v>
                </c:pt>
                <c:pt idx="30">
                  <c:v>0.10290000000000001</c:v>
                </c:pt>
                <c:pt idx="31">
                  <c:v>0.10050000000000001</c:v>
                </c:pt>
                <c:pt idx="32">
                  <c:v>9.0999999999999998E-2</c:v>
                </c:pt>
                <c:pt idx="33">
                  <c:v>8.7099999999999997E-2</c:v>
                </c:pt>
                <c:pt idx="34">
                  <c:v>8.5699999999999998E-2</c:v>
                </c:pt>
                <c:pt idx="35">
                  <c:v>7.8700000000000006E-2</c:v>
                </c:pt>
                <c:pt idx="36">
                  <c:v>7.4099999999999999E-2</c:v>
                </c:pt>
                <c:pt idx="37">
                  <c:v>7.0900000000000005E-2</c:v>
                </c:pt>
                <c:pt idx="38">
                  <c:v>4.1000000000000002E-2</c:v>
                </c:pt>
              </c:numCache>
            </c:numRef>
          </c:val>
          <c:extLst xmlns:c16r2="http://schemas.microsoft.com/office/drawing/2015/06/chart">
            <c:ext xmlns:c16="http://schemas.microsoft.com/office/drawing/2014/chart" uri="{C3380CC4-5D6E-409C-BE32-E72D297353CC}">
              <c16:uniqueId val="{00000002-34F8-4CEF-B4F5-D3B49EFA829A}"/>
            </c:ext>
          </c:extLst>
        </c:ser>
        <c:dLbls>
          <c:showLegendKey val="0"/>
          <c:showVal val="0"/>
          <c:showCatName val="0"/>
          <c:showSerName val="0"/>
          <c:showPercent val="0"/>
          <c:showBubbleSize val="0"/>
        </c:dLbls>
        <c:gapWidth val="219"/>
        <c:overlap val="-27"/>
        <c:axId val="283631800"/>
        <c:axId val="283635720"/>
      </c:barChart>
      <c:catAx>
        <c:axId val="283631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83635720"/>
        <c:crosses val="autoZero"/>
        <c:auto val="1"/>
        <c:lblAlgn val="ctr"/>
        <c:lblOffset val="100"/>
        <c:noMultiLvlLbl val="0"/>
      </c:catAx>
      <c:valAx>
        <c:axId val="283635720"/>
        <c:scaling>
          <c:orientation val="minMax"/>
        </c:scaling>
        <c:delete val="0"/>
        <c:axPos val="l"/>
        <c:majorGridlines>
          <c:spPr>
            <a:ln w="9525" cap="flat" cmpd="sng" algn="ctr">
              <a:solidFill>
                <a:schemeClr val="tx1">
                  <a:lumMod val="15000"/>
                  <a:lumOff val="85000"/>
                </a:schemeClr>
              </a:solidFill>
              <a:round/>
            </a:ln>
            <a:effectLst/>
          </c:spPr>
        </c:majorGridlines>
        <c:numFmt formatCode="#,##0.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8363180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859"/>
          </a:xfrm>
          <a:prstGeom prst="rect">
            <a:avLst/>
          </a:prstGeom>
        </p:spPr>
        <p:txBody>
          <a:bodyPr vert="horz" lIns="91870" tIns="45935" rIns="91870" bIns="45935" rtlCol="0"/>
          <a:lstStyle>
            <a:lvl1pPr algn="r" eaLnBrk="1" fontAlgn="auto" hangingPunct="1">
              <a:spcBef>
                <a:spcPts val="0"/>
              </a:spcBef>
              <a:spcAft>
                <a:spcPts val="0"/>
              </a:spcAft>
              <a:defRPr sz="1000">
                <a:solidFill>
                  <a:srgbClr val="000000"/>
                </a:solidFill>
                <a:latin typeface="Arial"/>
                <a:cs typeface="+mn-cs"/>
              </a:defRPr>
            </a:lvl1pPr>
          </a:lstStyle>
          <a:p>
            <a:pPr>
              <a:defRPr/>
            </a:pPr>
            <a:endParaRPr lang="en-GB"/>
          </a:p>
        </p:txBody>
      </p:sp>
      <p:sp>
        <p:nvSpPr>
          <p:cNvPr id="3" name="Date Placeholder 2"/>
          <p:cNvSpPr>
            <a:spLocks noGrp="1"/>
          </p:cNvSpPr>
          <p:nvPr>
            <p:ph type="dt" sz="quarter" idx="1"/>
          </p:nvPr>
        </p:nvSpPr>
        <p:spPr>
          <a:xfrm>
            <a:off x="3970938" y="0"/>
            <a:ext cx="3037840" cy="465859"/>
          </a:xfrm>
          <a:prstGeom prst="rect">
            <a:avLst/>
          </a:prstGeom>
        </p:spPr>
        <p:txBody>
          <a:bodyPr vert="horz" lIns="91870" tIns="45935" rIns="91870" bIns="45935" rtlCol="0"/>
          <a:lstStyle>
            <a:lvl1pPr algn="r" eaLnBrk="1" fontAlgn="auto" hangingPunct="1">
              <a:spcBef>
                <a:spcPts val="0"/>
              </a:spcBef>
              <a:spcAft>
                <a:spcPts val="0"/>
              </a:spcAft>
              <a:defRPr sz="1200">
                <a:latin typeface="+mn-lt"/>
                <a:cs typeface="+mn-cs"/>
              </a:defRPr>
            </a:lvl1pPr>
          </a:lstStyle>
          <a:p>
            <a:pPr>
              <a:defRPr/>
            </a:pPr>
            <a:fld id="{E7977421-D08E-42FB-8B2F-71EA22FA74E8}" type="datetimeFigureOut">
              <a:rPr lang="en-GB"/>
              <a:pPr>
                <a:defRPr/>
              </a:pPr>
              <a:t>13/01/2020</a:t>
            </a:fld>
            <a:endParaRPr lang="en-GB"/>
          </a:p>
        </p:txBody>
      </p:sp>
      <p:sp>
        <p:nvSpPr>
          <p:cNvPr id="4" name="Footer Placeholder 3"/>
          <p:cNvSpPr>
            <a:spLocks noGrp="1"/>
          </p:cNvSpPr>
          <p:nvPr>
            <p:ph type="ftr" sz="quarter" idx="2"/>
          </p:nvPr>
        </p:nvSpPr>
        <p:spPr>
          <a:xfrm>
            <a:off x="0" y="8829059"/>
            <a:ext cx="3037840" cy="465859"/>
          </a:xfrm>
          <a:prstGeom prst="rect">
            <a:avLst/>
          </a:prstGeom>
        </p:spPr>
        <p:txBody>
          <a:bodyPr vert="horz" lIns="91870" tIns="45935" rIns="91870" bIns="45935" rtlCol="0" anchor="b"/>
          <a:lstStyle>
            <a:lvl1pPr algn="ctr" eaLnBrk="1" fontAlgn="auto" hangingPunct="1">
              <a:spcBef>
                <a:spcPts val="0"/>
              </a:spcBef>
              <a:spcAft>
                <a:spcPts val="0"/>
              </a:spcAft>
              <a:defRPr sz="1000">
                <a:solidFill>
                  <a:srgbClr val="000000"/>
                </a:solidFill>
                <a:latin typeface="Arial"/>
                <a:cs typeface="+mn-cs"/>
              </a:defRPr>
            </a:lvl1pPr>
          </a:lstStyle>
          <a:p>
            <a:pPr>
              <a:defRPr/>
            </a:pPr>
            <a:endParaRPr lang="en-GB"/>
          </a:p>
        </p:txBody>
      </p:sp>
      <p:sp>
        <p:nvSpPr>
          <p:cNvPr id="5" name="Slide Number Placeholder 4"/>
          <p:cNvSpPr>
            <a:spLocks noGrp="1"/>
          </p:cNvSpPr>
          <p:nvPr>
            <p:ph type="sldNum" sz="quarter" idx="3"/>
          </p:nvPr>
        </p:nvSpPr>
        <p:spPr>
          <a:xfrm>
            <a:off x="3970938" y="8829059"/>
            <a:ext cx="3037840" cy="465859"/>
          </a:xfrm>
          <a:prstGeom prst="rect">
            <a:avLst/>
          </a:prstGeom>
        </p:spPr>
        <p:txBody>
          <a:bodyPr vert="horz" wrap="square" lIns="91870" tIns="45935" rIns="91870" bIns="45935" numCol="1" anchor="b" anchorCtr="0" compatLnSpc="1">
            <a:prstTxWarp prst="textNoShape">
              <a:avLst/>
            </a:prstTxWarp>
          </a:bodyPr>
          <a:lstStyle>
            <a:lvl1pPr algn="r" eaLnBrk="1" hangingPunct="1">
              <a:defRPr sz="1200"/>
            </a:lvl1pPr>
          </a:lstStyle>
          <a:p>
            <a:pPr>
              <a:defRPr/>
            </a:pPr>
            <a:fld id="{78D8E0AD-6253-4326-A6B1-50A9126F8020}" type="slidenum">
              <a:rPr lang="en-GB" altLang="en-US"/>
              <a:pPr>
                <a:defRPr/>
              </a:pPr>
              <a:t>‹#›</a:t>
            </a:fld>
            <a:endParaRPr lang="en-GB" altLang="en-US"/>
          </a:p>
        </p:txBody>
      </p:sp>
    </p:spTree>
    <p:extLst>
      <p:ext uri="{BB962C8B-B14F-4D97-AF65-F5344CB8AC3E}">
        <p14:creationId xmlns:p14="http://schemas.microsoft.com/office/powerpoint/2010/main" val="36367662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859"/>
          </a:xfrm>
          <a:prstGeom prst="rect">
            <a:avLst/>
          </a:prstGeom>
        </p:spPr>
        <p:txBody>
          <a:bodyPr vert="horz" lIns="91870" tIns="45935" rIns="91870" bIns="45935" rtlCol="0"/>
          <a:lstStyle>
            <a:lvl1pPr algn="r" eaLnBrk="1" fontAlgn="auto" hangingPunct="1">
              <a:spcBef>
                <a:spcPts val="0"/>
              </a:spcBef>
              <a:spcAft>
                <a:spcPts val="0"/>
              </a:spcAft>
              <a:defRPr sz="1000" b="0" i="0" u="none">
                <a:solidFill>
                  <a:srgbClr val="000000"/>
                </a:solidFill>
                <a:latin typeface="Arial"/>
                <a:cs typeface="+mn-cs"/>
              </a:defRPr>
            </a:lvl1pPr>
          </a:lstStyle>
          <a:p>
            <a:pPr>
              <a:defRPr/>
            </a:pPr>
            <a:endParaRPr lang="sr-Latn-RS"/>
          </a:p>
        </p:txBody>
      </p:sp>
      <p:sp>
        <p:nvSpPr>
          <p:cNvPr id="3" name="Date Placeholder 2"/>
          <p:cNvSpPr>
            <a:spLocks noGrp="1"/>
          </p:cNvSpPr>
          <p:nvPr>
            <p:ph type="dt" idx="1"/>
          </p:nvPr>
        </p:nvSpPr>
        <p:spPr>
          <a:xfrm>
            <a:off x="3970938" y="0"/>
            <a:ext cx="3037840" cy="465859"/>
          </a:xfrm>
          <a:prstGeom prst="rect">
            <a:avLst/>
          </a:prstGeom>
        </p:spPr>
        <p:txBody>
          <a:bodyPr vert="horz" lIns="91870" tIns="45935" rIns="91870" bIns="45935" rtlCol="0"/>
          <a:lstStyle>
            <a:lvl1pPr algn="r" eaLnBrk="1" fontAlgn="auto" hangingPunct="1">
              <a:spcBef>
                <a:spcPts val="0"/>
              </a:spcBef>
              <a:spcAft>
                <a:spcPts val="0"/>
              </a:spcAft>
              <a:defRPr sz="1200">
                <a:latin typeface="+mn-lt"/>
                <a:cs typeface="+mn-cs"/>
              </a:defRPr>
            </a:lvl1pPr>
          </a:lstStyle>
          <a:p>
            <a:pPr>
              <a:defRPr/>
            </a:pPr>
            <a:fld id="{EFA6D095-AF99-4259-8DF6-0BD6713AB9E5}" type="datetimeFigureOut">
              <a:rPr lang="sr-Latn-RS"/>
              <a:pPr>
                <a:defRPr/>
              </a:pPr>
              <a:t>13.1.2020.</a:t>
            </a:fld>
            <a:endParaRPr lang="sr-Latn-R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870" tIns="45935" rIns="91870" bIns="45935" rtlCol="0" anchor="ctr"/>
          <a:lstStyle/>
          <a:p>
            <a:pPr lvl="0"/>
            <a:endParaRPr lang="sr-Latn-RS" noProof="0"/>
          </a:p>
        </p:txBody>
      </p:sp>
      <p:sp>
        <p:nvSpPr>
          <p:cNvPr id="5" name="Notes Placeholder 4"/>
          <p:cNvSpPr>
            <a:spLocks noGrp="1"/>
          </p:cNvSpPr>
          <p:nvPr>
            <p:ph type="body" sz="quarter" idx="3"/>
          </p:nvPr>
        </p:nvSpPr>
        <p:spPr>
          <a:xfrm>
            <a:off x="701040" y="4416755"/>
            <a:ext cx="5608320" cy="4182341"/>
          </a:xfrm>
          <a:prstGeom prst="rect">
            <a:avLst/>
          </a:prstGeom>
        </p:spPr>
        <p:txBody>
          <a:bodyPr vert="horz" lIns="91870" tIns="45935" rIns="91870" bIns="4593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sr-Latn-RS" noProof="0"/>
          </a:p>
        </p:txBody>
      </p:sp>
      <p:sp>
        <p:nvSpPr>
          <p:cNvPr id="6" name="Footer Placeholder 5"/>
          <p:cNvSpPr>
            <a:spLocks noGrp="1"/>
          </p:cNvSpPr>
          <p:nvPr>
            <p:ph type="ftr" sz="quarter" idx="4"/>
          </p:nvPr>
        </p:nvSpPr>
        <p:spPr>
          <a:xfrm>
            <a:off x="0" y="8829059"/>
            <a:ext cx="3037840" cy="465859"/>
          </a:xfrm>
          <a:prstGeom prst="rect">
            <a:avLst/>
          </a:prstGeom>
        </p:spPr>
        <p:txBody>
          <a:bodyPr vert="horz" lIns="91870" tIns="45935" rIns="91870" bIns="45935" rtlCol="0" anchor="b"/>
          <a:lstStyle>
            <a:lvl1pPr algn="ctr" eaLnBrk="1" fontAlgn="auto" hangingPunct="1">
              <a:spcBef>
                <a:spcPts val="0"/>
              </a:spcBef>
              <a:spcAft>
                <a:spcPts val="0"/>
              </a:spcAft>
              <a:defRPr sz="1000" b="0" i="0" u="none">
                <a:solidFill>
                  <a:srgbClr val="000000"/>
                </a:solidFill>
                <a:latin typeface="Arial"/>
                <a:cs typeface="+mn-cs"/>
              </a:defRPr>
            </a:lvl1pPr>
          </a:lstStyle>
          <a:p>
            <a:pPr>
              <a:defRPr/>
            </a:pPr>
            <a:endParaRPr lang="sr-Latn-RS"/>
          </a:p>
        </p:txBody>
      </p:sp>
      <p:sp>
        <p:nvSpPr>
          <p:cNvPr id="7" name="Slide Number Placeholder 6"/>
          <p:cNvSpPr>
            <a:spLocks noGrp="1"/>
          </p:cNvSpPr>
          <p:nvPr>
            <p:ph type="sldNum" sz="quarter" idx="5"/>
          </p:nvPr>
        </p:nvSpPr>
        <p:spPr>
          <a:xfrm>
            <a:off x="3970938" y="8829059"/>
            <a:ext cx="3037840" cy="465859"/>
          </a:xfrm>
          <a:prstGeom prst="rect">
            <a:avLst/>
          </a:prstGeom>
        </p:spPr>
        <p:txBody>
          <a:bodyPr vert="horz" wrap="square" lIns="91870" tIns="45935" rIns="91870" bIns="45935" numCol="1" anchor="b" anchorCtr="0" compatLnSpc="1">
            <a:prstTxWarp prst="textNoShape">
              <a:avLst/>
            </a:prstTxWarp>
          </a:bodyPr>
          <a:lstStyle>
            <a:lvl1pPr algn="r" eaLnBrk="1" hangingPunct="1">
              <a:defRPr sz="1200"/>
            </a:lvl1pPr>
          </a:lstStyle>
          <a:p>
            <a:pPr>
              <a:defRPr/>
            </a:pPr>
            <a:fld id="{F84B2BB6-4E97-40A3-B465-1D5081AECC2F}" type="slidenum">
              <a:rPr lang="sr-Latn-RS" altLang="en-US"/>
              <a:pPr>
                <a:defRPr/>
              </a:pPr>
              <a:t>‹#›</a:t>
            </a:fld>
            <a:endParaRPr lang="sr-Latn-RS" altLang="en-US"/>
          </a:p>
        </p:txBody>
      </p:sp>
    </p:spTree>
    <p:extLst>
      <p:ext uri="{BB962C8B-B14F-4D97-AF65-F5344CB8AC3E}">
        <p14:creationId xmlns:p14="http://schemas.microsoft.com/office/powerpoint/2010/main" val="160313767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sr-Latn-RS"/>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422845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7B1A2ADB-E78E-4335-B177-55370F085D27}" type="slidenum">
              <a:rPr lang="sr-Latn-RS" altLang="en-US" smtClean="0">
                <a:solidFill>
                  <a:srgbClr val="000000"/>
                </a:solidFill>
              </a:rPr>
              <a:pPr/>
              <a:t>10</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799077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F8D3A704-4E01-4EA2-8B1A-FB7568184AAD}" type="slidenum">
              <a:rPr lang="sr-Latn-RS" altLang="en-US" smtClean="0">
                <a:solidFill>
                  <a:srgbClr val="000000"/>
                </a:solidFill>
              </a:rPr>
              <a:pPr/>
              <a:t>11</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4176408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67C44F90-D11D-4BC9-8712-654A0C7C54F4}" type="slidenum">
              <a:rPr lang="sr-Latn-RS" altLang="en-US" smtClean="0">
                <a:solidFill>
                  <a:srgbClr val="000000"/>
                </a:solidFill>
              </a:rPr>
              <a:pPr/>
              <a:t>12</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501869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21E843B8-186C-45DE-BD9D-556D71EE1C1F}" type="slidenum">
              <a:rPr lang="sr-Latn-RS" altLang="en-US" smtClean="0">
                <a:solidFill>
                  <a:srgbClr val="000000"/>
                </a:solidFill>
              </a:rPr>
              <a:pPr/>
              <a:t>13</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375767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FD7C0D70-590C-490A-B495-2B687CED4175}" type="slidenum">
              <a:rPr lang="sr-Latn-RS" altLang="en-US" smtClean="0">
                <a:solidFill>
                  <a:srgbClr val="000000"/>
                </a:solidFill>
              </a:rPr>
              <a:pPr/>
              <a:t>14</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593738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C9AFB468-3646-4584-B35D-40C75848D8EB}" type="slidenum">
              <a:rPr lang="sr-Latn-RS" altLang="en-US" smtClean="0">
                <a:solidFill>
                  <a:srgbClr val="000000"/>
                </a:solidFill>
              </a:rPr>
              <a:pPr/>
              <a:t>15</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801348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420402DC-C800-4CFD-A11A-D270F91851BD}" type="slidenum">
              <a:rPr lang="sr-Latn-RS" altLang="en-US" smtClean="0">
                <a:solidFill>
                  <a:srgbClr val="000000"/>
                </a:solidFill>
              </a:rPr>
              <a:pPr/>
              <a:t>2</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80413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376AD34C-6103-4993-967A-4C5EC664AADE}" type="slidenum">
              <a:rPr lang="sr-Latn-RS" altLang="en-US" smtClean="0">
                <a:solidFill>
                  <a:srgbClr val="000000"/>
                </a:solidFill>
              </a:rPr>
              <a:pPr/>
              <a:t>3</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707921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FA847032-B45E-4ABB-8D70-25D08A5E892A}" type="slidenum">
              <a:rPr lang="sr-Latn-RS" altLang="en-US" smtClean="0">
                <a:solidFill>
                  <a:srgbClr val="000000"/>
                </a:solidFill>
              </a:rPr>
              <a:pPr/>
              <a:t>4</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08184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72B82635-5637-4B6C-B421-23A1427F163D}" type="slidenum">
              <a:rPr lang="sr-Latn-RS" altLang="en-US" smtClean="0">
                <a:solidFill>
                  <a:srgbClr val="000000"/>
                </a:solidFill>
              </a:rPr>
              <a:pPr/>
              <a:t>5</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164487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C8F71119-6EA7-426E-ACCD-228363ED0122}" type="slidenum">
              <a:rPr lang="sr-Latn-RS" altLang="en-US" smtClean="0">
                <a:solidFill>
                  <a:srgbClr val="000000"/>
                </a:solidFill>
              </a:rPr>
              <a:pPr/>
              <a:t>6</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2413045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EDF3DD66-24BE-463B-AFBD-C32704092D8A}" type="slidenum">
              <a:rPr lang="sr-Latn-RS" altLang="en-US" smtClean="0">
                <a:solidFill>
                  <a:srgbClr val="000000"/>
                </a:solidFill>
              </a:rPr>
              <a:pPr/>
              <a:t>7</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3795842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D8F5C51E-53F5-4FE6-BCC5-CD020C4AB1CF}" type="slidenum">
              <a:rPr lang="sr-Latn-RS" altLang="en-US" smtClean="0">
                <a:solidFill>
                  <a:srgbClr val="000000"/>
                </a:solidFill>
              </a:rPr>
              <a:pPr/>
              <a:t>8</a:t>
            </a:fld>
            <a:endParaRPr lang="sr-Latn-RS" altLang="en-US">
              <a:solidFill>
                <a:srgbClr val="000000"/>
              </a:solidFill>
            </a:endParaRPr>
          </a:p>
        </p:txBody>
      </p:sp>
      <p:sp>
        <p:nvSpPr>
          <p:cNvPr id="2" name="Footer Placeholder 1"/>
          <p:cNvSpPr>
            <a:spLocks noGrp="1"/>
          </p:cNvSpPr>
          <p:nvPr>
            <p:ph type="ftr" sz="quarter" idx="4"/>
          </p:nvPr>
        </p:nvSpPr>
        <p:spPr/>
        <p:txBody>
          <a:bodyPr/>
          <a:lstStyle/>
          <a:p>
            <a:pPr>
              <a:defRPr/>
            </a:pPr>
            <a:endParaRPr lang="en-US"/>
          </a:p>
        </p:txBody>
      </p:sp>
      <p:sp>
        <p:nvSpPr>
          <p:cNvPr id="3" name="Header Placeholder 2"/>
          <p:cNvSpPr>
            <a:spLocks noGrp="1"/>
          </p:cNvSpPr>
          <p:nvPr>
            <p:ph type="hdr" sz="quarter"/>
          </p:nvPr>
        </p:nvSpPr>
        <p:spPr/>
        <p:txBody>
          <a:bodyPr/>
          <a:lstStyle/>
          <a:p>
            <a:pPr>
              <a:defRPr/>
            </a:pPr>
            <a:endParaRPr lang="en-US"/>
          </a:p>
        </p:txBody>
      </p:sp>
    </p:spTree>
    <p:extLst>
      <p:ext uri="{BB962C8B-B14F-4D97-AF65-F5344CB8AC3E}">
        <p14:creationId xmlns:p14="http://schemas.microsoft.com/office/powerpoint/2010/main" val="1074026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6125" indent="-285750">
              <a:defRPr>
                <a:solidFill>
                  <a:schemeClr val="tx1"/>
                </a:solidFill>
                <a:latin typeface="Calibri" pitchFamily="34" charset="0"/>
                <a:cs typeface="Arial" charset="0"/>
              </a:defRPr>
            </a:lvl2pPr>
            <a:lvl3pPr marL="1147763" indent="-228600">
              <a:defRPr>
                <a:solidFill>
                  <a:schemeClr val="tx1"/>
                </a:solidFill>
                <a:latin typeface="Calibri" pitchFamily="34" charset="0"/>
                <a:cs typeface="Arial" charset="0"/>
              </a:defRPr>
            </a:lvl3pPr>
            <a:lvl4pPr marL="1606550" indent="-228600">
              <a:defRPr>
                <a:solidFill>
                  <a:schemeClr val="tx1"/>
                </a:solidFill>
                <a:latin typeface="Calibri" pitchFamily="34" charset="0"/>
                <a:cs typeface="Arial" charset="0"/>
              </a:defRPr>
            </a:lvl4pPr>
            <a:lvl5pPr marL="2066925" indent="-228600">
              <a:defRPr>
                <a:solidFill>
                  <a:schemeClr val="tx1"/>
                </a:solidFill>
                <a:latin typeface="Calibri" pitchFamily="34" charset="0"/>
                <a:cs typeface="Arial" charset="0"/>
              </a:defRPr>
            </a:lvl5pPr>
            <a:lvl6pPr marL="2524125" indent="-228600" eaLnBrk="0" fontAlgn="base" hangingPunct="0">
              <a:spcBef>
                <a:spcPct val="0"/>
              </a:spcBef>
              <a:spcAft>
                <a:spcPct val="0"/>
              </a:spcAft>
              <a:defRPr>
                <a:solidFill>
                  <a:schemeClr val="tx1"/>
                </a:solidFill>
                <a:latin typeface="Calibri" pitchFamily="34" charset="0"/>
                <a:cs typeface="Arial" charset="0"/>
              </a:defRPr>
            </a:lvl6pPr>
            <a:lvl7pPr marL="2981325" indent="-228600" eaLnBrk="0" fontAlgn="base" hangingPunct="0">
              <a:spcBef>
                <a:spcPct val="0"/>
              </a:spcBef>
              <a:spcAft>
                <a:spcPct val="0"/>
              </a:spcAft>
              <a:defRPr>
                <a:solidFill>
                  <a:schemeClr val="tx1"/>
                </a:solidFill>
                <a:latin typeface="Calibri" pitchFamily="34" charset="0"/>
                <a:cs typeface="Arial" charset="0"/>
              </a:defRPr>
            </a:lvl7pPr>
            <a:lvl8pPr marL="3438525" indent="-228600" eaLnBrk="0" fontAlgn="base" hangingPunct="0">
              <a:spcBef>
                <a:spcPct val="0"/>
              </a:spcBef>
              <a:spcAft>
                <a:spcPct val="0"/>
              </a:spcAft>
              <a:defRPr>
                <a:solidFill>
                  <a:schemeClr val="tx1"/>
                </a:solidFill>
                <a:latin typeface="Calibri" pitchFamily="34" charset="0"/>
                <a:cs typeface="Arial" charset="0"/>
              </a:defRPr>
            </a:lvl8pPr>
            <a:lvl9pPr marL="3895725" indent="-228600" eaLnBrk="0" fontAlgn="base" hangingPunct="0">
              <a:spcBef>
                <a:spcPct val="0"/>
              </a:spcBef>
              <a:spcAft>
                <a:spcPct val="0"/>
              </a:spcAft>
              <a:defRPr>
                <a:solidFill>
                  <a:schemeClr val="tx1"/>
                </a:solidFill>
                <a:latin typeface="Calibri" pitchFamily="34" charset="0"/>
                <a:cs typeface="Arial" charset="0"/>
              </a:defRPr>
            </a:lvl9pPr>
          </a:lstStyle>
          <a:p>
            <a:fld id="{B79CB3B4-48D9-4D0B-9288-A7C7A7D83514}" type="slidenum">
              <a:rPr lang="sr-Latn-RS" altLang="en-US" smtClean="0"/>
              <a:pPr/>
              <a:t>9</a:t>
            </a:fld>
            <a:endParaRPr lang="sr-Latn-RS" altLang="en-US"/>
          </a:p>
        </p:txBody>
      </p:sp>
      <p:sp>
        <p:nvSpPr>
          <p:cNvPr id="5" name="Footer Placeholder 4"/>
          <p:cNvSpPr>
            <a:spLocks noGrp="1"/>
          </p:cNvSpPr>
          <p:nvPr>
            <p:ph type="ftr" sz="quarter" idx="4"/>
          </p:nvPr>
        </p:nvSpPr>
        <p:spPr>
          <a:xfrm>
            <a:off x="0" y="8131755"/>
            <a:ext cx="3065428" cy="428767"/>
          </a:xfrm>
        </p:spPr>
        <p:txBody>
          <a:bodyPr/>
          <a:lstStyle/>
          <a:p>
            <a:pPr>
              <a:defRPr/>
            </a:pPr>
            <a:endParaRPr lang="sr-Latn-RS"/>
          </a:p>
        </p:txBody>
      </p:sp>
      <p:sp>
        <p:nvSpPr>
          <p:cNvPr id="6" name="Header Placeholder 5"/>
          <p:cNvSpPr>
            <a:spLocks noGrp="1"/>
          </p:cNvSpPr>
          <p:nvPr>
            <p:ph type="hdr" sz="quarter"/>
          </p:nvPr>
        </p:nvSpPr>
        <p:spPr>
          <a:xfrm>
            <a:off x="0" y="0"/>
            <a:ext cx="3065428" cy="428768"/>
          </a:xfrm>
        </p:spPr>
        <p:txBody>
          <a:bodyPr/>
          <a:lstStyle/>
          <a:p>
            <a:pPr>
              <a:defRPr/>
            </a:pPr>
            <a:endParaRPr lang="sr-Latn-RS"/>
          </a:p>
        </p:txBody>
      </p:sp>
    </p:spTree>
    <p:extLst>
      <p:ext uri="{BB962C8B-B14F-4D97-AF65-F5344CB8AC3E}">
        <p14:creationId xmlns:p14="http://schemas.microsoft.com/office/powerpoint/2010/main" val="1220560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7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534C37AE-BF3F-459A-BF6F-D24A209A41BF}"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A3B7ACFA-F12A-4C3D-AEFC-6740448BC96D}" type="slidenum">
              <a:rPr lang="en-US" altLang="en-US"/>
              <a:pPr>
                <a:defRPr/>
              </a:pPr>
              <a:t>‹#›</a:t>
            </a:fld>
            <a:endParaRPr lang="en-US" altLang="en-US"/>
          </a:p>
        </p:txBody>
      </p:sp>
    </p:spTree>
    <p:extLst>
      <p:ext uri="{BB962C8B-B14F-4D97-AF65-F5344CB8AC3E}">
        <p14:creationId xmlns:p14="http://schemas.microsoft.com/office/powerpoint/2010/main" val="245381122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40E2E32C-1A95-4D03-BFA0-E8E78BD0DED7}"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617793A8-C1F1-4BC9-9135-43489D9FEAE2}" type="slidenum">
              <a:rPr lang="en-US" altLang="en-US"/>
              <a:pPr>
                <a:defRPr/>
              </a:pPr>
              <a:t>‹#›</a:t>
            </a:fld>
            <a:endParaRPr lang="en-US" altLang="en-US"/>
          </a:p>
        </p:txBody>
      </p:sp>
    </p:spTree>
    <p:extLst>
      <p:ext uri="{BB962C8B-B14F-4D97-AF65-F5344CB8AC3E}">
        <p14:creationId xmlns:p14="http://schemas.microsoft.com/office/powerpoint/2010/main" val="162965004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8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8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B792D4C0-C9DC-4EA7-8EFC-F76E3D581138}"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C6B72F0D-DFA7-4064-9938-EC441572BB96}" type="slidenum">
              <a:rPr lang="en-US" altLang="en-US"/>
              <a:pPr>
                <a:defRPr/>
              </a:pPr>
              <a:t>‹#›</a:t>
            </a:fld>
            <a:endParaRPr lang="en-US" altLang="en-US"/>
          </a:p>
        </p:txBody>
      </p:sp>
    </p:spTree>
    <p:extLst>
      <p:ext uri="{BB962C8B-B14F-4D97-AF65-F5344CB8AC3E}">
        <p14:creationId xmlns:p14="http://schemas.microsoft.com/office/powerpoint/2010/main" val="26711863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8BBE66B0-CE8E-4122-91FB-DB3FEE718395}"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C81E5E21-5CD4-4E6D-954A-9D87D9E53D95}" type="slidenum">
              <a:rPr lang="en-US" altLang="en-US"/>
              <a:pPr>
                <a:defRPr/>
              </a:pPr>
              <a:t>‹#›</a:t>
            </a:fld>
            <a:endParaRPr lang="en-US" altLang="en-US"/>
          </a:p>
        </p:txBody>
      </p:sp>
    </p:spTree>
    <p:extLst>
      <p:ext uri="{BB962C8B-B14F-4D97-AF65-F5344CB8AC3E}">
        <p14:creationId xmlns:p14="http://schemas.microsoft.com/office/powerpoint/2010/main" val="37007776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473D98BF-F3E1-44C1-999A-A98A42C493DF}"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21C5DADE-9AF4-4009-A848-E7C5048367FA}" type="slidenum">
              <a:rPr lang="en-US" altLang="en-US"/>
              <a:pPr>
                <a:defRPr/>
              </a:pPr>
              <a:t>‹#›</a:t>
            </a:fld>
            <a:endParaRPr lang="en-US" altLang="en-US"/>
          </a:p>
        </p:txBody>
      </p:sp>
    </p:spTree>
    <p:extLst>
      <p:ext uri="{BB962C8B-B14F-4D97-AF65-F5344CB8AC3E}">
        <p14:creationId xmlns:p14="http://schemas.microsoft.com/office/powerpoint/2010/main" val="101698253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665E568-94FA-4197-88C3-77F4DE0A6198}"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DEC9A6BE-A044-49C5-9E0A-DBBC5E8B6643}" type="slidenum">
              <a:rPr lang="en-US" altLang="en-US"/>
              <a:pPr>
                <a:defRPr/>
              </a:pPr>
              <a:t>‹#›</a:t>
            </a:fld>
            <a:endParaRPr lang="en-US" altLang="en-US"/>
          </a:p>
        </p:txBody>
      </p:sp>
    </p:spTree>
    <p:extLst>
      <p:ext uri="{BB962C8B-B14F-4D97-AF65-F5344CB8AC3E}">
        <p14:creationId xmlns:p14="http://schemas.microsoft.com/office/powerpoint/2010/main" val="409156806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3"/>
          <p:cNvSpPr>
            <a:spLocks noGrp="1"/>
          </p:cNvSpPr>
          <p:nvPr>
            <p:ph type="dt" sz="half" idx="10"/>
          </p:nvPr>
        </p:nvSpPr>
        <p:spPr/>
        <p:txBody>
          <a:bodyPr/>
          <a:lstStyle>
            <a:lvl1pPr>
              <a:defRPr/>
            </a:lvl1pPr>
          </a:lstStyle>
          <a:p>
            <a:pPr>
              <a:defRPr/>
            </a:pPr>
            <a:fld id="{7BD88F7C-B139-4527-BFF2-603599EEFA59}"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2B239E8C-A3A2-4D0E-A39E-22EFF982D159}" type="slidenum">
              <a:rPr lang="en-US" altLang="en-US"/>
              <a:pPr>
                <a:defRPr/>
              </a:pPr>
              <a:t>‹#›</a:t>
            </a:fld>
            <a:endParaRPr lang="en-US" altLang="en-US"/>
          </a:p>
        </p:txBody>
      </p:sp>
    </p:spTree>
    <p:extLst>
      <p:ext uri="{BB962C8B-B14F-4D97-AF65-F5344CB8AC3E}">
        <p14:creationId xmlns:p14="http://schemas.microsoft.com/office/powerpoint/2010/main" val="389034728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p:cNvSpPr>
          <p:nvPr>
            <p:ph type="dt" sz="half" idx="10"/>
          </p:nvPr>
        </p:nvSpPr>
        <p:spPr/>
        <p:txBody>
          <a:bodyPr/>
          <a:lstStyle>
            <a:lvl1pPr>
              <a:defRPr/>
            </a:lvl1pPr>
          </a:lstStyle>
          <a:p>
            <a:pPr>
              <a:defRPr/>
            </a:pPr>
            <a:fld id="{01062F9B-2C1F-4D2D-9603-657C37EBDB89}" type="datetime1">
              <a:rPr lang="sr-Latn-RS"/>
              <a:pPr>
                <a:defRPr/>
              </a:pPr>
              <a:t>13.1.2020.</a:t>
            </a:fld>
            <a:endParaRPr lang="x-none"/>
          </a:p>
        </p:txBody>
      </p:sp>
      <p:sp>
        <p:nvSpPr>
          <p:cNvPr id="8" name="Footer Placeholder 4"/>
          <p:cNvSpPr>
            <a:spLocks noGrp="1"/>
          </p:cNvSpPr>
          <p:nvPr>
            <p:ph type="ftr" sz="quarter" idx="11"/>
          </p:nvPr>
        </p:nvSpPr>
        <p:spPr/>
        <p:txBody>
          <a:bodyPr/>
          <a:lstStyle>
            <a:lvl1pPr>
              <a:defRPr/>
            </a:lvl1pPr>
          </a:lstStyle>
          <a:p>
            <a:pPr>
              <a:defRPr/>
            </a:pPr>
            <a:endParaRPr lang="x-none"/>
          </a:p>
        </p:txBody>
      </p:sp>
      <p:sp>
        <p:nvSpPr>
          <p:cNvPr id="9" name="Slide Number Placeholder 5"/>
          <p:cNvSpPr>
            <a:spLocks noGrp="1"/>
          </p:cNvSpPr>
          <p:nvPr>
            <p:ph type="sldNum" sz="quarter" idx="12"/>
          </p:nvPr>
        </p:nvSpPr>
        <p:spPr/>
        <p:txBody>
          <a:bodyPr/>
          <a:lstStyle>
            <a:lvl1pPr>
              <a:defRPr/>
            </a:lvl1pPr>
          </a:lstStyle>
          <a:p>
            <a:pPr>
              <a:defRPr/>
            </a:pPr>
            <a:fld id="{71DA3920-4422-4825-BE98-D4516BE4CB1F}" type="slidenum">
              <a:rPr lang="en-US" altLang="en-US"/>
              <a:pPr>
                <a:defRPr/>
              </a:pPr>
              <a:t>‹#›</a:t>
            </a:fld>
            <a:endParaRPr lang="en-US" altLang="en-US"/>
          </a:p>
        </p:txBody>
      </p:sp>
    </p:spTree>
    <p:extLst>
      <p:ext uri="{BB962C8B-B14F-4D97-AF65-F5344CB8AC3E}">
        <p14:creationId xmlns:p14="http://schemas.microsoft.com/office/powerpoint/2010/main" val="121677700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2487E48F-236A-40E8-81FB-BD79040A5742}" type="datetime1">
              <a:rPr lang="sr-Latn-RS"/>
              <a:pPr>
                <a:defRPr/>
              </a:pPr>
              <a:t>13.1.2020.</a:t>
            </a:fld>
            <a:endParaRPr lang="x-none"/>
          </a:p>
        </p:txBody>
      </p:sp>
      <p:sp>
        <p:nvSpPr>
          <p:cNvPr id="4" name="Footer Placeholder 4"/>
          <p:cNvSpPr>
            <a:spLocks noGrp="1"/>
          </p:cNvSpPr>
          <p:nvPr>
            <p:ph type="ftr" sz="quarter" idx="11"/>
          </p:nvPr>
        </p:nvSpPr>
        <p:spPr/>
        <p:txBody>
          <a:bodyPr/>
          <a:lstStyle>
            <a:lvl1pPr>
              <a:defRPr/>
            </a:lvl1pPr>
          </a:lstStyle>
          <a:p>
            <a:pPr>
              <a:defRPr/>
            </a:pPr>
            <a:endParaRPr lang="x-none"/>
          </a:p>
        </p:txBody>
      </p:sp>
      <p:sp>
        <p:nvSpPr>
          <p:cNvPr id="5" name="Slide Number Placeholder 5"/>
          <p:cNvSpPr>
            <a:spLocks noGrp="1"/>
          </p:cNvSpPr>
          <p:nvPr>
            <p:ph type="sldNum" sz="quarter" idx="12"/>
          </p:nvPr>
        </p:nvSpPr>
        <p:spPr/>
        <p:txBody>
          <a:bodyPr/>
          <a:lstStyle>
            <a:lvl1pPr>
              <a:defRPr/>
            </a:lvl1pPr>
          </a:lstStyle>
          <a:p>
            <a:pPr>
              <a:defRPr/>
            </a:pPr>
            <a:fld id="{12B8C39B-F291-4C2E-B016-1B8F94472CDA}" type="slidenum">
              <a:rPr lang="en-US" altLang="en-US"/>
              <a:pPr>
                <a:defRPr/>
              </a:pPr>
              <a:t>‹#›</a:t>
            </a:fld>
            <a:endParaRPr lang="en-US" altLang="en-US"/>
          </a:p>
        </p:txBody>
      </p:sp>
    </p:spTree>
    <p:extLst>
      <p:ext uri="{BB962C8B-B14F-4D97-AF65-F5344CB8AC3E}">
        <p14:creationId xmlns:p14="http://schemas.microsoft.com/office/powerpoint/2010/main" val="290667270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55ACC7-00EF-4959-87F8-3C4B92F81C11}" type="datetime1">
              <a:rPr lang="sr-Latn-RS"/>
              <a:pPr>
                <a:defRPr/>
              </a:pPr>
              <a:t>13.1.2020.</a:t>
            </a:fld>
            <a:endParaRPr lang="x-none"/>
          </a:p>
        </p:txBody>
      </p:sp>
      <p:sp>
        <p:nvSpPr>
          <p:cNvPr id="3" name="Footer Placeholder 4"/>
          <p:cNvSpPr>
            <a:spLocks noGrp="1"/>
          </p:cNvSpPr>
          <p:nvPr>
            <p:ph type="ftr" sz="quarter" idx="11"/>
          </p:nvPr>
        </p:nvSpPr>
        <p:spPr/>
        <p:txBody>
          <a:bodyPr/>
          <a:lstStyle>
            <a:lvl1pPr>
              <a:defRPr/>
            </a:lvl1pPr>
          </a:lstStyle>
          <a:p>
            <a:pPr>
              <a:defRPr/>
            </a:pPr>
            <a:endParaRPr lang="x-none"/>
          </a:p>
        </p:txBody>
      </p:sp>
      <p:sp>
        <p:nvSpPr>
          <p:cNvPr id="4" name="Slide Number Placeholder 5"/>
          <p:cNvSpPr>
            <a:spLocks noGrp="1"/>
          </p:cNvSpPr>
          <p:nvPr>
            <p:ph type="sldNum" sz="quarter" idx="12"/>
          </p:nvPr>
        </p:nvSpPr>
        <p:spPr/>
        <p:txBody>
          <a:bodyPr/>
          <a:lstStyle>
            <a:lvl1pPr>
              <a:defRPr/>
            </a:lvl1pPr>
          </a:lstStyle>
          <a:p>
            <a:pPr>
              <a:defRPr/>
            </a:pPr>
            <a:fld id="{57B4763C-A21E-46DF-8621-D3FE33FD139E}" type="slidenum">
              <a:rPr lang="en-US" altLang="en-US"/>
              <a:pPr>
                <a:defRPr/>
              </a:pPr>
              <a:t>‹#›</a:t>
            </a:fld>
            <a:endParaRPr lang="en-US" altLang="en-US"/>
          </a:p>
        </p:txBody>
      </p:sp>
    </p:spTree>
    <p:extLst>
      <p:ext uri="{BB962C8B-B14F-4D97-AF65-F5344CB8AC3E}">
        <p14:creationId xmlns:p14="http://schemas.microsoft.com/office/powerpoint/2010/main" val="254271681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F952AFB-B96F-40E9-BBFF-38376893050C}"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4A1AD8C0-F32B-42EE-A792-FCB8A1267136}" type="slidenum">
              <a:rPr lang="en-US" altLang="en-US"/>
              <a:pPr>
                <a:defRPr/>
              </a:pPr>
              <a:t>‹#›</a:t>
            </a:fld>
            <a:endParaRPr lang="en-US" altLang="en-US"/>
          </a:p>
        </p:txBody>
      </p:sp>
    </p:spTree>
    <p:extLst>
      <p:ext uri="{BB962C8B-B14F-4D97-AF65-F5344CB8AC3E}">
        <p14:creationId xmlns:p14="http://schemas.microsoft.com/office/powerpoint/2010/main" val="416647246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D98D37EF-1988-40E0-B46F-FA1E62BE4941}"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39F7C242-5937-45CD-9D05-3AF3EA473563}" type="slidenum">
              <a:rPr lang="en-US" altLang="en-US"/>
              <a:pPr>
                <a:defRPr/>
              </a:pPr>
              <a:t>‹#›</a:t>
            </a:fld>
            <a:endParaRPr lang="en-US" altLang="en-US"/>
          </a:p>
        </p:txBody>
      </p:sp>
    </p:spTree>
    <p:extLst>
      <p:ext uri="{BB962C8B-B14F-4D97-AF65-F5344CB8AC3E}">
        <p14:creationId xmlns:p14="http://schemas.microsoft.com/office/powerpoint/2010/main" val="422181332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C00AB5F-97FF-4AEE-A47F-BB11DC1BEBE3}"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E0B5C25B-A095-4D1C-AF5B-ADE32C389EFC}" type="slidenum">
              <a:rPr lang="en-US" altLang="en-US"/>
              <a:pPr>
                <a:defRPr/>
              </a:pPr>
              <a:t>‹#›</a:t>
            </a:fld>
            <a:endParaRPr lang="en-US" altLang="en-US"/>
          </a:p>
        </p:txBody>
      </p:sp>
    </p:spTree>
    <p:extLst>
      <p:ext uri="{BB962C8B-B14F-4D97-AF65-F5344CB8AC3E}">
        <p14:creationId xmlns:p14="http://schemas.microsoft.com/office/powerpoint/2010/main" val="3817067515"/>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915AF8A8-A44F-457C-B7A1-39D0A367BE4C}"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95B9E977-F399-4A5A-A138-52D354A358A4}" type="slidenum">
              <a:rPr lang="en-US" altLang="en-US"/>
              <a:pPr>
                <a:defRPr/>
              </a:pPr>
              <a:t>‹#›</a:t>
            </a:fld>
            <a:endParaRPr lang="en-US" altLang="en-US"/>
          </a:p>
        </p:txBody>
      </p:sp>
    </p:spTree>
    <p:extLst>
      <p:ext uri="{BB962C8B-B14F-4D97-AF65-F5344CB8AC3E}">
        <p14:creationId xmlns:p14="http://schemas.microsoft.com/office/powerpoint/2010/main" val="345261520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p:cNvSpPr>
            <a:spLocks noGrp="1"/>
          </p:cNvSpPr>
          <p:nvPr>
            <p:ph type="dt" sz="half" idx="10"/>
          </p:nvPr>
        </p:nvSpPr>
        <p:spPr/>
        <p:txBody>
          <a:bodyPr/>
          <a:lstStyle>
            <a:lvl1pPr>
              <a:defRPr/>
            </a:lvl1pPr>
          </a:lstStyle>
          <a:p>
            <a:pPr>
              <a:defRPr/>
            </a:pPr>
            <a:fld id="{AFF8B580-FD83-4CD0-8C99-BEC09E93A85D}"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A483C0E7-99CE-4322-9DE5-21B037DEFA1B}" type="slidenum">
              <a:rPr lang="en-US" altLang="en-US"/>
              <a:pPr>
                <a:defRPr/>
              </a:pPr>
              <a:t>‹#›</a:t>
            </a:fld>
            <a:endParaRPr lang="en-US" altLang="en-US"/>
          </a:p>
        </p:txBody>
      </p:sp>
    </p:spTree>
    <p:extLst>
      <p:ext uri="{BB962C8B-B14F-4D97-AF65-F5344CB8AC3E}">
        <p14:creationId xmlns:p14="http://schemas.microsoft.com/office/powerpoint/2010/main" val="303607661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50"/>
            <a:ext cx="7772400" cy="1362075"/>
          </a:xfrm>
        </p:spPr>
        <p:txBody>
          <a:bodyPr anchor="t"/>
          <a:lstStyle>
            <a:lvl1pPr algn="l">
              <a:defRPr sz="4000" b="1" cap="all"/>
            </a:lvl1pPr>
          </a:lstStyle>
          <a:p>
            <a:r>
              <a:rPr lang="en-US"/>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58A0F65-303B-4B5A-BBD6-771D48E50298}" type="datetime1">
              <a:rPr lang="sr-Latn-RS"/>
              <a:pPr>
                <a:defRPr/>
              </a:pPr>
              <a:t>13.1.2020.</a:t>
            </a:fld>
            <a:endParaRPr lang="x-none"/>
          </a:p>
        </p:txBody>
      </p:sp>
      <p:sp>
        <p:nvSpPr>
          <p:cNvPr id="5" name="Footer Placeholder 4"/>
          <p:cNvSpPr>
            <a:spLocks noGrp="1"/>
          </p:cNvSpPr>
          <p:nvPr>
            <p:ph type="ftr" sz="quarter" idx="11"/>
          </p:nvPr>
        </p:nvSpPr>
        <p:spPr/>
        <p:txBody>
          <a:bodyPr/>
          <a:lstStyle>
            <a:lvl1pPr>
              <a:defRPr/>
            </a:lvl1pPr>
          </a:lstStyle>
          <a:p>
            <a:pPr>
              <a:defRPr/>
            </a:pPr>
            <a:endParaRPr lang="x-none"/>
          </a:p>
        </p:txBody>
      </p:sp>
      <p:sp>
        <p:nvSpPr>
          <p:cNvPr id="6" name="Slide Number Placeholder 5"/>
          <p:cNvSpPr>
            <a:spLocks noGrp="1"/>
          </p:cNvSpPr>
          <p:nvPr>
            <p:ph type="sldNum" sz="quarter" idx="12"/>
          </p:nvPr>
        </p:nvSpPr>
        <p:spPr/>
        <p:txBody>
          <a:bodyPr/>
          <a:lstStyle>
            <a:lvl1pPr>
              <a:defRPr/>
            </a:lvl1pPr>
          </a:lstStyle>
          <a:p>
            <a:pPr>
              <a:defRPr/>
            </a:pPr>
            <a:fld id="{060C7B51-A29D-46CE-A2FF-0E4E2E772B8E}" type="slidenum">
              <a:rPr lang="en-US" altLang="en-US"/>
              <a:pPr>
                <a:defRPr/>
              </a:pPr>
              <a:t>‹#›</a:t>
            </a:fld>
            <a:endParaRPr lang="en-US" altLang="en-US"/>
          </a:p>
        </p:txBody>
      </p:sp>
    </p:spTree>
    <p:extLst>
      <p:ext uri="{BB962C8B-B14F-4D97-AF65-F5344CB8AC3E}">
        <p14:creationId xmlns:p14="http://schemas.microsoft.com/office/powerpoint/2010/main" val="4784254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3"/>
          <p:cNvSpPr>
            <a:spLocks noGrp="1"/>
          </p:cNvSpPr>
          <p:nvPr>
            <p:ph type="dt" sz="half" idx="10"/>
          </p:nvPr>
        </p:nvSpPr>
        <p:spPr/>
        <p:txBody>
          <a:bodyPr/>
          <a:lstStyle>
            <a:lvl1pPr>
              <a:defRPr/>
            </a:lvl1pPr>
          </a:lstStyle>
          <a:p>
            <a:pPr>
              <a:defRPr/>
            </a:pPr>
            <a:fld id="{78E3E041-B060-445A-BAC8-67D0B493F2C8}"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960FC9FA-8FC8-4142-ADF4-00836BA0DB54}" type="slidenum">
              <a:rPr lang="en-US" altLang="en-US"/>
              <a:pPr>
                <a:defRPr/>
              </a:pPr>
              <a:t>‹#›</a:t>
            </a:fld>
            <a:endParaRPr lang="en-US" altLang="en-US"/>
          </a:p>
        </p:txBody>
      </p:sp>
    </p:spTree>
    <p:extLst>
      <p:ext uri="{BB962C8B-B14F-4D97-AF65-F5344CB8AC3E}">
        <p14:creationId xmlns:p14="http://schemas.microsoft.com/office/powerpoint/2010/main" val="307983230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3"/>
          <p:cNvSpPr>
            <a:spLocks noGrp="1"/>
          </p:cNvSpPr>
          <p:nvPr>
            <p:ph type="dt" sz="half" idx="10"/>
          </p:nvPr>
        </p:nvSpPr>
        <p:spPr/>
        <p:txBody>
          <a:bodyPr/>
          <a:lstStyle>
            <a:lvl1pPr>
              <a:defRPr/>
            </a:lvl1pPr>
          </a:lstStyle>
          <a:p>
            <a:pPr>
              <a:defRPr/>
            </a:pPr>
            <a:fld id="{8CF3F54C-700B-436B-9EBC-37B00DAB8D77}" type="datetime1">
              <a:rPr lang="sr-Latn-RS"/>
              <a:pPr>
                <a:defRPr/>
              </a:pPr>
              <a:t>13.1.2020.</a:t>
            </a:fld>
            <a:endParaRPr lang="x-none"/>
          </a:p>
        </p:txBody>
      </p:sp>
      <p:sp>
        <p:nvSpPr>
          <p:cNvPr id="8" name="Footer Placeholder 4"/>
          <p:cNvSpPr>
            <a:spLocks noGrp="1"/>
          </p:cNvSpPr>
          <p:nvPr>
            <p:ph type="ftr" sz="quarter" idx="11"/>
          </p:nvPr>
        </p:nvSpPr>
        <p:spPr/>
        <p:txBody>
          <a:bodyPr/>
          <a:lstStyle>
            <a:lvl1pPr>
              <a:defRPr/>
            </a:lvl1pPr>
          </a:lstStyle>
          <a:p>
            <a:pPr>
              <a:defRPr/>
            </a:pPr>
            <a:endParaRPr lang="x-none"/>
          </a:p>
        </p:txBody>
      </p:sp>
      <p:sp>
        <p:nvSpPr>
          <p:cNvPr id="9" name="Slide Number Placeholder 5"/>
          <p:cNvSpPr>
            <a:spLocks noGrp="1"/>
          </p:cNvSpPr>
          <p:nvPr>
            <p:ph type="sldNum" sz="quarter" idx="12"/>
          </p:nvPr>
        </p:nvSpPr>
        <p:spPr/>
        <p:txBody>
          <a:bodyPr/>
          <a:lstStyle>
            <a:lvl1pPr>
              <a:defRPr/>
            </a:lvl1pPr>
          </a:lstStyle>
          <a:p>
            <a:pPr>
              <a:defRPr/>
            </a:pPr>
            <a:fld id="{D371C559-43FC-4982-A88A-8DBC5519FA37}" type="slidenum">
              <a:rPr lang="en-US" altLang="en-US"/>
              <a:pPr>
                <a:defRPr/>
              </a:pPr>
              <a:t>‹#›</a:t>
            </a:fld>
            <a:endParaRPr lang="en-US" altLang="en-US"/>
          </a:p>
        </p:txBody>
      </p:sp>
    </p:spTree>
    <p:extLst>
      <p:ext uri="{BB962C8B-B14F-4D97-AF65-F5344CB8AC3E}">
        <p14:creationId xmlns:p14="http://schemas.microsoft.com/office/powerpoint/2010/main" val="27090563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D3120BA9-688A-4154-84C5-B77977C0647E}" type="datetime1">
              <a:rPr lang="sr-Latn-RS"/>
              <a:pPr>
                <a:defRPr/>
              </a:pPr>
              <a:t>13.1.2020.</a:t>
            </a:fld>
            <a:endParaRPr lang="x-none"/>
          </a:p>
        </p:txBody>
      </p:sp>
      <p:sp>
        <p:nvSpPr>
          <p:cNvPr id="4" name="Footer Placeholder 4"/>
          <p:cNvSpPr>
            <a:spLocks noGrp="1"/>
          </p:cNvSpPr>
          <p:nvPr>
            <p:ph type="ftr" sz="quarter" idx="11"/>
          </p:nvPr>
        </p:nvSpPr>
        <p:spPr/>
        <p:txBody>
          <a:bodyPr/>
          <a:lstStyle>
            <a:lvl1pPr>
              <a:defRPr/>
            </a:lvl1pPr>
          </a:lstStyle>
          <a:p>
            <a:pPr>
              <a:defRPr/>
            </a:pPr>
            <a:endParaRPr lang="x-none"/>
          </a:p>
        </p:txBody>
      </p:sp>
      <p:sp>
        <p:nvSpPr>
          <p:cNvPr id="5" name="Slide Number Placeholder 5"/>
          <p:cNvSpPr>
            <a:spLocks noGrp="1"/>
          </p:cNvSpPr>
          <p:nvPr>
            <p:ph type="sldNum" sz="quarter" idx="12"/>
          </p:nvPr>
        </p:nvSpPr>
        <p:spPr/>
        <p:txBody>
          <a:bodyPr/>
          <a:lstStyle>
            <a:lvl1pPr>
              <a:defRPr/>
            </a:lvl1pPr>
          </a:lstStyle>
          <a:p>
            <a:pPr>
              <a:defRPr/>
            </a:pPr>
            <a:fld id="{2B3F6CD9-BA7A-438E-BFD2-C592582CE590}" type="slidenum">
              <a:rPr lang="en-US" altLang="en-US"/>
              <a:pPr>
                <a:defRPr/>
              </a:pPr>
              <a:t>‹#›</a:t>
            </a:fld>
            <a:endParaRPr lang="en-US" altLang="en-US"/>
          </a:p>
        </p:txBody>
      </p:sp>
    </p:spTree>
    <p:extLst>
      <p:ext uri="{BB962C8B-B14F-4D97-AF65-F5344CB8AC3E}">
        <p14:creationId xmlns:p14="http://schemas.microsoft.com/office/powerpoint/2010/main" val="124599327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142528-53E1-4386-AB72-595812BC16DF}" type="datetime1">
              <a:rPr lang="sr-Latn-RS"/>
              <a:pPr>
                <a:defRPr/>
              </a:pPr>
              <a:t>13.1.2020.</a:t>
            </a:fld>
            <a:endParaRPr lang="x-none"/>
          </a:p>
        </p:txBody>
      </p:sp>
      <p:sp>
        <p:nvSpPr>
          <p:cNvPr id="3" name="Footer Placeholder 4"/>
          <p:cNvSpPr>
            <a:spLocks noGrp="1"/>
          </p:cNvSpPr>
          <p:nvPr>
            <p:ph type="ftr" sz="quarter" idx="11"/>
          </p:nvPr>
        </p:nvSpPr>
        <p:spPr/>
        <p:txBody>
          <a:bodyPr/>
          <a:lstStyle>
            <a:lvl1pPr>
              <a:defRPr/>
            </a:lvl1pPr>
          </a:lstStyle>
          <a:p>
            <a:pPr>
              <a:defRPr/>
            </a:pPr>
            <a:endParaRPr lang="x-none"/>
          </a:p>
        </p:txBody>
      </p:sp>
      <p:sp>
        <p:nvSpPr>
          <p:cNvPr id="4" name="Slide Number Placeholder 5"/>
          <p:cNvSpPr>
            <a:spLocks noGrp="1"/>
          </p:cNvSpPr>
          <p:nvPr>
            <p:ph type="sldNum" sz="quarter" idx="12"/>
          </p:nvPr>
        </p:nvSpPr>
        <p:spPr/>
        <p:txBody>
          <a:bodyPr/>
          <a:lstStyle>
            <a:lvl1pPr>
              <a:defRPr/>
            </a:lvl1pPr>
          </a:lstStyle>
          <a:p>
            <a:pPr>
              <a:defRPr/>
            </a:pPr>
            <a:fld id="{E2E95367-62B1-4ECE-A36E-6AD8FE4DCEB5}" type="slidenum">
              <a:rPr lang="en-US" altLang="en-US"/>
              <a:pPr>
                <a:defRPr/>
              </a:pPr>
              <a:t>‹#›</a:t>
            </a:fld>
            <a:endParaRPr lang="en-US" altLang="en-US"/>
          </a:p>
        </p:txBody>
      </p:sp>
    </p:spTree>
    <p:extLst>
      <p:ext uri="{BB962C8B-B14F-4D97-AF65-F5344CB8AC3E}">
        <p14:creationId xmlns:p14="http://schemas.microsoft.com/office/powerpoint/2010/main" val="220133227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x-none"/>
          </a:p>
        </p:txBody>
      </p:sp>
      <p:sp>
        <p:nvSpPr>
          <p:cNvPr id="3" name="Content Placeholder 2"/>
          <p:cNvSpPr>
            <a:spLocks noGrp="1"/>
          </p:cNvSpPr>
          <p:nvPr>
            <p:ph idx="1"/>
          </p:nvPr>
        </p:nvSpPr>
        <p:spPr>
          <a:xfrm>
            <a:off x="3575050" y="2731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3034F02-CD59-43BF-B6D7-4375936FD078}"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166D6F65-5051-4D4F-B0C8-4A8AD8972256}" type="slidenum">
              <a:rPr lang="en-US" altLang="en-US"/>
              <a:pPr>
                <a:defRPr/>
              </a:pPr>
              <a:t>‹#›</a:t>
            </a:fld>
            <a:endParaRPr lang="en-US" altLang="en-US"/>
          </a:p>
        </p:txBody>
      </p:sp>
    </p:spTree>
    <p:extLst>
      <p:ext uri="{BB962C8B-B14F-4D97-AF65-F5344CB8AC3E}">
        <p14:creationId xmlns:p14="http://schemas.microsoft.com/office/powerpoint/2010/main" val="354284956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4CF2510-AD14-4BC7-867B-A4E4E2A9575C}" type="datetime1">
              <a:rPr lang="sr-Latn-RS"/>
              <a:pPr>
                <a:defRPr/>
              </a:pPr>
              <a:t>13.1.2020.</a:t>
            </a:fld>
            <a:endParaRPr lang="x-none"/>
          </a:p>
        </p:txBody>
      </p:sp>
      <p:sp>
        <p:nvSpPr>
          <p:cNvPr id="6" name="Footer Placeholder 4"/>
          <p:cNvSpPr>
            <a:spLocks noGrp="1"/>
          </p:cNvSpPr>
          <p:nvPr>
            <p:ph type="ftr" sz="quarter" idx="11"/>
          </p:nvPr>
        </p:nvSpPr>
        <p:spPr/>
        <p:txBody>
          <a:bodyPr/>
          <a:lstStyle>
            <a:lvl1pPr>
              <a:defRPr/>
            </a:lvl1pPr>
          </a:lstStyle>
          <a:p>
            <a:pPr>
              <a:defRPr/>
            </a:pPr>
            <a:endParaRPr lang="x-none"/>
          </a:p>
        </p:txBody>
      </p:sp>
      <p:sp>
        <p:nvSpPr>
          <p:cNvPr id="7" name="Slide Number Placeholder 5"/>
          <p:cNvSpPr>
            <a:spLocks noGrp="1"/>
          </p:cNvSpPr>
          <p:nvPr>
            <p:ph type="sldNum" sz="quarter" idx="12"/>
          </p:nvPr>
        </p:nvSpPr>
        <p:spPr/>
        <p:txBody>
          <a:bodyPr/>
          <a:lstStyle>
            <a:lvl1pPr>
              <a:defRPr/>
            </a:lvl1pPr>
          </a:lstStyle>
          <a:p>
            <a:pPr>
              <a:defRPr/>
            </a:pPr>
            <a:fld id="{2E6E89D8-D6F1-4B45-869D-36107A602171}" type="slidenum">
              <a:rPr lang="en-US" altLang="en-US"/>
              <a:pPr>
                <a:defRPr/>
              </a:pPr>
              <a:t>‹#›</a:t>
            </a:fld>
            <a:endParaRPr lang="en-US" altLang="en-US"/>
          </a:p>
        </p:txBody>
      </p:sp>
    </p:spTree>
    <p:extLst>
      <p:ext uri="{BB962C8B-B14F-4D97-AF65-F5344CB8AC3E}">
        <p14:creationId xmlns:p14="http://schemas.microsoft.com/office/powerpoint/2010/main" val="34914887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sr-Latn-CS" altLang="sr-Latn-R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sr-Latn-CS"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355892AF-2F72-4572-BE69-0901CCD9D36F}" type="datetime1">
              <a:rPr lang="sr-Latn-RS"/>
              <a:pPr>
                <a:defRPr/>
              </a:pPr>
              <a:t>13.1.2020.</a:t>
            </a:fld>
            <a:endParaRPr lang="x-non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000" b="0" i="0" u="none">
                <a:solidFill>
                  <a:srgbClr val="000000"/>
                </a:solidFill>
                <a:latin typeface="Arial"/>
                <a:cs typeface="+mn-cs"/>
              </a:defRPr>
            </a:lvl1pPr>
          </a:lstStyle>
          <a:p>
            <a:pPr>
              <a:defRPr/>
            </a:pPr>
            <a:endParaRPr lang="x-non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4D9A038-148B-4271-A480-B8271B293FFA}" type="slidenum">
              <a:rPr lang="en-US" altLang="en-US"/>
              <a:pPr>
                <a:defRPr/>
              </a:pPr>
              <a:t>‹#›</a:t>
            </a:fld>
            <a:endParaRPr lang="en-US" altLang="en-US"/>
          </a:p>
        </p:txBody>
      </p:sp>
      <p:sp>
        <p:nvSpPr>
          <p:cNvPr id="1031" name="JS SlideHeader"/>
          <p:cNvSpPr txBox="1">
            <a:spLocks noChangeArrowheads="1"/>
          </p:cNvSpPr>
          <p:nvPr userDrawn="1"/>
        </p:nvSpPr>
        <p:spPr bwMode="auto">
          <a:xfrm>
            <a:off x="914400" y="63500"/>
            <a:ext cx="73152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a:defRPr/>
            </a:pPr>
            <a:endParaRPr lang="en-US" altLang="en-US" sz="100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sr-Latn-CS" altLang="sr-Latn-RS"/>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sr-Latn-CS"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BC558A26-5525-4E66-8864-CF65551C17EB}" type="datetime1">
              <a:rPr lang="sr-Latn-RS"/>
              <a:pPr>
                <a:defRPr/>
              </a:pPr>
              <a:t>13.1.2020.</a:t>
            </a:fld>
            <a:endParaRPr lang="x-non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000" b="0" i="0" u="none">
                <a:solidFill>
                  <a:srgbClr val="000000"/>
                </a:solidFill>
                <a:latin typeface="Arial"/>
                <a:cs typeface="+mn-cs"/>
              </a:defRPr>
            </a:lvl1pPr>
          </a:lstStyle>
          <a:p>
            <a:pPr>
              <a:defRPr/>
            </a:pPr>
            <a:endParaRPr lang="x-non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F8A81BB-6B4C-4A50-A500-A074BE3D9E1C}" type="slidenum">
              <a:rPr lang="en-US" altLang="en-US"/>
              <a:pPr>
                <a:defRPr/>
              </a:pPr>
              <a:t>‹#›</a:t>
            </a:fld>
            <a:endParaRPr lang="en-US" altLang="en-US"/>
          </a:p>
        </p:txBody>
      </p:sp>
      <p:sp>
        <p:nvSpPr>
          <p:cNvPr id="2055" name="JS SlideHeader"/>
          <p:cNvSpPr txBox="1">
            <a:spLocks noChangeArrowheads="1"/>
          </p:cNvSpPr>
          <p:nvPr userDrawn="1"/>
        </p:nvSpPr>
        <p:spPr bwMode="auto">
          <a:xfrm>
            <a:off x="914400" y="63500"/>
            <a:ext cx="73152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a:defRPr/>
            </a:pPr>
            <a:endParaRPr lang="en-US" altLang="en-US" sz="100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95288" y="2565400"/>
            <a:ext cx="84248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sr-Latn-RS" sz="4000">
              <a:solidFill>
                <a:srgbClr val="C0504D"/>
              </a:solidFill>
              <a:latin typeface="Arial" charset="0"/>
            </a:endParaRPr>
          </a:p>
        </p:txBody>
      </p:sp>
      <p:pic>
        <p:nvPicPr>
          <p:cNvPr id="3075" name="Слика 0" descr="Description: Grb-Srbija_20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476250"/>
            <a:ext cx="896937"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ChangeArrowheads="1"/>
          </p:cNvSpPr>
          <p:nvPr/>
        </p:nvSpPr>
        <p:spPr bwMode="auto">
          <a:xfrm>
            <a:off x="1692275" y="620713"/>
            <a:ext cx="604837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sz="2800">
                <a:solidFill>
                  <a:srgbClr val="000000"/>
                </a:solidFill>
                <a:latin typeface="Times New Roman" pitchFamily="18" charset="0"/>
                <a:cs typeface="Times New Roman" pitchFamily="18" charset="0"/>
              </a:rPr>
              <a:t>Republic of Serbia </a:t>
            </a:r>
          </a:p>
          <a:p>
            <a:pPr algn="ctr" eaLnBrk="1" hangingPunct="1">
              <a:spcBef>
                <a:spcPct val="0"/>
              </a:spcBef>
              <a:buFontTx/>
              <a:buNone/>
            </a:pPr>
            <a:r>
              <a:rPr lang="en-US" sz="2800">
                <a:solidFill>
                  <a:srgbClr val="000000"/>
                </a:solidFill>
                <a:latin typeface="Times New Roman" pitchFamily="18" charset="0"/>
                <a:cs typeface="Times New Roman" pitchFamily="18" charset="0"/>
              </a:rPr>
              <a:t>Fiscal Council</a:t>
            </a:r>
          </a:p>
        </p:txBody>
      </p:sp>
      <p:sp>
        <p:nvSpPr>
          <p:cNvPr id="3077" name="Rectangle 2"/>
          <p:cNvSpPr>
            <a:spLocks noChangeArrowheads="1"/>
          </p:cNvSpPr>
          <p:nvPr/>
        </p:nvSpPr>
        <p:spPr bwMode="auto">
          <a:xfrm>
            <a:off x="1835150" y="5156200"/>
            <a:ext cx="60483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sz="1800">
                <a:solidFill>
                  <a:srgbClr val="000000"/>
                </a:solidFill>
                <a:latin typeface="Times New Roman" pitchFamily="18" charset="0"/>
                <a:cs typeface="Times New Roman" pitchFamily="18" charset="0"/>
              </a:rPr>
              <a:t>19 November 2019</a:t>
            </a:r>
          </a:p>
        </p:txBody>
      </p:sp>
      <p:sp>
        <p:nvSpPr>
          <p:cNvPr id="3078" name="Rectangle 1"/>
          <p:cNvSpPr>
            <a:spLocks noChangeArrowheads="1"/>
          </p:cNvSpPr>
          <p:nvPr/>
        </p:nvSpPr>
        <p:spPr bwMode="auto">
          <a:xfrm>
            <a:off x="179388" y="3043238"/>
            <a:ext cx="8640762"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50000"/>
              </a:lnSpc>
              <a:spcBef>
                <a:spcPct val="0"/>
              </a:spcBef>
              <a:buFontTx/>
              <a:buNone/>
            </a:pPr>
            <a:r>
              <a:rPr lang="en-US" sz="2800">
                <a:latin typeface="Times New Roman" pitchFamily="18" charset="0"/>
                <a:cs typeface="Times New Roman" pitchFamily="18" charset="0"/>
              </a:rPr>
              <a:t>Assessment of the 2020 Budget and the Revised Fiscal Strategy for 2020-2022 </a:t>
            </a:r>
          </a:p>
          <a:p>
            <a:pPr algn="ctr" eaLnBrk="1" hangingPunct="1">
              <a:lnSpc>
                <a:spcPct val="150000"/>
              </a:lnSpc>
              <a:spcBef>
                <a:spcPct val="0"/>
              </a:spcBef>
              <a:buFontTx/>
              <a:buNone/>
            </a:pPr>
            <a:endParaRPr lang="sr-Latn-RS" altLang="sr-Latn-RS" sz="2800">
              <a:solidFill>
                <a:srgbClr val="00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4925" y="44450"/>
            <a:ext cx="9109075" cy="649288"/>
          </a:xfrm>
        </p:spPr>
        <p:txBody>
          <a:bodyPr/>
          <a:lstStyle/>
          <a:p>
            <a:pPr eaLnBrk="1" hangingPunct="1">
              <a:defRPr/>
            </a:pPr>
            <a:r>
              <a:rPr lang="en-US" sz="2850" dirty="0">
                <a:latin typeface="Times New Roman" pitchFamily="18" charset="0"/>
                <a:cs typeface="Times New Roman" pitchFamily="18" charset="0"/>
              </a:rPr>
              <a:t>EPS needs annual </a:t>
            </a:r>
            <a:r>
              <a:rPr lang="en-US" sz="2850" dirty="0" smtClean="0">
                <a:latin typeface="Times New Roman" pitchFamily="18" charset="0"/>
                <a:cs typeface="Times New Roman" pitchFamily="18" charset="0"/>
              </a:rPr>
              <a:t>investment </a:t>
            </a:r>
            <a:r>
              <a:rPr lang="en-US" sz="2850" dirty="0">
                <a:latin typeface="Times New Roman" pitchFamily="18" charset="0"/>
                <a:cs typeface="Times New Roman" pitchFamily="18" charset="0"/>
              </a:rPr>
              <a:t>of over 600 m </a:t>
            </a:r>
            <a:r>
              <a:rPr lang="en-US" sz="2850" dirty="0" smtClean="0">
                <a:latin typeface="Times New Roman" pitchFamily="18" charset="0"/>
                <a:cs typeface="Times New Roman" pitchFamily="18" charset="0"/>
              </a:rPr>
              <a:t>Euros</a:t>
            </a:r>
            <a:endParaRPr lang="en-US" sz="2850" dirty="0">
              <a:latin typeface="Times New Roman" pitchFamily="18" charset="0"/>
              <a:cs typeface="Times New Roman" pitchFamily="18" charset="0"/>
            </a:endParaRPr>
          </a:p>
        </p:txBody>
      </p:sp>
      <p:sp>
        <p:nvSpPr>
          <p:cNvPr id="12291" name="Content Placeholder 2"/>
          <p:cNvSpPr>
            <a:spLocks noGrp="1"/>
          </p:cNvSpPr>
          <p:nvPr>
            <p:ph idx="1"/>
          </p:nvPr>
        </p:nvSpPr>
        <p:spPr>
          <a:xfrm>
            <a:off x="34925" y="836613"/>
            <a:ext cx="9001125" cy="5761037"/>
          </a:xfrm>
        </p:spPr>
        <p:txBody>
          <a:bodyPr/>
          <a:lstStyle/>
          <a:p>
            <a:pPr marL="530225">
              <a:spcBef>
                <a:spcPts val="500"/>
              </a:spcBef>
              <a:spcAft>
                <a:spcPts val="500"/>
              </a:spcAft>
            </a:pPr>
            <a:r>
              <a:rPr lang="en-US" sz="2100" dirty="0">
                <a:latin typeface="Times New Roman" pitchFamily="18" charset="0"/>
                <a:cs typeface="Times New Roman" pitchFamily="18" charset="0"/>
              </a:rPr>
              <a:t>EPS would have to increase its annual investments by over 50% compared to the present level </a:t>
            </a:r>
          </a:p>
          <a:p>
            <a:pPr marL="930275" lvl="1">
              <a:spcBef>
                <a:spcPts val="500"/>
              </a:spcBef>
              <a:spcAft>
                <a:spcPts val="500"/>
              </a:spcAft>
            </a:pPr>
            <a:r>
              <a:rPr lang="en-US" sz="1700" dirty="0">
                <a:latin typeface="Times New Roman" pitchFamily="18" charset="0"/>
                <a:cs typeface="Times New Roman" pitchFamily="18" charset="0"/>
              </a:rPr>
              <a:t>From </a:t>
            </a:r>
            <a:r>
              <a:rPr lang="en-US" sz="1700" dirty="0" smtClean="0">
                <a:latin typeface="Times New Roman" pitchFamily="18" charset="0"/>
                <a:cs typeface="Times New Roman" pitchFamily="18" charset="0"/>
              </a:rPr>
              <a:t>current 350-400 </a:t>
            </a:r>
            <a:r>
              <a:rPr lang="en-US" sz="1700" dirty="0">
                <a:latin typeface="Times New Roman" pitchFamily="18" charset="0"/>
                <a:cs typeface="Times New Roman" pitchFamily="18" charset="0"/>
              </a:rPr>
              <a:t>m Euros to over 600 m Euros</a:t>
            </a:r>
          </a:p>
          <a:p>
            <a:pPr marL="530225">
              <a:spcBef>
                <a:spcPts val="500"/>
              </a:spcBef>
              <a:spcAft>
                <a:spcPts val="500"/>
              </a:spcAft>
            </a:pPr>
            <a:r>
              <a:rPr lang="sr-Latn-RS" sz="2100" dirty="0">
                <a:latin typeface="Times New Roman" pitchFamily="18" charset="0"/>
                <a:cs typeface="Times New Roman" pitchFamily="18" charset="0"/>
              </a:rPr>
              <a:t>Most </a:t>
            </a:r>
            <a:r>
              <a:rPr lang="en-US" sz="2100" dirty="0" smtClean="0">
                <a:latin typeface="Times New Roman" pitchFamily="18" charset="0"/>
                <a:cs typeface="Times New Roman" pitchFamily="18" charset="0"/>
              </a:rPr>
              <a:t>investment, </a:t>
            </a:r>
            <a:r>
              <a:rPr lang="en-US" sz="2100" dirty="0">
                <a:latin typeface="Times New Roman" pitchFamily="18" charset="0"/>
                <a:cs typeface="Times New Roman" pitchFamily="18" charset="0"/>
              </a:rPr>
              <a:t>450-500 m Euros</a:t>
            </a:r>
            <a:r>
              <a:rPr lang="sr-Latn-RS" sz="2100" dirty="0">
                <a:latin typeface="Times New Roman" pitchFamily="18" charset="0"/>
                <a:cs typeface="Times New Roman" pitchFamily="18" charset="0"/>
              </a:rPr>
              <a:t>,</a:t>
            </a:r>
            <a:r>
              <a:rPr lang="en-US" sz="2100" dirty="0">
                <a:latin typeface="Times New Roman" pitchFamily="18" charset="0"/>
                <a:cs typeface="Times New Roman" pitchFamily="18" charset="0"/>
              </a:rPr>
              <a:t> should go to new production capacities</a:t>
            </a:r>
          </a:p>
          <a:p>
            <a:pPr marL="930275" lvl="1">
              <a:spcBef>
                <a:spcPts val="500"/>
              </a:spcBef>
              <a:spcAft>
                <a:spcPts val="500"/>
              </a:spcAft>
            </a:pPr>
            <a:r>
              <a:rPr lang="en-US" sz="1700" dirty="0">
                <a:latin typeface="Times New Roman" pitchFamily="18" charset="0"/>
                <a:cs typeface="Times New Roman" pitchFamily="18" charset="0"/>
              </a:rPr>
              <a:t>This corresponds to investments needed for an additional 5000 GWh of electricity that EPS should provide by the end of 2027 (15% of current production)</a:t>
            </a:r>
          </a:p>
          <a:p>
            <a:pPr marL="1162050" lvl="2" indent="-266700">
              <a:spcBef>
                <a:spcPts val="500"/>
              </a:spcBef>
              <a:spcAft>
                <a:spcPts val="500"/>
              </a:spcAft>
              <a:buFont typeface="Calibri" pitchFamily="34" charset="0"/>
              <a:buAutoNum type="arabicPeriod"/>
            </a:pPr>
            <a:r>
              <a:rPr lang="en-US" sz="1600" dirty="0">
                <a:latin typeface="Times New Roman" pitchFamily="18" charset="0"/>
                <a:cs typeface="Times New Roman" pitchFamily="18" charset="0"/>
              </a:rPr>
              <a:t>It must replace the obsolete installations scheduled for deco</a:t>
            </a:r>
            <a:r>
              <a:rPr lang="sr-Latn-RS" sz="1600" dirty="0">
                <a:latin typeface="Times New Roman" pitchFamily="18" charset="0"/>
                <a:cs typeface="Times New Roman" pitchFamily="18" charset="0"/>
              </a:rPr>
              <a:t>m</a:t>
            </a:r>
            <a:r>
              <a:rPr lang="en-US" sz="1600" dirty="0">
                <a:latin typeface="Times New Roman" pitchFamily="18" charset="0"/>
                <a:cs typeface="Times New Roman" pitchFamily="18" charset="0"/>
              </a:rPr>
              <a:t>missioning (loss of about 2,000 GWh, which was the average annual production of these plants in 2006-2017) </a:t>
            </a:r>
          </a:p>
          <a:p>
            <a:pPr marL="1162050" lvl="2" indent="-266700">
              <a:spcBef>
                <a:spcPts val="500"/>
              </a:spcBef>
              <a:spcAft>
                <a:spcPts val="500"/>
              </a:spcAft>
              <a:buFont typeface="Calibri" pitchFamily="34" charset="0"/>
              <a:buAutoNum type="arabicPeriod"/>
            </a:pPr>
            <a:r>
              <a:rPr lang="en-US" sz="1600" dirty="0">
                <a:latin typeface="Times New Roman" pitchFamily="18" charset="0"/>
                <a:cs typeface="Times New Roman" pitchFamily="18" charset="0"/>
              </a:rPr>
              <a:t>Due to the estimated increase in demands from households and businesses, which we estimate to at least 3,000 GWh (which could grow up to 5,000 GWh if the economic </a:t>
            </a:r>
            <a:r>
              <a:rPr lang="en-US" sz="1600" dirty="0" smtClean="0">
                <a:latin typeface="Times New Roman" pitchFamily="18" charset="0"/>
                <a:cs typeface="Times New Roman" pitchFamily="18" charset="0"/>
              </a:rPr>
              <a:t>activity picks </a:t>
            </a:r>
            <a:r>
              <a:rPr lang="en-US" sz="1600" dirty="0">
                <a:latin typeface="Times New Roman" pitchFamily="18" charset="0"/>
                <a:cs typeface="Times New Roman" pitchFamily="18" charset="0"/>
              </a:rPr>
              <a:t>up pace)</a:t>
            </a:r>
          </a:p>
          <a:p>
            <a:pPr marL="530225">
              <a:spcBef>
                <a:spcPts val="500"/>
              </a:spcBef>
              <a:spcAft>
                <a:spcPts val="500"/>
              </a:spcAft>
            </a:pPr>
            <a:r>
              <a:rPr lang="en-US" sz="2100" dirty="0">
                <a:latin typeface="Times New Roman" pitchFamily="18" charset="0"/>
                <a:cs typeface="Times New Roman" pitchFamily="18" charset="0"/>
              </a:rPr>
              <a:t>Another 100+ m Euros annually to have EPS meet the national and European environmental </a:t>
            </a:r>
            <a:r>
              <a:rPr lang="en-US" sz="2100" dirty="0" smtClean="0">
                <a:latin typeface="Times New Roman" pitchFamily="18" charset="0"/>
                <a:cs typeface="Times New Roman" pitchFamily="18" charset="0"/>
              </a:rPr>
              <a:t>legislation requirements</a:t>
            </a:r>
            <a:endParaRPr lang="en-US" sz="2100" dirty="0">
              <a:latin typeface="Times New Roman" pitchFamily="18" charset="0"/>
              <a:cs typeface="Times New Roman" pitchFamily="18" charset="0"/>
            </a:endParaRPr>
          </a:p>
          <a:p>
            <a:pPr marL="930275" lvl="1">
              <a:spcBef>
                <a:spcPts val="500"/>
              </a:spcBef>
              <a:spcAft>
                <a:spcPts val="500"/>
              </a:spcAft>
            </a:pPr>
            <a:r>
              <a:rPr lang="en-US" sz="1700" dirty="0">
                <a:latin typeface="Times New Roman" pitchFamily="18" charset="0"/>
                <a:cs typeface="Times New Roman" pitchFamily="18" charset="0"/>
              </a:rPr>
              <a:t>Construction of  installations for </a:t>
            </a:r>
            <a:r>
              <a:rPr lang="en-US" sz="1700" dirty="0" err="1" smtClean="0">
                <a:latin typeface="Times New Roman" pitchFamily="18" charset="0"/>
                <a:cs typeface="Times New Roman" pitchFamily="18" charset="0"/>
              </a:rPr>
              <a:t>desul</a:t>
            </a:r>
            <a:r>
              <a:rPr lang="de-DE" sz="1700" dirty="0" smtClean="0">
                <a:latin typeface="Times New Roman" pitchFamily="18" charset="0"/>
                <a:cs typeface="Times New Roman" pitchFamily="18" charset="0"/>
              </a:rPr>
              <a:t>ph</a:t>
            </a:r>
            <a:r>
              <a:rPr lang="en-US" sz="1700" dirty="0" err="1" smtClean="0">
                <a:latin typeface="Times New Roman" pitchFamily="18" charset="0"/>
                <a:cs typeface="Times New Roman" pitchFamily="18" charset="0"/>
              </a:rPr>
              <a:t>urization</a:t>
            </a:r>
            <a:r>
              <a:rPr lang="en-US" sz="1700" dirty="0">
                <a:latin typeface="Times New Roman" pitchFamily="18" charset="0"/>
                <a:cs typeface="Times New Roman" pitchFamily="18" charset="0"/>
              </a:rPr>
              <a:t>, nitrogen oxide and particulate matter emission decrease; construction of a contemporary waste management system; wastewater treatment installations </a:t>
            </a:r>
          </a:p>
        </p:txBody>
      </p:sp>
      <p:sp>
        <p:nvSpPr>
          <p:cNvPr id="1229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B601A4E-CFAD-4F4B-8B13-4EEEA21A31C0}" type="slidenum">
              <a:rPr lang="en-US" altLang="en-US" sz="1200" smtClean="0">
                <a:solidFill>
                  <a:srgbClr val="898989"/>
                </a:solidFill>
              </a:rPr>
              <a:pPr>
                <a:spcBef>
                  <a:spcPct val="0"/>
                </a:spcBef>
                <a:buFontTx/>
                <a:buNone/>
              </a:pPr>
              <a:t>10</a:t>
            </a:fld>
            <a:endParaRPr lang="en-US" altLang="en-US" sz="1200">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7950" y="44450"/>
            <a:ext cx="9036050" cy="792163"/>
          </a:xfrm>
        </p:spPr>
        <p:txBody>
          <a:bodyPr/>
          <a:lstStyle/>
          <a:p>
            <a:pPr eaLnBrk="1" hangingPunct="1"/>
            <a:r>
              <a:rPr lang="en-US" sz="2900" dirty="0">
                <a:latin typeface="Times New Roman" pitchFamily="18" charset="0"/>
                <a:cs typeface="Times New Roman" pitchFamily="18" charset="0"/>
              </a:rPr>
              <a:t>EPS is currently incapable </a:t>
            </a:r>
            <a:r>
              <a:rPr lang="en-US" sz="2900" dirty="0" smtClean="0">
                <a:latin typeface="Times New Roman" pitchFamily="18" charset="0"/>
                <a:cs typeface="Times New Roman" pitchFamily="18" charset="0"/>
              </a:rPr>
              <a:t>of increasing the </a:t>
            </a:r>
            <a:r>
              <a:rPr lang="en-US" sz="2900" dirty="0">
                <a:latin typeface="Times New Roman" pitchFamily="18" charset="0"/>
                <a:cs typeface="Times New Roman" pitchFamily="18" charset="0"/>
              </a:rPr>
              <a:t>investments </a:t>
            </a:r>
            <a:r>
              <a:rPr lang="en-US" sz="2900" dirty="0" smtClean="0">
                <a:latin typeface="Times New Roman" pitchFamily="18" charset="0"/>
                <a:cs typeface="Times New Roman" pitchFamily="18" charset="0"/>
              </a:rPr>
              <a:t>to that amount</a:t>
            </a:r>
            <a:endParaRPr lang="en-US" sz="2900" dirty="0">
              <a:latin typeface="Times New Roman" pitchFamily="18" charset="0"/>
              <a:cs typeface="Times New Roman" pitchFamily="18" charset="0"/>
            </a:endParaRPr>
          </a:p>
        </p:txBody>
      </p:sp>
      <p:sp>
        <p:nvSpPr>
          <p:cNvPr id="13315" name="Content Placeholder 2"/>
          <p:cNvSpPr>
            <a:spLocks noGrp="1"/>
          </p:cNvSpPr>
          <p:nvPr>
            <p:ph idx="1"/>
          </p:nvPr>
        </p:nvSpPr>
        <p:spPr>
          <a:xfrm>
            <a:off x="179388" y="981075"/>
            <a:ext cx="8713787" cy="5740400"/>
          </a:xfrm>
        </p:spPr>
        <p:txBody>
          <a:bodyPr/>
          <a:lstStyle/>
          <a:p>
            <a:pPr marL="133350" indent="-266700" algn="just" eaLnBrk="1" hangingPunct="1">
              <a:spcBef>
                <a:spcPts val="400"/>
              </a:spcBef>
              <a:spcAft>
                <a:spcPts val="300"/>
              </a:spcAft>
            </a:pPr>
            <a:r>
              <a:rPr lang="en-US" sz="2000" dirty="0">
                <a:latin typeface="Times New Roman" pitchFamily="18" charset="0"/>
                <a:cs typeface="Times New Roman" pitchFamily="18" charset="0"/>
              </a:rPr>
              <a:t>EPS is barely profitable, annual profit from 2015 to 2018</a:t>
            </a:r>
            <a:r>
              <a:rPr lang="sr-Latn-RS" sz="2000" dirty="0">
                <a:latin typeface="Times New Roman" pitchFamily="18" charset="0"/>
                <a:cs typeface="Times New Roman" pitchFamily="18" charset="0"/>
              </a:rPr>
              <a:t> </a:t>
            </a:r>
            <a:r>
              <a:rPr lang="sr-Latn-RS" sz="2000" dirty="0" err="1">
                <a:latin typeface="Times New Roman" pitchFamily="18" charset="0"/>
                <a:cs typeface="Times New Roman" pitchFamily="18" charset="0"/>
              </a:rPr>
              <a:t>was</a:t>
            </a:r>
            <a:r>
              <a:rPr lang="en-US" sz="2000" dirty="0">
                <a:latin typeface="Times New Roman" pitchFamily="18" charset="0"/>
                <a:cs typeface="Times New Roman" pitchFamily="18" charset="0"/>
              </a:rPr>
              <a:t> below 40 m Euros on average (in 2018, there was a minor </a:t>
            </a:r>
            <a:r>
              <a:rPr lang="en-US" sz="2000" dirty="0" smtClean="0">
                <a:latin typeface="Times New Roman" pitchFamily="18" charset="0"/>
                <a:cs typeface="Times New Roman" pitchFamily="18" charset="0"/>
              </a:rPr>
              <a:t>loss) </a:t>
            </a:r>
            <a:endParaRPr lang="en-US" sz="2000" dirty="0">
              <a:latin typeface="Times New Roman" pitchFamily="18" charset="0"/>
              <a:cs typeface="Times New Roman" pitchFamily="18" charset="0"/>
            </a:endParaRPr>
          </a:p>
          <a:p>
            <a:pPr marL="533400" lvl="1" indent="-266700" algn="just" eaLnBrk="1" hangingPunct="1">
              <a:spcBef>
                <a:spcPts val="400"/>
              </a:spcBef>
              <a:spcAft>
                <a:spcPts val="300"/>
              </a:spcAft>
            </a:pPr>
            <a:r>
              <a:rPr lang="en-US" sz="1600" dirty="0">
                <a:latin typeface="Times New Roman" pitchFamily="18" charset="0"/>
                <a:cs typeface="Times New Roman" pitchFamily="18" charset="0"/>
              </a:rPr>
              <a:t>This means </a:t>
            </a:r>
            <a:r>
              <a:rPr lang="en-US" sz="1600" dirty="0" smtClean="0">
                <a:latin typeface="Times New Roman" pitchFamily="18" charset="0"/>
                <a:cs typeface="Times New Roman" pitchFamily="18" charset="0"/>
              </a:rPr>
              <a:t>that, </a:t>
            </a:r>
            <a:r>
              <a:rPr lang="en-US" sz="1600" dirty="0">
                <a:latin typeface="Times New Roman" pitchFamily="18" charset="0"/>
                <a:cs typeface="Times New Roman" pitchFamily="18" charset="0"/>
              </a:rPr>
              <a:t>at the moment, EPS can only invest a little over the depreciation level, i.e. below 400 m Euros</a:t>
            </a:r>
          </a:p>
          <a:p>
            <a:pPr marL="133350" indent="-266700" algn="just" eaLnBrk="1" hangingPunct="1">
              <a:spcBef>
                <a:spcPts val="400"/>
              </a:spcBef>
              <a:spcAft>
                <a:spcPts val="300"/>
              </a:spcAft>
            </a:pPr>
            <a:r>
              <a:rPr lang="en-US" sz="2000" dirty="0">
                <a:latin typeface="Times New Roman" pitchFamily="18" charset="0"/>
                <a:cs typeface="Times New Roman" pitchFamily="18" charset="0"/>
              </a:rPr>
              <a:t>EPS would have to have a permanent profit of at least 200-250 m Euros per year </a:t>
            </a:r>
            <a:r>
              <a:rPr lang="en-US" sz="2000" dirty="0" smtClean="0">
                <a:latin typeface="Times New Roman" pitchFamily="18" charset="0"/>
                <a:cs typeface="Times New Roman" pitchFamily="18" charset="0"/>
              </a:rPr>
              <a:t>in order to </a:t>
            </a:r>
            <a:r>
              <a:rPr lang="en-US" sz="2000" dirty="0">
                <a:latin typeface="Times New Roman" pitchFamily="18" charset="0"/>
                <a:cs typeface="Times New Roman" pitchFamily="18" charset="0"/>
              </a:rPr>
              <a:t>have sufficient funds for investments</a:t>
            </a:r>
          </a:p>
          <a:p>
            <a:pPr marL="533400" lvl="1" indent="-266700" algn="just" eaLnBrk="1" hangingPunct="1">
              <a:spcBef>
                <a:spcPts val="400"/>
              </a:spcBef>
              <a:spcAft>
                <a:spcPts val="300"/>
              </a:spcAft>
            </a:pPr>
            <a:r>
              <a:rPr lang="en-US" sz="1600" dirty="0">
                <a:latin typeface="Times New Roman" pitchFamily="18" charset="0"/>
                <a:cs typeface="Times New Roman" pitchFamily="18" charset="0"/>
              </a:rPr>
              <a:t>Or, to repay the debt in the upcoming years, if it was to take </a:t>
            </a:r>
            <a:r>
              <a:rPr lang="en-US" sz="1600" dirty="0" smtClean="0">
                <a:latin typeface="Times New Roman" pitchFamily="18" charset="0"/>
                <a:cs typeface="Times New Roman" pitchFamily="18" charset="0"/>
              </a:rPr>
              <a:t>an </a:t>
            </a:r>
            <a:r>
              <a:rPr lang="en-US" sz="1600" dirty="0">
                <a:latin typeface="Times New Roman" pitchFamily="18" charset="0"/>
                <a:cs typeface="Times New Roman" pitchFamily="18" charset="0"/>
              </a:rPr>
              <a:t>investment loan now</a:t>
            </a:r>
          </a:p>
          <a:p>
            <a:pPr marL="133350" indent="-266700" algn="just" eaLnBrk="1" hangingPunct="1">
              <a:spcBef>
                <a:spcPts val="400"/>
              </a:spcBef>
              <a:spcAft>
                <a:spcPts val="300"/>
              </a:spcAft>
            </a:pPr>
            <a:r>
              <a:rPr lang="en-US" sz="2000" dirty="0">
                <a:latin typeface="Times New Roman" pitchFamily="18" charset="0"/>
                <a:cs typeface="Times New Roman" pitchFamily="18" charset="0"/>
              </a:rPr>
              <a:t>A 200-250 m Euros profit is not overly ambitious; in fact, it is quite common for a company in that field and of that size</a:t>
            </a:r>
          </a:p>
          <a:p>
            <a:pPr marL="533400" lvl="1" indent="-266700" algn="just" eaLnBrk="1" hangingPunct="1">
              <a:spcBef>
                <a:spcPts val="400"/>
              </a:spcBef>
              <a:spcAft>
                <a:spcPts val="300"/>
              </a:spcAft>
            </a:pPr>
            <a:r>
              <a:rPr lang="en-US" sz="1600" dirty="0" smtClean="0">
                <a:latin typeface="Times New Roman" pitchFamily="18" charset="0"/>
                <a:cs typeface="Times New Roman" pitchFamily="18" charset="0"/>
              </a:rPr>
              <a:t>Corresponds to only </a:t>
            </a:r>
            <a:r>
              <a:rPr lang="en-US" sz="1600" dirty="0">
                <a:latin typeface="Times New Roman" pitchFamily="18" charset="0"/>
                <a:cs typeface="Times New Roman" pitchFamily="18" charset="0"/>
              </a:rPr>
              <a:t>about 60% of the average profitability of the comparable European companies (observed as return on equity)</a:t>
            </a:r>
          </a:p>
          <a:p>
            <a:pPr marL="133350" indent="-266700" algn="just" eaLnBrk="1" hangingPunct="1">
              <a:spcBef>
                <a:spcPts val="400"/>
              </a:spcBef>
              <a:spcAft>
                <a:spcPts val="300"/>
              </a:spcAft>
            </a:pPr>
            <a:r>
              <a:rPr lang="en-US" sz="2000" dirty="0">
                <a:latin typeface="Times New Roman" pitchFamily="18" charset="0"/>
                <a:cs typeface="Times New Roman" pitchFamily="18" charset="0"/>
              </a:rPr>
              <a:t>For EPS to turn around its poor performance and reach the expected profitability, it must first resolve a host of concrete issues</a:t>
            </a:r>
          </a:p>
          <a:p>
            <a:pPr marL="533400" lvl="1" indent="-266700" algn="just" eaLnBrk="1" hangingPunct="1">
              <a:spcBef>
                <a:spcPts val="400"/>
              </a:spcBef>
              <a:spcAft>
                <a:spcPts val="300"/>
              </a:spcAft>
            </a:pPr>
            <a:r>
              <a:rPr lang="en-US" sz="1600" dirty="0" smtClean="0">
                <a:latin typeface="Times New Roman" pitchFamily="18" charset="0"/>
                <a:cs typeface="Times New Roman" pitchFamily="18" charset="0"/>
              </a:rPr>
              <a:t>Overstaffing, </a:t>
            </a:r>
            <a:r>
              <a:rPr lang="en-US" sz="1600" dirty="0">
                <a:latin typeface="Times New Roman" pitchFamily="18" charset="0"/>
                <a:cs typeface="Times New Roman" pitchFamily="18" charset="0"/>
              </a:rPr>
              <a:t>excessive average salaries, major technical losses and theft, low tariff for households, poor management (</a:t>
            </a:r>
            <a:r>
              <a:rPr lang="en-US" sz="1600" dirty="0" smtClean="0">
                <a:latin typeface="Times New Roman" pitchFamily="18" charset="0"/>
                <a:cs typeface="Times New Roman" pitchFamily="18" charset="0"/>
              </a:rPr>
              <a:t>mergers </a:t>
            </a:r>
            <a:r>
              <a:rPr lang="en-US" sz="1600" dirty="0">
                <a:latin typeface="Times New Roman" pitchFamily="18" charset="0"/>
                <a:cs typeface="Times New Roman" pitchFamily="18" charset="0"/>
              </a:rPr>
              <a:t>of </a:t>
            </a:r>
            <a:r>
              <a:rPr lang="en-US" sz="1600" dirty="0" smtClean="0">
                <a:latin typeface="Times New Roman" pitchFamily="18" charset="0"/>
                <a:cs typeface="Times New Roman" pitchFamily="18" charset="0"/>
              </a:rPr>
              <a:t>loss-making </a:t>
            </a:r>
            <a:r>
              <a:rPr lang="en-US" sz="1600" dirty="0">
                <a:latin typeface="Times New Roman" pitchFamily="18" charset="0"/>
                <a:cs typeface="Times New Roman" pitchFamily="18" charset="0"/>
              </a:rPr>
              <a:t>companies), tolerance for those who evade payment, excessive payments into the </a:t>
            </a:r>
            <a:r>
              <a:rPr lang="en-US" sz="1600" dirty="0" smtClean="0">
                <a:latin typeface="Times New Roman" pitchFamily="18" charset="0"/>
                <a:cs typeface="Times New Roman" pitchFamily="18" charset="0"/>
              </a:rPr>
              <a:t>state budget </a:t>
            </a:r>
            <a:r>
              <a:rPr lang="en-US" sz="1600" dirty="0">
                <a:latin typeface="Times New Roman" pitchFamily="18" charset="0"/>
                <a:cs typeface="Times New Roman" pitchFamily="18" charset="0"/>
              </a:rPr>
              <a:t>(on different grounds)</a:t>
            </a:r>
          </a:p>
          <a:p>
            <a:pPr marL="533400" lvl="1" indent="-266700" algn="just" eaLnBrk="1" hangingPunct="1">
              <a:spcBef>
                <a:spcPts val="400"/>
              </a:spcBef>
              <a:spcAft>
                <a:spcPts val="300"/>
              </a:spcAft>
            </a:pPr>
            <a:r>
              <a:rPr lang="en-US" sz="1600" dirty="0">
                <a:latin typeface="Times New Roman" pitchFamily="18" charset="0"/>
                <a:cs typeface="Times New Roman" pitchFamily="18" charset="0"/>
              </a:rPr>
              <a:t>Increase in tariff for households is necessary but it is not sufficient to make EPS successful and to provide sufficient investments</a:t>
            </a:r>
          </a:p>
        </p:txBody>
      </p:sp>
      <p:sp>
        <p:nvSpPr>
          <p:cNvPr id="133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8814EF5-D5FC-407F-BD36-89AE090AB0BD}" type="slidenum">
              <a:rPr lang="en-US" altLang="en-US" sz="1200" smtClean="0">
                <a:solidFill>
                  <a:srgbClr val="898989"/>
                </a:solidFill>
              </a:rPr>
              <a:pPr>
                <a:spcBef>
                  <a:spcPct val="0"/>
                </a:spcBef>
                <a:buFontTx/>
                <a:buNone/>
              </a:pPr>
              <a:t>11</a:t>
            </a:fld>
            <a:endParaRPr lang="en-US" altLang="en-US" sz="120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7950" y="44450"/>
            <a:ext cx="9036050" cy="792163"/>
          </a:xfrm>
        </p:spPr>
        <p:txBody>
          <a:bodyPr/>
          <a:lstStyle/>
          <a:p>
            <a:pPr eaLnBrk="1" hangingPunct="1"/>
            <a:r>
              <a:rPr lang="en-US" sz="2900" dirty="0">
                <a:latin typeface="Times New Roman" pitchFamily="18" charset="0"/>
                <a:cs typeface="Times New Roman" pitchFamily="18" charset="0"/>
              </a:rPr>
              <a:t>At least 10% surplus employees, with poor </a:t>
            </a:r>
            <a:r>
              <a:rPr lang="en-US" sz="2900" dirty="0" smtClean="0">
                <a:latin typeface="Times New Roman" pitchFamily="18" charset="0"/>
                <a:cs typeface="Times New Roman" pitchFamily="18" charset="0"/>
              </a:rPr>
              <a:t>composition </a:t>
            </a:r>
            <a:r>
              <a:rPr lang="en-US" sz="2900" dirty="0">
                <a:latin typeface="Times New Roman" pitchFamily="18" charset="0"/>
                <a:cs typeface="Times New Roman" pitchFamily="18" charset="0"/>
              </a:rPr>
              <a:t>and excessive average salary</a:t>
            </a:r>
          </a:p>
        </p:txBody>
      </p:sp>
      <p:sp>
        <p:nvSpPr>
          <p:cNvPr id="14339" name="Content Placeholder 2"/>
          <p:cNvSpPr>
            <a:spLocks noGrp="1"/>
          </p:cNvSpPr>
          <p:nvPr>
            <p:ph idx="1"/>
          </p:nvPr>
        </p:nvSpPr>
        <p:spPr>
          <a:xfrm>
            <a:off x="35496" y="908050"/>
            <a:ext cx="9108504" cy="5813425"/>
          </a:xfrm>
        </p:spPr>
        <p:txBody>
          <a:bodyPr/>
          <a:lstStyle/>
          <a:p>
            <a:pPr marL="133350" indent="-266700" algn="just" eaLnBrk="1" hangingPunct="1">
              <a:spcBef>
                <a:spcPts val="300"/>
              </a:spcBef>
              <a:spcAft>
                <a:spcPts val="300"/>
              </a:spcAft>
            </a:pPr>
            <a:r>
              <a:rPr lang="en-US" sz="2100" dirty="0">
                <a:latin typeface="Times New Roman" pitchFamily="18" charset="0"/>
                <a:cs typeface="Times New Roman" pitchFamily="18" charset="0"/>
              </a:rPr>
              <a:t>The wage bill is by far the highest expenditure of the company</a:t>
            </a:r>
            <a:r>
              <a:rPr lang="sr-Latn-RS" sz="2100" dirty="0">
                <a:latin typeface="Times New Roman" pitchFamily="18" charset="0"/>
                <a:cs typeface="Times New Roman" pitchFamily="18" charset="0"/>
              </a:rPr>
              <a:t>,</a:t>
            </a:r>
            <a:r>
              <a:rPr lang="en-US" sz="2100" dirty="0">
                <a:latin typeface="Times New Roman" pitchFamily="18" charset="0"/>
                <a:cs typeface="Times New Roman" pitchFamily="18" charset="0"/>
              </a:rPr>
              <a:t> 30% of revenues </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Comparable European companies, with a similar production </a:t>
            </a:r>
            <a:r>
              <a:rPr lang="en-US" sz="1600" dirty="0" smtClean="0">
                <a:latin typeface="Times New Roman" pitchFamily="18" charset="0"/>
                <a:cs typeface="Times New Roman" pitchFamily="18" charset="0"/>
              </a:rPr>
              <a:t>composition, </a:t>
            </a:r>
            <a:r>
              <a:rPr lang="en-US" sz="1600" dirty="0">
                <a:latin typeface="Times New Roman" pitchFamily="18" charset="0"/>
                <a:cs typeface="Times New Roman" pitchFamily="18" charset="0"/>
              </a:rPr>
              <a:t>spend only 20% of their revenues </a:t>
            </a:r>
            <a:r>
              <a:rPr lang="en-US" sz="1600" dirty="0" smtClean="0">
                <a:latin typeface="Times New Roman" pitchFamily="18" charset="0"/>
                <a:cs typeface="Times New Roman" pitchFamily="18" charset="0"/>
              </a:rPr>
              <a:t>on </a:t>
            </a:r>
            <a:r>
              <a:rPr lang="en-US" sz="1600" dirty="0">
                <a:latin typeface="Times New Roman" pitchFamily="18" charset="0"/>
                <a:cs typeface="Times New Roman" pitchFamily="18" charset="0"/>
              </a:rPr>
              <a:t>salaries</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The reason doesn’t lie in the low tariff - EPS would reach the level of comparable companies if the tariff for households were to be increased by 100% - but rather, excessive number of employees and </a:t>
            </a:r>
            <a:r>
              <a:rPr lang="en-US" sz="1600" dirty="0" smtClean="0">
                <a:latin typeface="Times New Roman" pitchFamily="18" charset="0"/>
                <a:cs typeface="Times New Roman" pitchFamily="18" charset="0"/>
              </a:rPr>
              <a:t>high average </a:t>
            </a:r>
            <a:r>
              <a:rPr lang="en-US" sz="1600" dirty="0">
                <a:latin typeface="Times New Roman" pitchFamily="18" charset="0"/>
                <a:cs typeface="Times New Roman" pitchFamily="18" charset="0"/>
              </a:rPr>
              <a:t>salaries </a:t>
            </a:r>
          </a:p>
          <a:p>
            <a:pPr marL="133350" indent="-266700" algn="just" eaLnBrk="1" hangingPunct="1">
              <a:spcBef>
                <a:spcPts val="300"/>
              </a:spcBef>
              <a:spcAft>
                <a:spcPts val="300"/>
              </a:spcAft>
            </a:pPr>
            <a:r>
              <a:rPr lang="en-US" sz="2100" dirty="0">
                <a:latin typeface="Times New Roman" pitchFamily="18" charset="0"/>
                <a:cs typeface="Times New Roman" pitchFamily="18" charset="0"/>
              </a:rPr>
              <a:t>Comparative analysis - at least 10% of employees are surplus</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Known for a long time, but downsizing is performed ad hoc and with voluntary retirement (and generous severance payments)</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Effects are modest, it leads to subsequent </a:t>
            </a:r>
            <a:r>
              <a:rPr lang="en-US" sz="1600" dirty="0" smtClean="0">
                <a:latin typeface="Times New Roman" pitchFamily="18" charset="0"/>
                <a:cs typeface="Times New Roman" pitchFamily="18" charset="0"/>
              </a:rPr>
              <a:t>new employment </a:t>
            </a:r>
            <a:r>
              <a:rPr lang="en-US" sz="1600" dirty="0">
                <a:latin typeface="Times New Roman" pitchFamily="18" charset="0"/>
                <a:cs typeface="Times New Roman" pitchFamily="18" charset="0"/>
              </a:rPr>
              <a:t>as the necessary workers are leaving</a:t>
            </a:r>
          </a:p>
          <a:p>
            <a:pPr marL="133350" indent="-266700" algn="just" eaLnBrk="1" hangingPunct="1">
              <a:spcBef>
                <a:spcPts val="300"/>
              </a:spcBef>
              <a:spcAft>
                <a:spcPts val="300"/>
              </a:spcAft>
            </a:pPr>
            <a:r>
              <a:rPr lang="en-US" sz="2100" dirty="0">
                <a:latin typeface="Times New Roman" pitchFamily="18" charset="0"/>
                <a:cs typeface="Times New Roman" pitchFamily="18" charset="0"/>
              </a:rPr>
              <a:t>Average salary in EPS is too high - in 2020, it will reach about 100.000 dinars</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EPS didn’t decrease its salaries in 2014, unlike </a:t>
            </a:r>
            <a:r>
              <a:rPr lang="en-US" sz="1600" dirty="0" smtClean="0">
                <a:latin typeface="Times New Roman" pitchFamily="18" charset="0"/>
                <a:cs typeface="Times New Roman" pitchFamily="18" charset="0"/>
              </a:rPr>
              <a:t>other </a:t>
            </a:r>
            <a:r>
              <a:rPr lang="en-US" sz="1600" dirty="0">
                <a:latin typeface="Times New Roman" pitchFamily="18" charset="0"/>
                <a:cs typeface="Times New Roman" pitchFamily="18" charset="0"/>
              </a:rPr>
              <a:t>state-owned </a:t>
            </a:r>
            <a:r>
              <a:rPr lang="en-US" sz="1600" dirty="0" smtClean="0">
                <a:latin typeface="Times New Roman" pitchFamily="18" charset="0"/>
                <a:cs typeface="Times New Roman" pitchFamily="18" charset="0"/>
              </a:rPr>
              <a:t>enterprises</a:t>
            </a:r>
            <a:r>
              <a:rPr lang="en-US" sz="1600" dirty="0">
                <a:latin typeface="Times New Roman" pitchFamily="18" charset="0"/>
                <a:cs typeface="Times New Roman" pitchFamily="18" charset="0"/>
              </a:rPr>
              <a:t>, and has been increasing them ever since </a:t>
            </a:r>
          </a:p>
          <a:p>
            <a:pPr marL="533400" lvl="1" indent="-266700" algn="just" eaLnBrk="1" hangingPunct="1">
              <a:spcBef>
                <a:spcPts val="300"/>
              </a:spcBef>
              <a:spcAft>
                <a:spcPts val="300"/>
              </a:spcAft>
            </a:pPr>
            <a:r>
              <a:rPr lang="en-US" sz="1600" dirty="0">
                <a:latin typeface="Times New Roman" pitchFamily="18" charset="0"/>
                <a:cs typeface="Times New Roman" pitchFamily="18" charset="0"/>
              </a:rPr>
              <a:t>Average salary of a non-qualified worker in 2017 was 56,800 dinars (20% higher than the average salary in the country that year) and the highest was 180-190,000 dinars - large compression </a:t>
            </a:r>
          </a:p>
          <a:p>
            <a:pPr marL="133350" indent="-266700" algn="just" eaLnBrk="1" hangingPunct="1">
              <a:spcBef>
                <a:spcPts val="300"/>
              </a:spcBef>
              <a:spcAft>
                <a:spcPts val="300"/>
              </a:spcAft>
            </a:pPr>
            <a:r>
              <a:rPr lang="en-US" sz="2100" dirty="0">
                <a:latin typeface="Times New Roman" pitchFamily="18" charset="0"/>
                <a:cs typeface="Times New Roman" pitchFamily="18" charset="0"/>
              </a:rPr>
              <a:t>Such a salary distribution stimulates employment of less productive employees and the departure of experts - leading to a deterioration </a:t>
            </a:r>
            <a:r>
              <a:rPr lang="en-US" sz="2100" dirty="0" smtClean="0">
                <a:latin typeface="Times New Roman" pitchFamily="18" charset="0"/>
                <a:cs typeface="Times New Roman" pitchFamily="18" charset="0"/>
              </a:rPr>
              <a:t>in </a:t>
            </a:r>
            <a:r>
              <a:rPr lang="en-US" sz="2100" dirty="0">
                <a:latin typeface="Times New Roman" pitchFamily="18" charset="0"/>
                <a:cs typeface="Times New Roman" pitchFamily="18" charset="0"/>
              </a:rPr>
              <a:t>the employment </a:t>
            </a:r>
            <a:r>
              <a:rPr lang="en-US" sz="2100" dirty="0" smtClean="0">
                <a:latin typeface="Times New Roman" pitchFamily="18" charset="0"/>
                <a:cs typeface="Times New Roman" pitchFamily="18" charset="0"/>
              </a:rPr>
              <a:t>composition</a:t>
            </a:r>
            <a:endParaRPr lang="en-US" sz="2100" dirty="0">
              <a:latin typeface="Times New Roman" pitchFamily="18" charset="0"/>
              <a:cs typeface="Times New Roman" pitchFamily="18" charset="0"/>
            </a:endParaRPr>
          </a:p>
        </p:txBody>
      </p:sp>
      <p:sp>
        <p:nvSpPr>
          <p:cNvPr id="143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D2CE017-EAAE-4356-8264-5E9A5BF03486}" type="slidenum">
              <a:rPr lang="en-US" altLang="en-US" sz="1200" smtClean="0">
                <a:solidFill>
                  <a:srgbClr val="898989"/>
                </a:solidFill>
              </a:rPr>
              <a:pPr>
                <a:spcBef>
                  <a:spcPct val="0"/>
                </a:spcBef>
                <a:buFontTx/>
                <a:buNone/>
              </a:pPr>
              <a:t>12</a:t>
            </a:fld>
            <a:endParaRPr lang="en-US" altLang="en-US" sz="12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7950" y="-17463"/>
            <a:ext cx="9036050" cy="638176"/>
          </a:xfrm>
        </p:spPr>
        <p:txBody>
          <a:bodyPr/>
          <a:lstStyle/>
          <a:p>
            <a:pPr eaLnBrk="1" hangingPunct="1"/>
            <a:r>
              <a:rPr lang="en-US" sz="2900">
                <a:latin typeface="Times New Roman" pitchFamily="18" charset="0"/>
                <a:cs typeface="Times New Roman" pitchFamily="18" charset="0"/>
              </a:rPr>
              <a:t>Electricity tariff must be increased</a:t>
            </a:r>
          </a:p>
        </p:txBody>
      </p:sp>
      <p:sp>
        <p:nvSpPr>
          <p:cNvPr id="15363" name="Content Placeholder 2"/>
          <p:cNvSpPr>
            <a:spLocks noGrp="1"/>
          </p:cNvSpPr>
          <p:nvPr>
            <p:ph idx="1"/>
          </p:nvPr>
        </p:nvSpPr>
        <p:spPr>
          <a:xfrm>
            <a:off x="0" y="476250"/>
            <a:ext cx="9144000" cy="1584325"/>
          </a:xfrm>
        </p:spPr>
        <p:txBody>
          <a:bodyPr/>
          <a:lstStyle/>
          <a:p>
            <a:pPr marL="133350" indent="-266700" algn="just" eaLnBrk="1" hangingPunct="1">
              <a:spcBef>
                <a:spcPts val="300"/>
              </a:spcBef>
              <a:spcAft>
                <a:spcPts val="300"/>
              </a:spcAft>
            </a:pPr>
            <a:r>
              <a:rPr lang="en-US" sz="2100" dirty="0">
                <a:latin typeface="Times New Roman" pitchFamily="18" charset="0"/>
                <a:cs typeface="Times New Roman" pitchFamily="18" charset="0"/>
              </a:rPr>
              <a:t>Current price is not profitable - all countries in the region (including those with </a:t>
            </a:r>
            <a:r>
              <a:rPr lang="en-US" sz="2100" dirty="0" smtClean="0">
                <a:latin typeface="Times New Roman" pitchFamily="18" charset="0"/>
                <a:cs typeface="Times New Roman" pitchFamily="18" charset="0"/>
              </a:rPr>
              <a:t>lower </a:t>
            </a:r>
            <a:r>
              <a:rPr lang="en-US" sz="2100" dirty="0">
                <a:latin typeface="Times New Roman" pitchFamily="18" charset="0"/>
                <a:cs typeface="Times New Roman" pitchFamily="18" charset="0"/>
              </a:rPr>
              <a:t>salaries) have a higher </a:t>
            </a:r>
            <a:r>
              <a:rPr lang="en-US" sz="2100" dirty="0" smtClean="0">
                <a:latin typeface="Times New Roman" pitchFamily="18" charset="0"/>
                <a:cs typeface="Times New Roman" pitchFamily="18" charset="0"/>
              </a:rPr>
              <a:t>electricity price </a:t>
            </a:r>
            <a:r>
              <a:rPr lang="en-US" sz="2100" dirty="0">
                <a:latin typeface="Times New Roman" pitchFamily="18" charset="0"/>
                <a:cs typeface="Times New Roman" pitchFamily="18" charset="0"/>
              </a:rPr>
              <a:t>for households</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Electricity tariff </a:t>
            </a:r>
            <a:r>
              <a:rPr lang="en-US" sz="1700" dirty="0" smtClean="0">
                <a:latin typeface="Times New Roman" pitchFamily="18" charset="0"/>
                <a:cs typeface="Times New Roman" pitchFamily="18" charset="0"/>
              </a:rPr>
              <a:t>ought not to </a:t>
            </a:r>
            <a:r>
              <a:rPr lang="en-US" sz="1700" dirty="0">
                <a:latin typeface="Times New Roman" pitchFamily="18" charset="0"/>
                <a:cs typeface="Times New Roman" pitchFamily="18" charset="0"/>
              </a:rPr>
              <a:t>be a part of social policy – subsidies</a:t>
            </a:r>
            <a:r>
              <a:rPr lang="sr-Latn-RS" sz="1700" dirty="0">
                <a:latin typeface="Times New Roman" pitchFamily="18" charset="0"/>
                <a:cs typeface="Times New Roman" pitchFamily="18" charset="0"/>
              </a:rPr>
              <a:t> </a:t>
            </a:r>
            <a:r>
              <a:rPr lang="sr-Latn-RS" sz="1700" dirty="0" err="1">
                <a:latin typeface="Times New Roman" pitchFamily="18" charset="0"/>
                <a:cs typeface="Times New Roman" pitchFamily="18" charset="0"/>
              </a:rPr>
              <a:t>should</a:t>
            </a:r>
            <a:r>
              <a:rPr lang="sr-Latn-RS" sz="1700" dirty="0">
                <a:latin typeface="Times New Roman" pitchFamily="18" charset="0"/>
                <a:cs typeface="Times New Roman" pitchFamily="18" charset="0"/>
              </a:rPr>
              <a:t> be </a:t>
            </a:r>
            <a:r>
              <a:rPr lang="sr-Latn-RS" sz="1700" dirty="0" err="1">
                <a:latin typeface="Times New Roman" pitchFamily="18" charset="0"/>
                <a:cs typeface="Times New Roman" pitchFamily="18" charset="0"/>
              </a:rPr>
              <a:t>provided</a:t>
            </a:r>
            <a:r>
              <a:rPr lang="en-US" sz="1700" dirty="0">
                <a:latin typeface="Times New Roman" pitchFamily="18" charset="0"/>
                <a:cs typeface="Times New Roman" pitchFamily="18" charset="0"/>
              </a:rPr>
              <a:t> for </a:t>
            </a:r>
            <a:r>
              <a:rPr lang="sr-Latn-RS" sz="1700" dirty="0" err="1">
                <a:latin typeface="Times New Roman" pitchFamily="18" charset="0"/>
                <a:cs typeface="Times New Roman" pitchFamily="18" charset="0"/>
              </a:rPr>
              <a:t>the</a:t>
            </a:r>
            <a:r>
              <a:rPr lang="sr-Latn-RS" sz="1700" dirty="0">
                <a:latin typeface="Times New Roman" pitchFamily="18" charset="0"/>
                <a:cs typeface="Times New Roman" pitchFamily="18" charset="0"/>
              </a:rPr>
              <a:t> </a:t>
            </a:r>
            <a:r>
              <a:rPr lang="en-US" sz="1700" dirty="0">
                <a:latin typeface="Times New Roman" pitchFamily="18" charset="0"/>
                <a:cs typeface="Times New Roman" pitchFamily="18" charset="0"/>
              </a:rPr>
              <a:t>socially vulnerable and not a low price for all</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Lower price compared to other sources of energy encourages irrational consumption of electricity</a:t>
            </a:r>
          </a:p>
          <a:p>
            <a:pPr marL="952500" lvl="2" algn="just" eaLnBrk="1" hangingPunct="1">
              <a:spcBef>
                <a:spcPts val="300"/>
              </a:spcBef>
              <a:spcAft>
                <a:spcPts val="300"/>
              </a:spcAft>
              <a:buFont typeface="Wingdings" pitchFamily="2" charset="2"/>
              <a:buChar char="Ø"/>
            </a:pPr>
            <a:r>
              <a:rPr lang="en-US" sz="1300" dirty="0">
                <a:latin typeface="Times New Roman" pitchFamily="18" charset="0"/>
                <a:cs typeface="Times New Roman" pitchFamily="18" charset="0"/>
              </a:rPr>
              <a:t>Electricity tariff in Serbia is 35% lower than that in the region, </a:t>
            </a:r>
            <a:r>
              <a:rPr lang="en-US" sz="1300" dirty="0" smtClean="0">
                <a:latin typeface="Times New Roman" pitchFamily="18" charset="0"/>
                <a:cs typeface="Times New Roman" pitchFamily="18" charset="0"/>
              </a:rPr>
              <a:t>whereas the </a:t>
            </a:r>
            <a:r>
              <a:rPr lang="en-US" sz="1300" dirty="0">
                <a:latin typeface="Times New Roman" pitchFamily="18" charset="0"/>
                <a:cs typeface="Times New Roman" pitchFamily="18" charset="0"/>
              </a:rPr>
              <a:t>gas price (heating) is </a:t>
            </a:r>
            <a:r>
              <a:rPr lang="en-US" sz="1300" dirty="0" smtClean="0">
                <a:latin typeface="Times New Roman" pitchFamily="18" charset="0"/>
                <a:cs typeface="Times New Roman" pitchFamily="18" charset="0"/>
              </a:rPr>
              <a:t>comparable to that in </a:t>
            </a:r>
            <a:r>
              <a:rPr lang="en-US" sz="1300" dirty="0">
                <a:latin typeface="Times New Roman" pitchFamily="18" charset="0"/>
                <a:cs typeface="Times New Roman" pitchFamily="18" charset="0"/>
              </a:rPr>
              <a:t>the region - </a:t>
            </a:r>
            <a:r>
              <a:rPr lang="en-US" sz="1300" dirty="0" smtClean="0">
                <a:latin typeface="Times New Roman" pitchFamily="18" charset="0"/>
                <a:cs typeface="Times New Roman" pitchFamily="18" charset="0"/>
              </a:rPr>
              <a:t>therefore </a:t>
            </a:r>
            <a:r>
              <a:rPr lang="en-US" sz="1300" dirty="0">
                <a:latin typeface="Times New Roman" pitchFamily="18" charset="0"/>
                <a:cs typeface="Times New Roman" pitchFamily="18" charset="0"/>
              </a:rPr>
              <a:t>instead of district heating, </a:t>
            </a:r>
            <a:r>
              <a:rPr lang="en-US" sz="1300" dirty="0" smtClean="0">
                <a:latin typeface="Times New Roman" pitchFamily="18" charset="0"/>
                <a:cs typeface="Times New Roman" pitchFamily="18" charset="0"/>
              </a:rPr>
              <a:t>electric heating </a:t>
            </a:r>
            <a:r>
              <a:rPr lang="en-US" sz="1300" dirty="0">
                <a:latin typeface="Times New Roman" pitchFamily="18" charset="0"/>
                <a:cs typeface="Times New Roman" pitchFamily="18" charset="0"/>
              </a:rPr>
              <a:t>is encouraged</a:t>
            </a:r>
          </a:p>
        </p:txBody>
      </p:sp>
      <p:sp>
        <p:nvSpPr>
          <p:cNvPr id="1536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B9E1C7C-F5DC-45C2-B40F-B7696CD5CFDB}" type="slidenum">
              <a:rPr lang="en-US" altLang="en-US" sz="1200" smtClean="0">
                <a:solidFill>
                  <a:srgbClr val="898989"/>
                </a:solidFill>
              </a:rPr>
              <a:pPr>
                <a:spcBef>
                  <a:spcPct val="0"/>
                </a:spcBef>
                <a:buFontTx/>
                <a:buNone/>
              </a:pPr>
              <a:t>13</a:t>
            </a:fld>
            <a:endParaRPr lang="en-US" altLang="en-US" sz="1200">
              <a:solidFill>
                <a:srgbClr val="898989"/>
              </a:solidFill>
            </a:endParaRPr>
          </a:p>
        </p:txBody>
      </p:sp>
      <p:graphicFrame>
        <p:nvGraphicFramePr>
          <p:cNvPr id="6" name="Chart 5"/>
          <p:cNvGraphicFramePr>
            <a:graphicFrameLocks/>
          </p:cNvGraphicFramePr>
          <p:nvPr>
            <p:extLst>
              <p:ext uri="{D42A27DB-BD31-4B8C-83A1-F6EECF244321}">
                <p14:modId xmlns:p14="http://schemas.microsoft.com/office/powerpoint/2010/main" val="1373239146"/>
              </p:ext>
            </p:extLst>
          </p:nvPr>
        </p:nvGraphicFramePr>
        <p:xfrm>
          <a:off x="611560" y="2697882"/>
          <a:ext cx="7920880" cy="38685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7384"/>
            <a:ext cx="9144000" cy="792162"/>
          </a:xfrm>
        </p:spPr>
        <p:txBody>
          <a:bodyPr/>
          <a:lstStyle/>
          <a:p>
            <a:pPr eaLnBrk="1" hangingPunct="1"/>
            <a:r>
              <a:rPr lang="en-US" sz="2900" dirty="0">
                <a:latin typeface="Times New Roman" pitchFamily="18" charset="0"/>
                <a:cs typeface="Times New Roman" pitchFamily="18" charset="0"/>
              </a:rPr>
              <a:t>EPS must stop taking on the losses of other state-owned enterprises </a:t>
            </a:r>
          </a:p>
        </p:txBody>
      </p:sp>
      <p:sp>
        <p:nvSpPr>
          <p:cNvPr id="16387" name="Content Placeholder 2"/>
          <p:cNvSpPr>
            <a:spLocks noGrp="1"/>
          </p:cNvSpPr>
          <p:nvPr>
            <p:ph idx="1"/>
          </p:nvPr>
        </p:nvSpPr>
        <p:spPr>
          <a:xfrm>
            <a:off x="0" y="836712"/>
            <a:ext cx="9036496" cy="5453063"/>
          </a:xfrm>
        </p:spPr>
        <p:txBody>
          <a:bodyPr/>
          <a:lstStyle/>
          <a:p>
            <a:pPr marL="133350" indent="-266700" algn="just" eaLnBrk="1" hangingPunct="1">
              <a:spcBef>
                <a:spcPts val="300"/>
              </a:spcBef>
              <a:spcAft>
                <a:spcPts val="300"/>
              </a:spcAft>
            </a:pPr>
            <a:r>
              <a:rPr lang="en-US" sz="2100" dirty="0">
                <a:latin typeface="Times New Roman" pitchFamily="18" charset="0"/>
                <a:cs typeface="Times New Roman" pitchFamily="18" charset="0"/>
              </a:rPr>
              <a:t>The problem of uncollected claims decreased with the </a:t>
            </a:r>
            <a:r>
              <a:rPr lang="en-US" sz="2100" dirty="0" err="1">
                <a:latin typeface="Times New Roman" pitchFamily="18" charset="0"/>
                <a:cs typeface="Times New Roman" pitchFamily="18" charset="0"/>
              </a:rPr>
              <a:t>privatisation</a:t>
            </a:r>
            <a:r>
              <a:rPr lang="en-US" sz="2100" dirty="0">
                <a:latin typeface="Times New Roman" pitchFamily="18" charset="0"/>
                <a:cs typeface="Times New Roman" pitchFamily="18" charset="0"/>
              </a:rPr>
              <a:t> of </a:t>
            </a:r>
            <a:r>
              <a:rPr lang="en-US" sz="2100" dirty="0" smtClean="0">
                <a:latin typeface="Times New Roman" pitchFamily="18" charset="0"/>
                <a:cs typeface="Times New Roman" pitchFamily="18" charset="0"/>
              </a:rPr>
              <a:t>S</a:t>
            </a:r>
            <a:r>
              <a:rPr lang="sr-Latn-RS" sz="2100" dirty="0" smtClean="0">
                <a:latin typeface="Times New Roman" pitchFamily="18" charset="0"/>
                <a:cs typeface="Times New Roman" pitchFamily="18" charset="0"/>
              </a:rPr>
              <a:t>mederevo S</a:t>
            </a:r>
            <a:r>
              <a:rPr lang="en-US" sz="2100" dirty="0" err="1" smtClean="0">
                <a:latin typeface="Times New Roman" pitchFamily="18" charset="0"/>
                <a:cs typeface="Times New Roman" pitchFamily="18" charset="0"/>
              </a:rPr>
              <a:t>teel</a:t>
            </a:r>
            <a:r>
              <a:rPr lang="en-US" sz="2100" dirty="0" smtClean="0">
                <a:latin typeface="Times New Roman" pitchFamily="18" charset="0"/>
                <a:cs typeface="Times New Roman" pitchFamily="18" charset="0"/>
              </a:rPr>
              <a:t> </a:t>
            </a:r>
            <a:r>
              <a:rPr lang="sr-Latn-RS" sz="2100" dirty="0" smtClean="0">
                <a:latin typeface="Times New Roman" pitchFamily="18" charset="0"/>
                <a:cs typeface="Times New Roman" pitchFamily="18" charset="0"/>
              </a:rPr>
              <a:t>M</a:t>
            </a:r>
            <a:r>
              <a:rPr lang="en-US" sz="2100" dirty="0" smtClean="0">
                <a:latin typeface="Times New Roman" pitchFamily="18" charset="0"/>
                <a:cs typeface="Times New Roman" pitchFamily="18" charset="0"/>
              </a:rPr>
              <a:t>ill, </a:t>
            </a:r>
            <a:r>
              <a:rPr lang="en-US" sz="2100" dirty="0">
                <a:latin typeface="Times New Roman" pitchFamily="18" charset="0"/>
                <a:cs typeface="Times New Roman" pitchFamily="18" charset="0"/>
              </a:rPr>
              <a:t>RTB </a:t>
            </a:r>
            <a:r>
              <a:rPr lang="en-US" sz="2100" dirty="0" err="1">
                <a:latin typeface="Times New Roman" pitchFamily="18" charset="0"/>
                <a:cs typeface="Times New Roman" pitchFamily="18" charset="0"/>
              </a:rPr>
              <a:t>Bor</a:t>
            </a:r>
            <a:r>
              <a:rPr lang="en-US" sz="2100" dirty="0">
                <a:latin typeface="Times New Roman" pitchFamily="18" charset="0"/>
                <a:cs typeface="Times New Roman" pitchFamily="18" charset="0"/>
              </a:rPr>
              <a:t> and the reform of </a:t>
            </a:r>
            <a:r>
              <a:rPr lang="en-US" sz="2100" dirty="0" smtClean="0">
                <a:latin typeface="Times New Roman" pitchFamily="18" charset="0"/>
                <a:cs typeface="Times New Roman" pitchFamily="18" charset="0"/>
              </a:rPr>
              <a:t>Railways of Serbia</a:t>
            </a:r>
            <a:endParaRPr lang="en-US" sz="2100" dirty="0">
              <a:latin typeface="Times New Roman" pitchFamily="18" charset="0"/>
              <a:cs typeface="Times New Roman" pitchFamily="18" charset="0"/>
            </a:endParaRP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But, in 2019, </a:t>
            </a:r>
            <a:r>
              <a:rPr lang="en-US" sz="1700" dirty="0" err="1">
                <a:latin typeface="Times New Roman" pitchFamily="18" charset="0"/>
                <a:cs typeface="Times New Roman" pitchFamily="18" charset="0"/>
              </a:rPr>
              <a:t>Resavica</a:t>
            </a:r>
            <a:r>
              <a:rPr lang="en-US" sz="1700" dirty="0">
                <a:latin typeface="Times New Roman" pitchFamily="18" charset="0"/>
                <a:cs typeface="Times New Roman" pitchFamily="18" charset="0"/>
              </a:rPr>
              <a:t>, GSP Beograd, </a:t>
            </a:r>
            <a:r>
              <a:rPr lang="en-US" sz="1700" dirty="0" err="1">
                <a:latin typeface="Times New Roman" pitchFamily="18" charset="0"/>
                <a:cs typeface="Times New Roman" pitchFamily="18" charset="0"/>
              </a:rPr>
              <a:t>Jumko</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Politika</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Energetika</a:t>
            </a:r>
            <a:r>
              <a:rPr lang="en-US" sz="1700" dirty="0">
                <a:latin typeface="Times New Roman" pitchFamily="18" charset="0"/>
                <a:cs typeface="Times New Roman" pitchFamily="18" charset="0"/>
              </a:rPr>
              <a:t> Kragujevac and other </a:t>
            </a:r>
            <a:r>
              <a:rPr lang="en-US" sz="1700" dirty="0" smtClean="0">
                <a:latin typeface="Times New Roman" pitchFamily="18" charset="0"/>
                <a:cs typeface="Times New Roman" pitchFamily="18" charset="0"/>
              </a:rPr>
              <a:t>loss-making </a:t>
            </a:r>
            <a:r>
              <a:rPr lang="en-US" sz="1700" dirty="0">
                <a:latin typeface="Times New Roman" pitchFamily="18" charset="0"/>
                <a:cs typeface="Times New Roman" pitchFamily="18" charset="0"/>
              </a:rPr>
              <a:t>state-owned </a:t>
            </a:r>
            <a:r>
              <a:rPr lang="en-US" sz="1700" dirty="0" smtClean="0">
                <a:latin typeface="Times New Roman" pitchFamily="18" charset="0"/>
                <a:cs typeface="Times New Roman" pitchFamily="18" charset="0"/>
              </a:rPr>
              <a:t>enterprises </a:t>
            </a:r>
            <a:r>
              <a:rPr lang="en-US" sz="1700" dirty="0">
                <a:latin typeface="Times New Roman" pitchFamily="18" charset="0"/>
                <a:cs typeface="Times New Roman" pitchFamily="18" charset="0"/>
              </a:rPr>
              <a:t>have not been paying their electricity bills</a:t>
            </a:r>
            <a:r>
              <a:rPr lang="sr-Latn-RS" sz="1700" dirty="0">
                <a:latin typeface="Times New Roman" pitchFamily="18" charset="0"/>
                <a:cs typeface="Times New Roman" pitchFamily="18" charset="0"/>
              </a:rPr>
              <a:t> </a:t>
            </a:r>
            <a:endParaRPr lang="en-US" sz="1700" dirty="0">
              <a:latin typeface="Times New Roman" pitchFamily="18" charset="0"/>
              <a:cs typeface="Times New Roman" pitchFamily="18" charset="0"/>
            </a:endParaRPr>
          </a:p>
          <a:p>
            <a:pPr marL="133350" indent="-266700" algn="just" eaLnBrk="1" hangingPunct="1">
              <a:spcBef>
                <a:spcPts val="300"/>
              </a:spcBef>
              <a:spcAft>
                <a:spcPts val="300"/>
              </a:spcAft>
            </a:pPr>
            <a:r>
              <a:rPr lang="en-US" sz="2100" dirty="0">
                <a:latin typeface="Times New Roman" pitchFamily="18" charset="0"/>
                <a:cs typeface="Times New Roman" pitchFamily="18" charset="0"/>
              </a:rPr>
              <a:t>A separate problem – re</a:t>
            </a:r>
            <a:r>
              <a:rPr lang="sr-Latn-RS" sz="2100" dirty="0">
                <a:latin typeface="Times New Roman" pitchFamily="18" charset="0"/>
                <a:cs typeface="Times New Roman" pitchFamily="18" charset="0"/>
              </a:rPr>
              <a:t>-</a:t>
            </a:r>
            <a:r>
              <a:rPr lang="en-US" sz="2100" dirty="0">
                <a:latin typeface="Times New Roman" pitchFamily="18" charset="0"/>
                <a:cs typeface="Times New Roman" pitchFamily="18" charset="0"/>
              </a:rPr>
              <a:t>merger of </a:t>
            </a:r>
            <a:r>
              <a:rPr lang="en-US" sz="2100" dirty="0" smtClean="0">
                <a:latin typeface="Times New Roman" pitchFamily="18" charset="0"/>
                <a:cs typeface="Times New Roman" pitchFamily="18" charset="0"/>
              </a:rPr>
              <a:t>loss-making </a:t>
            </a:r>
            <a:r>
              <a:rPr lang="en-US" sz="2100" dirty="0">
                <a:latin typeface="Times New Roman" pitchFamily="18" charset="0"/>
                <a:cs typeface="Times New Roman" pitchFamily="18" charset="0"/>
              </a:rPr>
              <a:t>companies that used to be a part of the large EPS system </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EPS should be getting rid of the non-rational entities that </a:t>
            </a:r>
            <a:r>
              <a:rPr lang="sr-Latn-RS" sz="1700" dirty="0" err="1">
                <a:latin typeface="Times New Roman" pitchFamily="18" charset="0"/>
                <a:cs typeface="Times New Roman" pitchFamily="18" charset="0"/>
              </a:rPr>
              <a:t>have</a:t>
            </a:r>
            <a:r>
              <a:rPr lang="sr-Latn-RS" sz="1700" dirty="0">
                <a:latin typeface="Times New Roman" pitchFamily="18" charset="0"/>
                <a:cs typeface="Times New Roman" pitchFamily="18" charset="0"/>
              </a:rPr>
              <a:t> </a:t>
            </a:r>
            <a:r>
              <a:rPr lang="sr-Latn-RS" sz="1700" dirty="0" err="1">
                <a:latin typeface="Times New Roman" pitchFamily="18" charset="0"/>
                <a:cs typeface="Times New Roman" pitchFamily="18" charset="0"/>
              </a:rPr>
              <a:t>nothing</a:t>
            </a:r>
            <a:r>
              <a:rPr lang="sr-Latn-RS" sz="1700" dirty="0">
                <a:latin typeface="Times New Roman" pitchFamily="18" charset="0"/>
                <a:cs typeface="Times New Roman" pitchFamily="18" charset="0"/>
              </a:rPr>
              <a:t> to do </a:t>
            </a:r>
            <a:r>
              <a:rPr lang="sr-Latn-RS" sz="1700" dirty="0" err="1">
                <a:latin typeface="Times New Roman" pitchFamily="18" charset="0"/>
                <a:cs typeface="Times New Roman" pitchFamily="18" charset="0"/>
              </a:rPr>
              <a:t>with</a:t>
            </a:r>
            <a:r>
              <a:rPr lang="sr-Latn-RS" sz="1700" dirty="0">
                <a:latin typeface="Times New Roman" pitchFamily="18" charset="0"/>
                <a:cs typeface="Times New Roman" pitchFamily="18" charset="0"/>
              </a:rPr>
              <a:t> </a:t>
            </a:r>
            <a:r>
              <a:rPr lang="sr-Latn-RS" sz="1700" dirty="0" err="1">
                <a:latin typeface="Times New Roman" pitchFamily="18" charset="0"/>
                <a:cs typeface="Times New Roman" pitchFamily="18" charset="0"/>
              </a:rPr>
              <a:t>its</a:t>
            </a:r>
            <a:r>
              <a:rPr lang="sr-Latn-RS" sz="1700" dirty="0">
                <a:latin typeface="Times New Roman" pitchFamily="18" charset="0"/>
                <a:cs typeface="Times New Roman" pitchFamily="18" charset="0"/>
              </a:rPr>
              <a:t> </a:t>
            </a:r>
            <a:r>
              <a:rPr lang="sr-Latn-RS" sz="1700" dirty="0" err="1">
                <a:latin typeface="Times New Roman" pitchFamily="18" charset="0"/>
                <a:cs typeface="Times New Roman" pitchFamily="18" charset="0"/>
              </a:rPr>
              <a:t>core</a:t>
            </a:r>
            <a:r>
              <a:rPr lang="en-US" sz="1700" dirty="0">
                <a:latin typeface="Times New Roman" pitchFamily="18" charset="0"/>
                <a:cs typeface="Times New Roman" pitchFamily="18" charset="0"/>
              </a:rPr>
              <a:t> activity and seek subcontractors in accordance with market conditions </a:t>
            </a:r>
          </a:p>
          <a:p>
            <a:pPr marL="933450" lvl="2" indent="-266700" algn="just" eaLnBrk="1" hangingPunct="1">
              <a:spcBef>
                <a:spcPts val="300"/>
              </a:spcBef>
              <a:spcAft>
                <a:spcPts val="300"/>
              </a:spcAft>
            </a:pPr>
            <a:r>
              <a:rPr lang="en-US" sz="1600" dirty="0">
                <a:latin typeface="Times New Roman" pitchFamily="18" charset="0"/>
                <a:cs typeface="Times New Roman" pitchFamily="18" charset="0"/>
              </a:rPr>
              <a:t>Instead, this normal economic process has been reversed</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The last merger (2018) of the company </a:t>
            </a:r>
            <a:r>
              <a:rPr lang="en-US" sz="1700" dirty="0" err="1">
                <a:latin typeface="Times New Roman" pitchFamily="18" charset="0"/>
                <a:cs typeface="Times New Roman" pitchFamily="18" charset="0"/>
              </a:rPr>
              <a:t>Kolubara</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G</a:t>
            </a:r>
            <a:r>
              <a:rPr lang="en-US" sz="1700" dirty="0" err="1" smtClean="0">
                <a:latin typeface="Times New Roman" pitchFamily="18" charset="0"/>
                <a:cs typeface="Times New Roman" pitchFamily="18" charset="0"/>
              </a:rPr>
              <a:t>rađevinar</a:t>
            </a:r>
            <a:r>
              <a:rPr lang="en-US" sz="1700" dirty="0" smtClean="0">
                <a:latin typeface="Times New Roman" pitchFamily="18" charset="0"/>
                <a:cs typeface="Times New Roman" pitchFamily="18" charset="0"/>
              </a:rPr>
              <a:t> </a:t>
            </a:r>
            <a:r>
              <a:rPr lang="en-US" sz="1700" dirty="0">
                <a:latin typeface="Times New Roman" pitchFamily="18" charset="0"/>
                <a:cs typeface="Times New Roman" pitchFamily="18" charset="0"/>
              </a:rPr>
              <a:t>- 600 employees, average annual loss of 600 m dinars</a:t>
            </a:r>
            <a:endParaRPr lang="sr-Latn-RS" sz="1700" dirty="0">
              <a:latin typeface="Times New Roman" pitchFamily="18" charset="0"/>
              <a:cs typeface="Times New Roman" pitchFamily="18" charset="0"/>
            </a:endParaRPr>
          </a:p>
          <a:p>
            <a:pPr marL="933450" lvl="2" indent="-266700" algn="just" eaLnBrk="1" hangingPunct="1">
              <a:spcBef>
                <a:spcPts val="300"/>
              </a:spcBef>
              <a:spcAft>
                <a:spcPts val="300"/>
              </a:spcAft>
            </a:pPr>
            <a:r>
              <a:rPr lang="en-US" sz="1600" dirty="0">
                <a:latin typeface="Times New Roman" pitchFamily="18" charset="0"/>
                <a:cs typeface="Times New Roman" pitchFamily="18" charset="0"/>
              </a:rPr>
              <a:t>In addition to construction works, </a:t>
            </a:r>
            <a:r>
              <a:rPr lang="en-US" sz="1600" dirty="0" err="1">
                <a:latin typeface="Times New Roman" pitchFamily="18" charset="0"/>
                <a:cs typeface="Times New Roman" pitchFamily="18" charset="0"/>
              </a:rPr>
              <a:t>Građevinar</a:t>
            </a:r>
            <a:r>
              <a:rPr lang="en-US" sz="1600" dirty="0">
                <a:latin typeface="Times New Roman" pitchFamily="18" charset="0"/>
                <a:cs typeface="Times New Roman" pitchFamily="18" charset="0"/>
              </a:rPr>
              <a:t> produces </a:t>
            </a:r>
            <a:r>
              <a:rPr lang="en-US" sz="1600" dirty="0" smtClean="0">
                <a:latin typeface="Times New Roman" pitchFamily="18" charset="0"/>
                <a:cs typeface="Times New Roman" pitchFamily="18" charset="0"/>
              </a:rPr>
              <a:t>window </a:t>
            </a:r>
            <a:r>
              <a:rPr lang="en-US" sz="1600" dirty="0">
                <a:latin typeface="Times New Roman" pitchFamily="18" charset="0"/>
                <a:cs typeface="Times New Roman" pitchFamily="18" charset="0"/>
              </a:rPr>
              <a:t>and </a:t>
            </a:r>
            <a:r>
              <a:rPr lang="en-US" sz="1600" dirty="0" smtClean="0">
                <a:latin typeface="Times New Roman" pitchFamily="18" charset="0"/>
                <a:cs typeface="Times New Roman" pitchFamily="18" charset="0"/>
              </a:rPr>
              <a:t>door frames,</a:t>
            </a:r>
            <a:r>
              <a:rPr lang="sr-Latn-R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furniture </a:t>
            </a:r>
            <a:r>
              <a:rPr lang="en-US" sz="1600" dirty="0">
                <a:latin typeface="Times New Roman" pitchFamily="18" charset="0"/>
                <a:cs typeface="Times New Roman" pitchFamily="18" charset="0"/>
              </a:rPr>
              <a:t>and also runs an orchard/vineyard nursery</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Prior to </a:t>
            </a:r>
            <a:r>
              <a:rPr lang="en-US" sz="1700" dirty="0" err="1">
                <a:latin typeface="Times New Roman" pitchFamily="18" charset="0"/>
                <a:cs typeface="Times New Roman" pitchFamily="18" charset="0"/>
              </a:rPr>
              <a:t>Građevinar</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Kolubara</a:t>
            </a:r>
            <a:r>
              <a:rPr lang="en-US" sz="1700" dirty="0">
                <a:latin typeface="Times New Roman" pitchFamily="18" charset="0"/>
                <a:cs typeface="Times New Roman" pitchFamily="18" charset="0"/>
              </a:rPr>
              <a:t> Metal (2013) and </a:t>
            </a:r>
            <a:r>
              <a:rPr lang="en-US" sz="1700" dirty="0" err="1">
                <a:latin typeface="Times New Roman" pitchFamily="18" charset="0"/>
                <a:cs typeface="Times New Roman" pitchFamily="18" charset="0"/>
              </a:rPr>
              <a:t>Kolubara</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Usluge</a:t>
            </a:r>
            <a:r>
              <a:rPr lang="en-US" sz="1700" dirty="0">
                <a:latin typeface="Times New Roman" pitchFamily="18" charset="0"/>
                <a:cs typeface="Times New Roman" pitchFamily="18" charset="0"/>
              </a:rPr>
              <a:t> (2014) were also merged, as were some others</a:t>
            </a:r>
          </a:p>
          <a:p>
            <a:pPr marL="133350" indent="-266700" algn="just" eaLnBrk="1" hangingPunct="1">
              <a:spcBef>
                <a:spcPts val="300"/>
              </a:spcBef>
              <a:spcAft>
                <a:spcPts val="300"/>
              </a:spcAft>
            </a:pPr>
            <a:r>
              <a:rPr lang="en-US" sz="2100" dirty="0">
                <a:latin typeface="Times New Roman" pitchFamily="18" charset="0"/>
                <a:cs typeface="Times New Roman" pitchFamily="18" charset="0"/>
              </a:rPr>
              <a:t>The excessive payments of </a:t>
            </a:r>
            <a:r>
              <a:rPr lang="en-US" sz="2100" dirty="0" smtClean="0">
                <a:latin typeface="Times New Roman" pitchFamily="18" charset="0"/>
                <a:cs typeface="Times New Roman" pitchFamily="18" charset="0"/>
              </a:rPr>
              <a:t>EPS into </a:t>
            </a:r>
            <a:r>
              <a:rPr lang="en-US" sz="2100" dirty="0">
                <a:latin typeface="Times New Roman" pitchFamily="18" charset="0"/>
                <a:cs typeface="Times New Roman" pitchFamily="18" charset="0"/>
              </a:rPr>
              <a:t>the </a:t>
            </a:r>
            <a:r>
              <a:rPr lang="en-US" sz="2100" dirty="0" smtClean="0">
                <a:latin typeface="Times New Roman" pitchFamily="18" charset="0"/>
                <a:cs typeface="Times New Roman" pitchFamily="18" charset="0"/>
              </a:rPr>
              <a:t>state budget </a:t>
            </a:r>
            <a:r>
              <a:rPr lang="en-US" sz="2100" dirty="0">
                <a:latin typeface="Times New Roman" pitchFamily="18" charset="0"/>
                <a:cs typeface="Times New Roman" pitchFamily="18" charset="0"/>
              </a:rPr>
              <a:t>should also be decreased </a:t>
            </a:r>
          </a:p>
          <a:p>
            <a:pPr marL="533400" lvl="1" indent="-266700" algn="just" eaLnBrk="1" hangingPunct="1">
              <a:spcBef>
                <a:spcPts val="300"/>
              </a:spcBef>
              <a:spcAft>
                <a:spcPts val="300"/>
              </a:spcAft>
            </a:pPr>
            <a:r>
              <a:rPr lang="en-US" sz="1700" dirty="0">
                <a:latin typeface="Times New Roman" pitchFamily="18" charset="0"/>
                <a:cs typeface="Times New Roman" pitchFamily="18" charset="0"/>
              </a:rPr>
              <a:t>Since 2015, 250 m Euros have been paid into the budget on various grounds, </a:t>
            </a:r>
            <a:r>
              <a:rPr lang="en-US" sz="1700" dirty="0" smtClean="0">
                <a:latin typeface="Times New Roman" pitchFamily="18" charset="0"/>
                <a:cs typeface="Times New Roman" pitchFamily="18" charset="0"/>
              </a:rPr>
              <a:t>when </a:t>
            </a:r>
            <a:r>
              <a:rPr lang="en-US" sz="1700" dirty="0">
                <a:latin typeface="Times New Roman" pitchFamily="18" charset="0"/>
                <a:cs typeface="Times New Roman" pitchFamily="18" charset="0"/>
              </a:rPr>
              <a:t>they could have been routed into investments</a:t>
            </a:r>
          </a:p>
        </p:txBody>
      </p:sp>
      <p:sp>
        <p:nvSpPr>
          <p:cNvPr id="1638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78973AB-D2D4-4728-BAAD-2CAC588463B2}" type="slidenum">
              <a:rPr lang="en-US" altLang="en-US" sz="1200" smtClean="0">
                <a:solidFill>
                  <a:srgbClr val="898989"/>
                </a:solidFill>
              </a:rPr>
              <a:pPr>
                <a:spcBef>
                  <a:spcPct val="0"/>
                </a:spcBef>
                <a:buFontTx/>
                <a:buNone/>
              </a:pPr>
              <a:t>14</a:t>
            </a:fld>
            <a:endParaRPr lang="en-US" altLang="en-US" sz="120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07950" y="115888"/>
            <a:ext cx="9036050" cy="792162"/>
          </a:xfrm>
        </p:spPr>
        <p:txBody>
          <a:bodyPr/>
          <a:lstStyle/>
          <a:p>
            <a:pPr eaLnBrk="1" hangingPunct="1"/>
            <a:r>
              <a:rPr lang="en-US" sz="2900">
                <a:latin typeface="Times New Roman" pitchFamily="18" charset="0"/>
                <a:cs typeface="Times New Roman" pitchFamily="18" charset="0"/>
              </a:rPr>
              <a:t>Review of the reforms necessary to improve EPS's performance</a:t>
            </a:r>
          </a:p>
        </p:txBody>
      </p:sp>
      <p:sp>
        <p:nvSpPr>
          <p:cNvPr id="1741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4B84F6D-0C8B-4A7F-95F3-A80867E7C7AB}" type="slidenum">
              <a:rPr lang="en-US" altLang="en-US" sz="1200" smtClean="0">
                <a:solidFill>
                  <a:srgbClr val="898989"/>
                </a:solidFill>
              </a:rPr>
              <a:pPr>
                <a:spcBef>
                  <a:spcPct val="0"/>
                </a:spcBef>
                <a:buFontTx/>
                <a:buNone/>
              </a:pPr>
              <a:t>15</a:t>
            </a:fld>
            <a:endParaRPr lang="en-US" altLang="en-US" sz="1200">
              <a:solidFill>
                <a:srgbClr val="89898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99669536"/>
              </p:ext>
            </p:extLst>
          </p:nvPr>
        </p:nvGraphicFramePr>
        <p:xfrm>
          <a:off x="611188" y="1125538"/>
          <a:ext cx="7705725" cy="3382965"/>
        </p:xfrm>
        <a:graphic>
          <a:graphicData uri="http://schemas.openxmlformats.org/drawingml/2006/table">
            <a:tbl>
              <a:tblPr/>
              <a:tblGrid>
                <a:gridCol w="4824908">
                  <a:extLst>
                    <a:ext uri="{9D8B030D-6E8A-4147-A177-3AD203B41FA5}">
                      <a16:colId xmlns:a16="http://schemas.microsoft.com/office/drawing/2014/main" xmlns="" val="20000"/>
                    </a:ext>
                  </a:extLst>
                </a:gridCol>
                <a:gridCol w="2880817">
                  <a:extLst>
                    <a:ext uri="{9D8B030D-6E8A-4147-A177-3AD203B41FA5}">
                      <a16:colId xmlns:a16="http://schemas.microsoft.com/office/drawing/2014/main" xmlns="" val="20001"/>
                    </a:ext>
                  </a:extLst>
                </a:gridCol>
              </a:tblGrid>
              <a:tr h="264352">
                <a:tc>
                  <a:txBody>
                    <a:bodyPr/>
                    <a:lstStyle/>
                    <a:p>
                      <a:pPr algn="l" fontAlgn="b"/>
                      <a:r>
                        <a:rPr lang="en-US" sz="1500" b="0" i="0" u="none" strike="noStrike">
                          <a:solidFill>
                            <a:srgbClr val="000000"/>
                          </a:solidFill>
                          <a:latin typeface="Times New Roman" panose="02020603050405020304" pitchFamily="18" charset="0"/>
                        </a:rPr>
                        <a:t>Measures 2020-2022</a:t>
                      </a:r>
                    </a:p>
                  </a:txBody>
                  <a:tcPr marL="762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Savings/revenue increase</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0"/>
                  </a:ext>
                </a:extLst>
              </a:tr>
              <a:tr h="249160">
                <a:tc>
                  <a:txBody>
                    <a:bodyPr/>
                    <a:lstStyle/>
                    <a:p>
                      <a:pPr algn="l"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490285">
                <a:tc>
                  <a:txBody>
                    <a:bodyPr/>
                    <a:lstStyle/>
                    <a:p>
                      <a:pPr algn="l" fontAlgn="b"/>
                      <a:r>
                        <a:rPr lang="en-US" sz="1500" b="0" i="0" u="none" strike="noStrike" dirty="0">
                          <a:solidFill>
                            <a:srgbClr val="000000"/>
                          </a:solidFill>
                          <a:latin typeface="Times New Roman" panose="02020603050405020304" pitchFamily="18" charset="0"/>
                        </a:rPr>
                        <a:t>Optimization of employment (and improvement of its </a:t>
                      </a:r>
                      <a:r>
                        <a:rPr lang="en-US" sz="1500" b="0" i="0" u="none" strike="noStrike" dirty="0" smtClean="0">
                          <a:solidFill>
                            <a:srgbClr val="000000"/>
                          </a:solidFill>
                          <a:latin typeface="Times New Roman" panose="02020603050405020304" pitchFamily="18" charset="0"/>
                        </a:rPr>
                        <a:t>composition)</a:t>
                      </a:r>
                      <a:endParaRPr lang="en-US" sz="1500" b="0" i="0" u="none" strike="noStrike" dirty="0">
                        <a:solidFill>
                          <a:srgbClr val="000000"/>
                        </a:solidFill>
                        <a:latin typeface="Times New Roman" panose="02020603050405020304" pitchFamily="18" charset="0"/>
                      </a:endParaRPr>
                    </a:p>
                  </a:txBody>
                  <a:tcPr marL="7621" marR="7621" marT="761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500" b="0" i="0" u="none" strike="noStrike" dirty="0">
                          <a:solidFill>
                            <a:srgbClr val="000000"/>
                          </a:solidFill>
                          <a:latin typeface="Times New Roman" panose="02020603050405020304" pitchFamily="18" charset="0"/>
                        </a:rPr>
                        <a:t>&gt; 50 m Euros</a:t>
                      </a:r>
                    </a:p>
                  </a:txBody>
                  <a:tcPr marL="7621" marR="7621" marT="761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xmlns="" val="10002"/>
                  </a:ext>
                </a:extLst>
              </a:tr>
              <a:tr h="264352">
                <a:tc>
                  <a:txBody>
                    <a:bodyPr/>
                    <a:lstStyle/>
                    <a:p>
                      <a:pPr algn="l" fontAlgn="b"/>
                      <a:r>
                        <a:rPr lang="en-US" sz="1500" b="0" i="0" u="none" strike="noStrike" dirty="0">
                          <a:solidFill>
                            <a:srgbClr val="000000"/>
                          </a:solidFill>
                          <a:latin typeface="Times New Roman" panose="02020603050405020304" pitchFamily="18" charset="0"/>
                        </a:rPr>
                        <a:t>Increase </a:t>
                      </a:r>
                      <a:r>
                        <a:rPr lang="en-US" sz="1500" b="0" i="0" u="none" strike="noStrike" dirty="0" smtClean="0">
                          <a:solidFill>
                            <a:srgbClr val="000000"/>
                          </a:solidFill>
                          <a:latin typeface="Times New Roman" panose="02020603050405020304" pitchFamily="18" charset="0"/>
                        </a:rPr>
                        <a:t>in </a:t>
                      </a:r>
                      <a:r>
                        <a:rPr lang="en-US" sz="1500" b="0" i="0" u="none" strike="noStrike" dirty="0">
                          <a:solidFill>
                            <a:srgbClr val="000000"/>
                          </a:solidFill>
                          <a:latin typeface="Times New Roman" panose="02020603050405020304" pitchFamily="18" charset="0"/>
                        </a:rPr>
                        <a:t>electricity tariff (15%)</a:t>
                      </a:r>
                    </a:p>
                  </a:txBody>
                  <a:tcPr marL="762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120 m Euros</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3"/>
                  </a:ext>
                </a:extLst>
              </a:tr>
              <a:tr h="264352">
                <a:tc>
                  <a:txBody>
                    <a:bodyPr/>
                    <a:lstStyle/>
                    <a:p>
                      <a:pPr algn="l" fontAlgn="b"/>
                      <a:r>
                        <a:rPr lang="en-US" sz="1500" b="0" i="0" u="none" strike="noStrike">
                          <a:solidFill>
                            <a:srgbClr val="000000"/>
                          </a:solidFill>
                          <a:latin typeface="Times New Roman" panose="02020603050405020304" pitchFamily="18" charset="0"/>
                        </a:rPr>
                        <a:t>Decrease in uncollected claims</a:t>
                      </a:r>
                    </a:p>
                  </a:txBody>
                  <a:tcPr marL="762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20 m Euros</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4"/>
                  </a:ext>
                </a:extLst>
              </a:tr>
              <a:tr h="264352">
                <a:tc>
                  <a:txBody>
                    <a:bodyPr/>
                    <a:lstStyle/>
                    <a:p>
                      <a:pPr algn="l" fontAlgn="b"/>
                      <a:r>
                        <a:rPr lang="en-US" sz="1500" b="0" i="0" u="none" strike="noStrike">
                          <a:solidFill>
                            <a:srgbClr val="000000"/>
                          </a:solidFill>
                          <a:latin typeface="Times New Roman" panose="02020603050405020304" pitchFamily="18" charset="0"/>
                        </a:rPr>
                        <a:t>Decreasing technical losses and theft</a:t>
                      </a:r>
                    </a:p>
                  </a:txBody>
                  <a:tcPr marL="7621" marR="7621" marT="7618"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500" b="0" i="0" u="none" strike="noStrike" dirty="0">
                          <a:solidFill>
                            <a:srgbClr val="000000"/>
                          </a:solidFill>
                          <a:latin typeface="Times New Roman" panose="02020603050405020304" pitchFamily="18" charset="0"/>
                        </a:rPr>
                        <a:t>40 m Euros</a:t>
                      </a:r>
                    </a:p>
                  </a:txBody>
                  <a:tcPr marL="7621" marR="7621" marT="7618"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xmlns="" val="10005"/>
                  </a:ext>
                </a:extLst>
              </a:tr>
              <a:tr h="264352">
                <a:tc>
                  <a:txBody>
                    <a:bodyPr/>
                    <a:lstStyle/>
                    <a:p>
                      <a:pPr algn="l" fontAlgn="b"/>
                      <a:r>
                        <a:rPr lang="en-US" sz="1500" b="0" i="0" u="none" strike="noStrike">
                          <a:solidFill>
                            <a:srgbClr val="000000"/>
                          </a:solidFill>
                          <a:latin typeface="Times New Roman" panose="02020603050405020304" pitchFamily="18" charset="0"/>
                        </a:rPr>
                        <a:t>Other necessary measures (savings unquantified)</a:t>
                      </a:r>
                    </a:p>
                  </a:txBody>
                  <a:tcPr marL="7621" marR="7621" marT="7618" marB="0" anchor="b">
                    <a:lnL>
                      <a:noFill/>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w="6350" cap="flat" cmpd="sng" algn="ctr">
                      <a:solidFill>
                        <a:srgbClr val="000000"/>
                      </a:solidFill>
                      <a:prstDash val="dot"/>
                      <a:round/>
                      <a:headEnd type="none" w="med" len="med"/>
                      <a:tailEnd type="none" w="med" len="med"/>
                    </a:lnT>
                    <a:lnB>
                      <a:noFill/>
                    </a:lnB>
                    <a:solidFill>
                      <a:srgbClr val="FFFFFF"/>
                    </a:solidFill>
                  </a:tcPr>
                </a:tc>
                <a:extLst>
                  <a:ext uri="{0D108BD9-81ED-4DB2-BD59-A6C34878D82A}">
                    <a16:rowId xmlns:a16="http://schemas.microsoft.com/office/drawing/2014/main" xmlns="" val="10006"/>
                  </a:ext>
                </a:extLst>
              </a:tr>
              <a:tr h="264352">
                <a:tc>
                  <a:txBody>
                    <a:bodyPr/>
                    <a:lstStyle/>
                    <a:p>
                      <a:pPr algn="l" fontAlgn="b"/>
                      <a:r>
                        <a:rPr lang="en-US" sz="1500" b="0" i="0" u="none" strike="noStrike" dirty="0">
                          <a:solidFill>
                            <a:srgbClr val="000000"/>
                          </a:solidFill>
                          <a:latin typeface="Times New Roman" panose="02020603050405020304" pitchFamily="18" charset="0"/>
                        </a:rPr>
                        <a:t>Control/decrease </a:t>
                      </a:r>
                      <a:r>
                        <a:rPr lang="en-US" sz="1500" b="0" i="0" u="none" strike="noStrike" dirty="0" smtClean="0">
                          <a:solidFill>
                            <a:srgbClr val="000000"/>
                          </a:solidFill>
                          <a:latin typeface="Times New Roman" panose="02020603050405020304" pitchFamily="18" charset="0"/>
                        </a:rPr>
                        <a:t>in </a:t>
                      </a:r>
                      <a:r>
                        <a:rPr lang="en-US" sz="1500" b="0" i="0" u="none" strike="noStrike" dirty="0">
                          <a:solidFill>
                            <a:srgbClr val="000000"/>
                          </a:solidFill>
                          <a:latin typeface="Times New Roman" panose="02020603050405020304" pitchFamily="18" charset="0"/>
                        </a:rPr>
                        <a:t>the average salary</a:t>
                      </a:r>
                    </a:p>
                  </a:txBody>
                  <a:tcPr marL="18290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7"/>
                  </a:ext>
                </a:extLst>
              </a:tr>
              <a:tr h="264352">
                <a:tc>
                  <a:txBody>
                    <a:bodyPr/>
                    <a:lstStyle/>
                    <a:p>
                      <a:pPr algn="l" fontAlgn="b"/>
                      <a:r>
                        <a:rPr lang="en-US" sz="1500" b="0" i="0" u="none" strike="noStrike">
                          <a:solidFill>
                            <a:srgbClr val="000000"/>
                          </a:solidFill>
                          <a:latin typeface="Times New Roman" panose="02020603050405020304" pitchFamily="18" charset="0"/>
                        </a:rPr>
                        <a:t>(with an increase in the salary range)</a:t>
                      </a:r>
                    </a:p>
                  </a:txBody>
                  <a:tcPr marL="18290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8"/>
                  </a:ext>
                </a:extLst>
              </a:tr>
              <a:tr h="264352">
                <a:tc>
                  <a:txBody>
                    <a:bodyPr/>
                    <a:lstStyle/>
                    <a:p>
                      <a:pPr algn="l" fontAlgn="b"/>
                      <a:r>
                        <a:rPr lang="en-US" sz="1500" b="0" u="none" strike="noStrike">
                          <a:solidFill>
                            <a:srgbClr val="000000"/>
                          </a:solidFill>
                          <a:latin typeface="Times New Roman" panose="02020603050405020304" pitchFamily="18" charset="0"/>
                        </a:rPr>
                        <a:t>Extraction of non-core activities from the system</a:t>
                      </a:r>
                    </a:p>
                  </a:txBody>
                  <a:tcPr marL="182901" marR="7621" marT="7618" marB="0" anchor="b">
                    <a:lnL>
                      <a:noFill/>
                    </a:lnL>
                    <a:lnR>
                      <a:noFill/>
                    </a:lnR>
                    <a:lnT>
                      <a:noFill/>
                    </a:lnT>
                    <a:lnB>
                      <a:noFill/>
                    </a:lnB>
                    <a:solidFill>
                      <a:srgbClr val="FFFFFF"/>
                    </a:solidFill>
                  </a:tcPr>
                </a:tc>
                <a:tc>
                  <a:txBody>
                    <a:bodyPr/>
                    <a:lstStyle/>
                    <a:p>
                      <a:pPr algn="ctr" fontAlgn="b"/>
                      <a:r>
                        <a:rPr lang="en-US" sz="1500" b="0" i="0" u="none" strike="noStrike">
                          <a:solidFill>
                            <a:srgbClr val="000000"/>
                          </a:solidFill>
                          <a:latin typeface="Times New Roman" panose="02020603050405020304" pitchFamily="18" charset="0"/>
                        </a:rPr>
                        <a:t> </a:t>
                      </a:r>
                    </a:p>
                  </a:txBody>
                  <a:tcPr marL="7621" marR="7621" marT="7618" marB="0" anchor="b">
                    <a:lnL>
                      <a:noFill/>
                    </a:lnL>
                    <a:lnR>
                      <a:noFill/>
                    </a:lnR>
                    <a:lnT>
                      <a:noFill/>
                    </a:lnT>
                    <a:lnB>
                      <a:noFill/>
                    </a:lnB>
                    <a:solidFill>
                      <a:srgbClr val="FFFFFF"/>
                    </a:solidFill>
                  </a:tcPr>
                </a:tc>
                <a:extLst>
                  <a:ext uri="{0D108BD9-81ED-4DB2-BD59-A6C34878D82A}">
                    <a16:rowId xmlns:a16="http://schemas.microsoft.com/office/drawing/2014/main" xmlns="" val="10009"/>
                  </a:ext>
                </a:extLst>
              </a:tr>
              <a:tr h="264352">
                <a:tc>
                  <a:txBody>
                    <a:bodyPr/>
                    <a:lstStyle/>
                    <a:p>
                      <a:pPr algn="l" fontAlgn="b"/>
                      <a:r>
                        <a:rPr lang="en-US" sz="1500" b="0" i="0" u="none" strike="noStrike" dirty="0">
                          <a:solidFill>
                            <a:srgbClr val="000000"/>
                          </a:solidFill>
                          <a:latin typeface="Times New Roman" panose="02020603050405020304" pitchFamily="18" charset="0"/>
                        </a:rPr>
                        <a:t>Discontinuation of excessive payments into the </a:t>
                      </a:r>
                      <a:r>
                        <a:rPr lang="en-US" sz="1500" b="0" i="0" u="none" strike="noStrike" dirty="0" smtClean="0">
                          <a:solidFill>
                            <a:srgbClr val="000000"/>
                          </a:solidFill>
                          <a:latin typeface="Times New Roman" panose="02020603050405020304" pitchFamily="18" charset="0"/>
                        </a:rPr>
                        <a:t>state budget</a:t>
                      </a:r>
                      <a:endParaRPr lang="en-US" sz="1500" b="0" i="0" u="none" strike="noStrike" dirty="0">
                        <a:solidFill>
                          <a:srgbClr val="000000"/>
                        </a:solidFill>
                        <a:latin typeface="Times New Roman" panose="02020603050405020304" pitchFamily="18" charset="0"/>
                      </a:endParaRPr>
                    </a:p>
                  </a:txBody>
                  <a:tcPr marL="182901" marR="7621" marT="76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endParaRPr lang="en-US" sz="1500" b="0" i="0" u="none" strike="noStrike" dirty="0">
                        <a:solidFill>
                          <a:srgbClr val="000000"/>
                        </a:solidFill>
                        <a:effectLst/>
                        <a:latin typeface="Times New Roman" panose="02020603050405020304" pitchFamily="18" charset="0"/>
                      </a:endParaRPr>
                    </a:p>
                  </a:txBody>
                  <a:tcPr marL="7621" marR="7621" marT="761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64352">
                <a:tc>
                  <a:txBody>
                    <a:bodyPr/>
                    <a:lstStyle/>
                    <a:p>
                      <a:pPr algn="l" fontAlgn="b"/>
                      <a:r>
                        <a:rPr lang="en-US" sz="1500" b="1" i="0" u="none" strike="noStrike" dirty="0">
                          <a:solidFill>
                            <a:srgbClr val="000000"/>
                          </a:solidFill>
                          <a:latin typeface="Times New Roman" panose="02020603050405020304" pitchFamily="18" charset="0"/>
                        </a:rPr>
                        <a:t>Total</a:t>
                      </a:r>
                    </a:p>
                  </a:txBody>
                  <a:tcPr marL="7621" marR="7621" marT="761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500" b="0" i="0" u="none" strike="noStrike" dirty="0">
                          <a:solidFill>
                            <a:srgbClr val="000000"/>
                          </a:solidFill>
                          <a:latin typeface="Times New Roman" panose="02020603050405020304" pitchFamily="18" charset="0"/>
                        </a:rPr>
                        <a:t>   </a:t>
                      </a:r>
                      <a:r>
                        <a:rPr lang="en-US" sz="1500" b="1" i="0" u="none" strike="noStrike" dirty="0">
                          <a:solidFill>
                            <a:srgbClr val="000000"/>
                          </a:solidFill>
                          <a:latin typeface="Times New Roman" panose="02020603050405020304" pitchFamily="18" charset="0"/>
                        </a:rPr>
                        <a:t>&gt; 230 m Euros</a:t>
                      </a:r>
                    </a:p>
                  </a:txBody>
                  <a:tcPr marL="7621" marR="7621" marT="761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bl>
          </a:graphicData>
        </a:graphic>
      </p:graphicFrame>
      <p:sp>
        <p:nvSpPr>
          <p:cNvPr id="17441" name="TextBox 7"/>
          <p:cNvSpPr txBox="1">
            <a:spLocks noChangeArrowheads="1"/>
          </p:cNvSpPr>
          <p:nvPr/>
        </p:nvSpPr>
        <p:spPr bwMode="auto">
          <a:xfrm>
            <a:off x="107950" y="4652963"/>
            <a:ext cx="903605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300"/>
              </a:spcBef>
              <a:spcAft>
                <a:spcPts val="300"/>
              </a:spcAft>
            </a:pPr>
            <a:r>
              <a:rPr lang="en-US" sz="2100" dirty="0">
                <a:latin typeface="Times New Roman" pitchFamily="18" charset="0"/>
                <a:cs typeface="Times New Roman" pitchFamily="18" charset="0"/>
              </a:rPr>
              <a:t>Combination of the aforementioned measures can </a:t>
            </a:r>
            <a:r>
              <a:rPr lang="en-US" sz="2100" dirty="0" smtClean="0">
                <a:latin typeface="Times New Roman" pitchFamily="18" charset="0"/>
                <a:cs typeface="Times New Roman" pitchFamily="18" charset="0"/>
              </a:rPr>
              <a:t>enable EPS to reach </a:t>
            </a:r>
            <a:r>
              <a:rPr lang="en-US" sz="2100" dirty="0">
                <a:latin typeface="Times New Roman" pitchFamily="18" charset="0"/>
                <a:cs typeface="Times New Roman" pitchFamily="18" charset="0"/>
              </a:rPr>
              <a:t>sufficient profitability for the necessary </a:t>
            </a:r>
            <a:r>
              <a:rPr lang="en-US" sz="2100" dirty="0" smtClean="0">
                <a:latin typeface="Times New Roman" pitchFamily="18" charset="0"/>
                <a:cs typeface="Times New Roman" pitchFamily="18" charset="0"/>
              </a:rPr>
              <a:t>investment </a:t>
            </a:r>
            <a:r>
              <a:rPr lang="en-US" sz="2100" dirty="0">
                <a:latin typeface="Times New Roman" pitchFamily="18" charset="0"/>
                <a:cs typeface="Times New Roman" pitchFamily="18" charset="0"/>
              </a:rPr>
              <a:t>increase</a:t>
            </a:r>
          </a:p>
          <a:p>
            <a:pPr lvl="1">
              <a:spcBef>
                <a:spcPts val="300"/>
              </a:spcBef>
              <a:spcAft>
                <a:spcPts val="300"/>
              </a:spcAft>
            </a:pPr>
            <a:r>
              <a:rPr lang="sr-Latn-RS" sz="1700" dirty="0">
                <a:latin typeface="Times New Roman" pitchFamily="18" charset="0"/>
                <a:cs typeface="Times New Roman" pitchFamily="18" charset="0"/>
              </a:rPr>
              <a:t>However</a:t>
            </a:r>
            <a:r>
              <a:rPr lang="en-US" sz="1700" dirty="0">
                <a:latin typeface="Times New Roman" pitchFamily="18" charset="0"/>
                <a:cs typeface="Times New Roman" pitchFamily="18" charset="0"/>
              </a:rPr>
              <a:t>, it is important that these measures are not isolated </a:t>
            </a:r>
            <a:r>
              <a:rPr lang="en-US" sz="1700" dirty="0" smtClean="0">
                <a:latin typeface="Times New Roman" pitchFamily="18" charset="0"/>
                <a:cs typeface="Times New Roman" pitchFamily="18" charset="0"/>
              </a:rPr>
              <a:t>(e.g. just </a:t>
            </a:r>
            <a:r>
              <a:rPr lang="en-US" sz="1700" dirty="0">
                <a:latin typeface="Times New Roman" pitchFamily="18" charset="0"/>
                <a:cs typeface="Times New Roman" pitchFamily="18" charset="0"/>
              </a:rPr>
              <a:t>a tariff increase </a:t>
            </a:r>
            <a:r>
              <a:rPr lang="en-US" sz="1700" dirty="0" smtClean="0">
                <a:latin typeface="Times New Roman" pitchFamily="18" charset="0"/>
                <a:cs typeface="Times New Roman" pitchFamily="18" charset="0"/>
              </a:rPr>
              <a:t>will not </a:t>
            </a:r>
            <a:r>
              <a:rPr lang="en-US" sz="1700" dirty="0">
                <a:latin typeface="Times New Roman" pitchFamily="18" charset="0"/>
                <a:cs typeface="Times New Roman" pitchFamily="18" charset="0"/>
              </a:rPr>
              <a:t>do if there are no other reforms)</a:t>
            </a:r>
          </a:p>
          <a:p>
            <a:pPr lvl="1">
              <a:spcBef>
                <a:spcPts val="300"/>
              </a:spcBef>
              <a:spcAft>
                <a:spcPts val="300"/>
              </a:spcAft>
            </a:pPr>
            <a:r>
              <a:rPr lang="en-US" sz="1700" dirty="0">
                <a:latin typeface="Times New Roman" pitchFamily="18" charset="0"/>
                <a:cs typeface="Times New Roman" pitchFamily="18" charset="0"/>
              </a:rPr>
              <a:t>And </a:t>
            </a:r>
            <a:r>
              <a:rPr lang="en-US" sz="1700" dirty="0" smtClean="0">
                <a:latin typeface="Times New Roman" pitchFamily="18" charset="0"/>
                <a:cs typeface="Times New Roman" pitchFamily="18" charset="0"/>
              </a:rPr>
              <a:t>that the </a:t>
            </a:r>
            <a:r>
              <a:rPr lang="en-US" sz="1700" dirty="0">
                <a:latin typeface="Times New Roman" pitchFamily="18" charset="0"/>
                <a:cs typeface="Times New Roman" pitchFamily="18" charset="0"/>
              </a:rPr>
              <a:t>true </a:t>
            </a:r>
            <a:r>
              <a:rPr lang="en-US" sz="1700" dirty="0" smtClean="0">
                <a:latin typeface="Times New Roman" pitchFamily="18" charset="0"/>
                <a:cs typeface="Times New Roman" pitchFamily="18" charset="0"/>
              </a:rPr>
              <a:t>reforms finally </a:t>
            </a:r>
            <a:r>
              <a:rPr lang="en-US" sz="1700" dirty="0">
                <a:latin typeface="Times New Roman" pitchFamily="18" charset="0"/>
                <a:cs typeface="Times New Roman" pitchFamily="18" charset="0"/>
              </a:rPr>
              <a:t>start - all that was done in the last five years does not even come close to the magnitude of the </a:t>
            </a:r>
            <a:r>
              <a:rPr lang="en-US" sz="1700" dirty="0" smtClean="0">
                <a:latin typeface="Times New Roman" pitchFamily="18" charset="0"/>
                <a:cs typeface="Times New Roman" pitchFamily="18" charset="0"/>
              </a:rPr>
              <a:t>problem</a:t>
            </a:r>
            <a:endParaRPr lang="en-US" sz="17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79388" y="44450"/>
            <a:ext cx="8821737" cy="593725"/>
          </a:xfrm>
        </p:spPr>
        <p:txBody>
          <a:bodyPr/>
          <a:lstStyle/>
          <a:p>
            <a:pPr eaLnBrk="1" hangingPunct="1"/>
            <a:r>
              <a:rPr lang="en-US" sz="3000" dirty="0">
                <a:latin typeface="Times New Roman" pitchFamily="18" charset="0"/>
                <a:cs typeface="Times New Roman" pitchFamily="18" charset="0"/>
              </a:rPr>
              <a:t>General </a:t>
            </a:r>
            <a:r>
              <a:rPr lang="en-US" sz="3000" dirty="0" smtClean="0">
                <a:latin typeface="Times New Roman" pitchFamily="18" charset="0"/>
                <a:cs typeface="Times New Roman" pitchFamily="18" charset="0"/>
              </a:rPr>
              <a:t>Assessment</a:t>
            </a:r>
            <a:endParaRPr lang="en-US" sz="3000" dirty="0">
              <a:latin typeface="Times New Roman" pitchFamily="18" charset="0"/>
              <a:cs typeface="Times New Roman" pitchFamily="18" charset="0"/>
            </a:endParaRPr>
          </a:p>
        </p:txBody>
      </p:sp>
      <p:sp>
        <p:nvSpPr>
          <p:cNvPr id="4099" name="Content Placeholder 2"/>
          <p:cNvSpPr>
            <a:spLocks noGrp="1"/>
          </p:cNvSpPr>
          <p:nvPr>
            <p:ph idx="1"/>
          </p:nvPr>
        </p:nvSpPr>
        <p:spPr>
          <a:xfrm>
            <a:off x="35496" y="621308"/>
            <a:ext cx="8928100" cy="5688012"/>
          </a:xfrm>
        </p:spPr>
        <p:txBody>
          <a:bodyPr/>
          <a:lstStyle/>
          <a:p>
            <a:pPr algn="just" eaLnBrk="1" hangingPunct="1">
              <a:spcBef>
                <a:spcPts val="500"/>
              </a:spcBef>
              <a:spcAft>
                <a:spcPts val="500"/>
              </a:spcAft>
            </a:pPr>
            <a:r>
              <a:rPr lang="en-US" sz="2200" dirty="0">
                <a:latin typeface="Times New Roman" pitchFamily="18" charset="0"/>
                <a:cs typeface="Times New Roman" pitchFamily="18" charset="0"/>
              </a:rPr>
              <a:t>The proposed </a:t>
            </a:r>
            <a:r>
              <a:rPr lang="en-GB" sz="2200" dirty="0">
                <a:latin typeface="Times New Roman" pitchFamily="18" charset="0"/>
                <a:cs typeface="Times New Roman" pitchFamily="18" charset="0"/>
              </a:rPr>
              <a:t>2020</a:t>
            </a:r>
            <a:r>
              <a:rPr lang="en-US" sz="2200" dirty="0">
                <a:latin typeface="Times New Roman" pitchFamily="18" charset="0"/>
                <a:cs typeface="Times New Roman" pitchFamily="18" charset="0"/>
              </a:rPr>
              <a:t> Budget is generally good - if we exclude the </a:t>
            </a:r>
            <a:r>
              <a:rPr lang="sr-Latn-RS" sz="2200" dirty="0" smtClean="0">
                <a:latin typeface="Times New Roman" pitchFamily="18" charset="0"/>
                <a:cs typeface="Times New Roman" pitchFamily="18" charset="0"/>
              </a:rPr>
              <a:t>i</a:t>
            </a:r>
            <a:r>
              <a:rPr lang="de-DE" sz="2200" dirty="0" smtClean="0">
                <a:latin typeface="Times New Roman" pitchFamily="18" charset="0"/>
                <a:cs typeface="Times New Roman" pitchFamily="18" charset="0"/>
              </a:rPr>
              <a:t>mproper</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economic policies inherited from the 2019 </a:t>
            </a:r>
            <a:r>
              <a:rPr lang="en-US" sz="2200" dirty="0" smtClean="0">
                <a:latin typeface="Times New Roman" pitchFamily="18" charset="0"/>
                <a:cs typeface="Times New Roman" pitchFamily="18" charset="0"/>
              </a:rPr>
              <a:t>Supplementary Budget</a:t>
            </a:r>
            <a:endParaRPr lang="en-US" sz="2200" dirty="0">
              <a:latin typeface="Times New Roman" pitchFamily="18" charset="0"/>
              <a:cs typeface="Times New Roman" pitchFamily="18" charset="0"/>
            </a:endParaRPr>
          </a:p>
          <a:p>
            <a:pPr lvl="1" algn="just" eaLnBrk="1" hangingPunct="1">
              <a:spcBef>
                <a:spcPts val="500"/>
              </a:spcBef>
              <a:spcAft>
                <a:spcPts val="500"/>
              </a:spcAft>
            </a:pPr>
            <a:r>
              <a:rPr lang="en-US" sz="1700" dirty="0">
                <a:latin typeface="Times New Roman" pitchFamily="18" charset="0"/>
                <a:cs typeface="Times New Roman" pitchFamily="18" charset="0"/>
              </a:rPr>
              <a:t>The largest expenditure item in 2020 - the wage bill - was already ill defined prior to the </a:t>
            </a:r>
            <a:r>
              <a:rPr lang="en-US" sz="1700" dirty="0" smtClean="0">
                <a:latin typeface="Times New Roman" pitchFamily="18" charset="0"/>
                <a:cs typeface="Times New Roman" pitchFamily="18" charset="0"/>
              </a:rPr>
              <a:t>2020 </a:t>
            </a:r>
            <a:r>
              <a:rPr lang="en-US" sz="1700" dirty="0">
                <a:latin typeface="Times New Roman" pitchFamily="18" charset="0"/>
                <a:cs typeface="Times New Roman" pitchFamily="18" charset="0"/>
              </a:rPr>
              <a:t>budget (salary increase by 9.6% in the </a:t>
            </a:r>
            <a:r>
              <a:rPr lang="en-US" sz="1700" dirty="0" smtClean="0">
                <a:latin typeface="Times New Roman" pitchFamily="18" charset="0"/>
                <a:cs typeface="Times New Roman" pitchFamily="18" charset="0"/>
              </a:rPr>
              <a:t>supplementary budget </a:t>
            </a:r>
            <a:r>
              <a:rPr lang="en-US" sz="1700" dirty="0">
                <a:latin typeface="Times New Roman" pitchFamily="18" charset="0"/>
                <a:cs typeface="Times New Roman" pitchFamily="18" charset="0"/>
              </a:rPr>
              <a:t>for 2019)</a:t>
            </a:r>
          </a:p>
          <a:p>
            <a:pPr lvl="1" algn="just" eaLnBrk="1" hangingPunct="1">
              <a:spcBef>
                <a:spcPts val="500"/>
              </a:spcBef>
              <a:spcAft>
                <a:spcPts val="500"/>
              </a:spcAft>
            </a:pPr>
            <a:r>
              <a:rPr lang="en-US" sz="1700" dirty="0">
                <a:latin typeface="Times New Roman" pitchFamily="18" charset="0"/>
                <a:cs typeface="Times New Roman" pitchFamily="18" charset="0"/>
              </a:rPr>
              <a:t>Salaries aside, other funds have generally been </a:t>
            </a:r>
            <a:r>
              <a:rPr lang="en-US" sz="1700" dirty="0" smtClean="0">
                <a:latin typeface="Times New Roman" pitchFamily="18" charset="0"/>
                <a:cs typeface="Times New Roman" pitchFamily="18" charset="0"/>
              </a:rPr>
              <a:t>distributed well (</a:t>
            </a:r>
            <a:r>
              <a:rPr lang="en-US" sz="1700" dirty="0">
                <a:latin typeface="Times New Roman" pitchFamily="18" charset="0"/>
                <a:cs typeface="Times New Roman" pitchFamily="18" charset="0"/>
              </a:rPr>
              <a:t>increase in public investments, the “Swiss” pension formula, decrease </a:t>
            </a:r>
            <a:r>
              <a:rPr lang="en-US" sz="1700" dirty="0" smtClean="0">
                <a:latin typeface="Times New Roman" pitchFamily="18" charset="0"/>
                <a:cs typeface="Times New Roman" pitchFamily="18" charset="0"/>
              </a:rPr>
              <a:t>in </a:t>
            </a:r>
            <a:r>
              <a:rPr lang="en-US" sz="1700" dirty="0">
                <a:latin typeface="Times New Roman" pitchFamily="18" charset="0"/>
                <a:cs typeface="Times New Roman" pitchFamily="18" charset="0"/>
              </a:rPr>
              <a:t>the tax burden on </a:t>
            </a:r>
            <a:r>
              <a:rPr lang="en-US" sz="1700" dirty="0" err="1">
                <a:latin typeface="Times New Roman" pitchFamily="18" charset="0"/>
                <a:cs typeface="Times New Roman" pitchFamily="18" charset="0"/>
              </a:rPr>
              <a:t>labour</a:t>
            </a:r>
            <a:r>
              <a:rPr lang="en-US" sz="1700" dirty="0">
                <a:latin typeface="Times New Roman" pitchFamily="18" charset="0"/>
                <a:cs typeface="Times New Roman" pitchFamily="18" charset="0"/>
              </a:rPr>
              <a:t>...)</a:t>
            </a:r>
          </a:p>
          <a:p>
            <a:pPr algn="just" eaLnBrk="1" hangingPunct="1">
              <a:spcBef>
                <a:spcPts val="500"/>
              </a:spcBef>
              <a:spcAft>
                <a:spcPts val="500"/>
              </a:spcAft>
            </a:pPr>
            <a:r>
              <a:rPr lang="en-US" sz="2200" dirty="0">
                <a:latin typeface="Times New Roman" pitchFamily="18" charset="0"/>
                <a:cs typeface="Times New Roman" pitchFamily="18" charset="0"/>
              </a:rPr>
              <a:t>The revised Fiscal Strategy does not bring the expected improvements</a:t>
            </a:r>
          </a:p>
          <a:p>
            <a:pPr lvl="1" algn="just" eaLnBrk="1" hangingPunct="1">
              <a:spcBef>
                <a:spcPts val="500"/>
              </a:spcBef>
              <a:spcAft>
                <a:spcPts val="500"/>
              </a:spcAft>
            </a:pPr>
            <a:r>
              <a:rPr lang="en-US" sz="1800" dirty="0">
                <a:latin typeface="Times New Roman" pitchFamily="18" charset="0"/>
                <a:cs typeface="Times New Roman" pitchFamily="18" charset="0"/>
              </a:rPr>
              <a:t>Introduction of pay grades and lifting of the employment ban are once again postponed, there is no clear plan on what the government priorities for investments are...</a:t>
            </a:r>
          </a:p>
          <a:p>
            <a:pPr algn="just" eaLnBrk="1" hangingPunct="1">
              <a:spcBef>
                <a:spcPts val="500"/>
              </a:spcBef>
              <a:spcAft>
                <a:spcPts val="500"/>
              </a:spcAft>
            </a:pPr>
            <a:r>
              <a:rPr lang="en-US" sz="2100" dirty="0">
                <a:latin typeface="Times New Roman" pitchFamily="18" charset="0"/>
                <a:cs typeface="Times New Roman" pitchFamily="18" charset="0"/>
              </a:rPr>
              <a:t>EPS is at a crossroads - </a:t>
            </a:r>
            <a:r>
              <a:rPr lang="en-US" sz="2100" dirty="0" smtClean="0">
                <a:latin typeface="Times New Roman" pitchFamily="18" charset="0"/>
                <a:cs typeface="Times New Roman" pitchFamily="18" charset="0"/>
              </a:rPr>
              <a:t>many </a:t>
            </a:r>
            <a:r>
              <a:rPr lang="en-US" sz="2100" dirty="0">
                <a:latin typeface="Times New Roman" pitchFamily="18" charset="0"/>
                <a:cs typeface="Times New Roman" pitchFamily="18" charset="0"/>
              </a:rPr>
              <a:t>years of poor performance and lack of investment </a:t>
            </a:r>
            <a:r>
              <a:rPr lang="en-US" sz="2100" dirty="0" smtClean="0">
                <a:latin typeface="Times New Roman" pitchFamily="18" charset="0"/>
                <a:cs typeface="Times New Roman" pitchFamily="18" charset="0"/>
              </a:rPr>
              <a:t>are taking their toll </a:t>
            </a:r>
            <a:endParaRPr lang="en-US" sz="2100" dirty="0">
              <a:latin typeface="Times New Roman" pitchFamily="18" charset="0"/>
              <a:cs typeface="Times New Roman" pitchFamily="18" charset="0"/>
            </a:endParaRPr>
          </a:p>
          <a:p>
            <a:pPr lvl="1" algn="just" eaLnBrk="1" hangingPunct="1">
              <a:spcBef>
                <a:spcPts val="500"/>
              </a:spcBef>
              <a:spcAft>
                <a:spcPts val="500"/>
              </a:spcAft>
            </a:pPr>
            <a:r>
              <a:rPr lang="en-US" sz="1700" dirty="0">
                <a:latin typeface="Times New Roman" pitchFamily="18" charset="0"/>
                <a:cs typeface="Times New Roman" pitchFamily="18" charset="0"/>
              </a:rPr>
              <a:t>Necessary annual investments of about 600 m Euros for new production capacities and pollution reduction - EPS isn't ready for this increase, financially </a:t>
            </a:r>
            <a:r>
              <a:rPr lang="en-US" sz="1700" dirty="0" smtClean="0">
                <a:latin typeface="Times New Roman" pitchFamily="18" charset="0"/>
                <a:cs typeface="Times New Roman" pitchFamily="18" charset="0"/>
              </a:rPr>
              <a:t>or </a:t>
            </a:r>
            <a:r>
              <a:rPr lang="en-US" sz="1700" dirty="0">
                <a:latin typeface="Times New Roman" pitchFamily="18" charset="0"/>
                <a:cs typeface="Times New Roman" pitchFamily="18" charset="0"/>
              </a:rPr>
              <a:t>operatively </a:t>
            </a:r>
          </a:p>
          <a:p>
            <a:pPr lvl="1" algn="just" eaLnBrk="1" hangingPunct="1">
              <a:spcBef>
                <a:spcPts val="500"/>
              </a:spcBef>
              <a:spcAft>
                <a:spcPts val="500"/>
              </a:spcAft>
            </a:pPr>
            <a:r>
              <a:rPr lang="en-US" sz="1800" dirty="0">
                <a:latin typeface="Times New Roman" pitchFamily="18" charset="0"/>
                <a:cs typeface="Times New Roman" pitchFamily="18" charset="0"/>
              </a:rPr>
              <a:t>Increase in tariff is not enough, the issues of surplus employees, major technical losses, acquisition of failing companies, uncollected receivables...</a:t>
            </a:r>
          </a:p>
          <a:p>
            <a:pPr lvl="1" algn="just" eaLnBrk="1" hangingPunct="1">
              <a:spcBef>
                <a:spcPts val="500"/>
              </a:spcBef>
              <a:spcAft>
                <a:spcPts val="500"/>
              </a:spcAft>
            </a:pPr>
            <a:r>
              <a:rPr lang="en-US" sz="1800" dirty="0">
                <a:latin typeface="Times New Roman" pitchFamily="18" charset="0"/>
                <a:cs typeface="Times New Roman" pitchFamily="18" charset="0"/>
              </a:rPr>
              <a:t>Problems have been known for years and there is still no reaction from the Government</a:t>
            </a:r>
          </a:p>
        </p:txBody>
      </p:sp>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A492A60-4A02-48FF-A917-3CA5407A8152}" type="slidenum">
              <a:rPr lang="en-US" altLang="en-US" sz="1200" smtClean="0">
                <a:solidFill>
                  <a:srgbClr val="898989"/>
                </a:solidFill>
              </a:rPr>
              <a:pPr>
                <a:spcBef>
                  <a:spcPct val="0"/>
                </a:spcBef>
                <a:buFontTx/>
                <a:buNone/>
              </a:pPr>
              <a:t>2</a:t>
            </a:fld>
            <a:endParaRPr lang="en-US"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20638"/>
            <a:ext cx="9144000" cy="815975"/>
          </a:xfrm>
        </p:spPr>
        <p:txBody>
          <a:bodyPr/>
          <a:lstStyle/>
          <a:p>
            <a:pPr eaLnBrk="1" hangingPunct="1"/>
            <a:r>
              <a:rPr lang="sr-Latn-RS" sz="3000" dirty="0">
                <a:latin typeface="Times New Roman" pitchFamily="18" charset="0"/>
                <a:cs typeface="Times New Roman" pitchFamily="18" charset="0"/>
              </a:rPr>
              <a:t>A </a:t>
            </a:r>
            <a:r>
              <a:rPr lang="en-US" sz="3000" dirty="0">
                <a:latin typeface="Times New Roman" pitchFamily="18" charset="0"/>
                <a:cs typeface="Times New Roman" pitchFamily="18" charset="0"/>
              </a:rPr>
              <a:t>good plan for the available funds</a:t>
            </a:r>
            <a:r>
              <a:rPr lang="sr-Latn-RS" sz="3000" dirty="0">
                <a:latin typeface="Times New Roman" pitchFamily="18" charset="0"/>
                <a:cs typeface="Times New Roman" pitchFamily="18" charset="0"/>
              </a:rPr>
              <a:t> </a:t>
            </a:r>
            <a:r>
              <a:rPr lang="de-DE" sz="3000" dirty="0" smtClean="0">
                <a:latin typeface="Times New Roman" pitchFamily="18" charset="0"/>
                <a:cs typeface="Times New Roman" pitchFamily="18" charset="0"/>
              </a:rPr>
              <a:t>put forward </a:t>
            </a:r>
            <a:r>
              <a:rPr lang="sr-Latn-RS" sz="3000" dirty="0" smtClean="0">
                <a:latin typeface="Times New Roman" pitchFamily="18" charset="0"/>
                <a:cs typeface="Times New Roman" pitchFamily="18" charset="0"/>
              </a:rPr>
              <a:t>in </a:t>
            </a:r>
            <a:r>
              <a:rPr lang="sr-Latn-RS" sz="3000" dirty="0">
                <a:latin typeface="Times New Roman" pitchFamily="18" charset="0"/>
                <a:cs typeface="Times New Roman" pitchFamily="18" charset="0"/>
              </a:rPr>
              <a:t>the </a:t>
            </a:r>
            <a:r>
              <a:rPr lang="en-GB" sz="3000" dirty="0">
                <a:latin typeface="Times New Roman" pitchFamily="18" charset="0"/>
                <a:cs typeface="Times New Roman" pitchFamily="18" charset="0"/>
              </a:rPr>
              <a:t>proposed</a:t>
            </a:r>
            <a:r>
              <a:rPr lang="sr-Latn-RS" sz="3000" dirty="0">
                <a:latin typeface="Times New Roman" pitchFamily="18" charset="0"/>
                <a:cs typeface="Times New Roman" pitchFamily="18" charset="0"/>
              </a:rPr>
              <a:t> </a:t>
            </a:r>
            <a:r>
              <a:rPr lang="sr-Latn-RS" sz="3000" dirty="0" err="1">
                <a:latin typeface="Times New Roman" pitchFamily="18" charset="0"/>
                <a:cs typeface="Times New Roman" pitchFamily="18" charset="0"/>
              </a:rPr>
              <a:t>budget</a:t>
            </a:r>
            <a:endParaRPr lang="en-US" sz="3000" dirty="0">
              <a:latin typeface="Times New Roman" pitchFamily="18" charset="0"/>
              <a:cs typeface="Times New Roman" pitchFamily="18" charset="0"/>
            </a:endParaRPr>
          </a:p>
        </p:txBody>
      </p:sp>
      <p:sp>
        <p:nvSpPr>
          <p:cNvPr id="5123" name="Content Placeholder 2"/>
          <p:cNvSpPr>
            <a:spLocks noGrp="1"/>
          </p:cNvSpPr>
          <p:nvPr>
            <p:ph idx="1"/>
          </p:nvPr>
        </p:nvSpPr>
        <p:spPr>
          <a:xfrm>
            <a:off x="34925" y="836712"/>
            <a:ext cx="8928100" cy="5903913"/>
          </a:xfrm>
        </p:spPr>
        <p:txBody>
          <a:bodyPr/>
          <a:lstStyle/>
          <a:p>
            <a:pPr algn="just" eaLnBrk="1" hangingPunct="1">
              <a:spcBef>
                <a:spcPts val="400"/>
              </a:spcBef>
              <a:spcAft>
                <a:spcPts val="400"/>
              </a:spcAft>
            </a:pPr>
            <a:r>
              <a:rPr lang="en-US" sz="2200" dirty="0">
                <a:latin typeface="Times New Roman" pitchFamily="18" charset="0"/>
                <a:cs typeface="Times New Roman" pitchFamily="18" charset="0"/>
              </a:rPr>
              <a:t>An appropriate low deficit of the </a:t>
            </a:r>
            <a:r>
              <a:rPr lang="en-US" sz="2200" dirty="0" smtClean="0">
                <a:latin typeface="Times New Roman" pitchFamily="18" charset="0"/>
                <a:cs typeface="Times New Roman" pitchFamily="18" charset="0"/>
              </a:rPr>
              <a:t>State </a:t>
            </a:r>
            <a:r>
              <a:rPr lang="en-US" sz="2200" dirty="0">
                <a:latin typeface="Times New Roman" pitchFamily="18" charset="0"/>
                <a:cs typeface="Times New Roman" pitchFamily="18" charset="0"/>
              </a:rPr>
              <a:t>Budget has been envisaged, at 0.3% of GDP (0</a:t>
            </a:r>
            <a:r>
              <a:rPr lang="sr-Latn-RS" sz="2200" dirty="0">
                <a:latin typeface="Times New Roman" pitchFamily="18" charset="0"/>
                <a:cs typeface="Times New Roman" pitchFamily="18" charset="0"/>
              </a:rPr>
              <a:t>.</a:t>
            </a:r>
            <a:r>
              <a:rPr lang="en-US" sz="2200" dirty="0">
                <a:latin typeface="Times New Roman" pitchFamily="18" charset="0"/>
                <a:cs typeface="Times New Roman" pitchFamily="18" charset="0"/>
              </a:rPr>
              <a:t>5% of GDP for the entire country)</a:t>
            </a:r>
          </a:p>
          <a:p>
            <a:pPr lvl="1" algn="just" eaLnBrk="1" hangingPunct="1">
              <a:spcBef>
                <a:spcPts val="400"/>
              </a:spcBef>
              <a:spcAft>
                <a:spcPts val="400"/>
              </a:spcAft>
            </a:pPr>
            <a:r>
              <a:rPr lang="en-US" sz="1800" dirty="0">
                <a:latin typeface="Times New Roman" pitchFamily="18" charset="0"/>
                <a:cs typeface="Times New Roman" pitchFamily="18" charset="0"/>
              </a:rPr>
              <a:t>Such a deficit ensures macroeconomic stability and decreases the  public debt by about 2 p.p. GDP per year (debt dropping to 50% of GDP at the end of 2020)  </a:t>
            </a:r>
          </a:p>
          <a:p>
            <a:pPr algn="just" eaLnBrk="1" hangingPunct="1">
              <a:spcBef>
                <a:spcPts val="400"/>
              </a:spcBef>
              <a:spcAft>
                <a:spcPts val="400"/>
              </a:spcAft>
            </a:pPr>
            <a:r>
              <a:rPr lang="en-US" sz="2200" dirty="0">
                <a:latin typeface="Times New Roman" pitchFamily="18" charset="0"/>
                <a:cs typeface="Times New Roman" pitchFamily="18" charset="0"/>
              </a:rPr>
              <a:t>Public revenue and expenditures conservatively and credibly planned - no pronounced risks for the deficit to </a:t>
            </a:r>
            <a:r>
              <a:rPr lang="en-US" sz="2200" dirty="0" smtClean="0">
                <a:latin typeface="Times New Roman" pitchFamily="18" charset="0"/>
                <a:cs typeface="Times New Roman" pitchFamily="18" charset="0"/>
              </a:rPr>
              <a:t>rise above </a:t>
            </a:r>
            <a:r>
              <a:rPr lang="en-US" sz="2200" dirty="0">
                <a:latin typeface="Times New Roman" pitchFamily="18" charset="0"/>
                <a:cs typeface="Times New Roman" pitchFamily="18" charset="0"/>
              </a:rPr>
              <a:t>the plan</a:t>
            </a:r>
          </a:p>
          <a:p>
            <a:pPr lvl="1" algn="just" eaLnBrk="1" hangingPunct="1">
              <a:spcBef>
                <a:spcPts val="400"/>
              </a:spcBef>
              <a:spcAft>
                <a:spcPts val="400"/>
              </a:spcAft>
            </a:pPr>
            <a:r>
              <a:rPr lang="en-US" sz="1800" dirty="0">
                <a:latin typeface="Times New Roman" pitchFamily="18" charset="0"/>
                <a:cs typeface="Times New Roman" pitchFamily="18" charset="0"/>
              </a:rPr>
              <a:t>The results throughout the year will probably be better than </a:t>
            </a:r>
            <a:r>
              <a:rPr lang="en-US" sz="1800" dirty="0" smtClean="0">
                <a:latin typeface="Times New Roman" pitchFamily="18" charset="0"/>
                <a:cs typeface="Times New Roman" pitchFamily="18" charset="0"/>
              </a:rPr>
              <a:t>expected</a:t>
            </a:r>
            <a:endParaRPr lang="en-US" sz="1800" dirty="0">
              <a:latin typeface="Times New Roman" pitchFamily="18" charset="0"/>
              <a:cs typeface="Times New Roman" pitchFamily="18" charset="0"/>
            </a:endParaRPr>
          </a:p>
          <a:p>
            <a:pPr lvl="1" algn="just" eaLnBrk="1" hangingPunct="1">
              <a:spcBef>
                <a:spcPts val="400"/>
              </a:spcBef>
              <a:spcAft>
                <a:spcPts val="400"/>
              </a:spcAft>
            </a:pPr>
            <a:r>
              <a:rPr lang="en-US" sz="1800" dirty="0">
                <a:latin typeface="Times New Roman" pitchFamily="18" charset="0"/>
                <a:cs typeface="Times New Roman" pitchFamily="18" charset="0"/>
              </a:rPr>
              <a:t>A potential surplus should not be used for salaries, enormous expenditures </a:t>
            </a:r>
            <a:r>
              <a:rPr lang="en-US" sz="1800" dirty="0" smtClean="0">
                <a:latin typeface="Times New Roman" pitchFamily="18" charset="0"/>
                <a:cs typeface="Times New Roman" pitchFamily="18" charset="0"/>
              </a:rPr>
              <a:t>on </a:t>
            </a:r>
            <a:r>
              <a:rPr lang="en-US" sz="1800" dirty="0">
                <a:latin typeface="Times New Roman" pitchFamily="18" charset="0"/>
                <a:cs typeface="Times New Roman" pitchFamily="18" charset="0"/>
              </a:rPr>
              <a:t>equipment of the enforcement agencies (army, police), loans </a:t>
            </a:r>
            <a:r>
              <a:rPr lang="en-US" sz="1800" dirty="0" smtClean="0">
                <a:latin typeface="Times New Roman" pitchFamily="18" charset="0"/>
                <a:cs typeface="Times New Roman" pitchFamily="18" charset="0"/>
              </a:rPr>
              <a:t>linked to the Swiss franc </a:t>
            </a:r>
            <a:r>
              <a:rPr lang="en-US" sz="1800" dirty="0">
                <a:latin typeface="Times New Roman" pitchFamily="18" charset="0"/>
                <a:cs typeface="Times New Roman" pitchFamily="18" charset="0"/>
              </a:rPr>
              <a:t>- as was the case so far, but rather </a:t>
            </a:r>
            <a:r>
              <a:rPr lang="sr-Latn-RS" sz="1800" dirty="0" err="1">
                <a:latin typeface="Times New Roman" pitchFamily="18" charset="0"/>
                <a:cs typeface="Times New Roman" pitchFamily="18" charset="0"/>
              </a:rPr>
              <a:t>for</a:t>
            </a:r>
            <a:r>
              <a:rPr lang="en-US" sz="1800" dirty="0">
                <a:latin typeface="Times New Roman" pitchFamily="18" charset="0"/>
                <a:cs typeface="Times New Roman" pitchFamily="18" charset="0"/>
              </a:rPr>
              <a:t> justified infrastructure </a:t>
            </a:r>
            <a:r>
              <a:rPr lang="en-US" sz="1800" dirty="0" smtClean="0">
                <a:latin typeface="Times New Roman" pitchFamily="18" charset="0"/>
                <a:cs typeface="Times New Roman" pitchFamily="18" charset="0"/>
              </a:rPr>
              <a:t>projects </a:t>
            </a:r>
            <a:endParaRPr lang="en-US" sz="1800" dirty="0">
              <a:latin typeface="Times New Roman" pitchFamily="18" charset="0"/>
              <a:cs typeface="Times New Roman" pitchFamily="18" charset="0"/>
            </a:endParaRPr>
          </a:p>
          <a:p>
            <a:pPr algn="just" eaLnBrk="1" hangingPunct="1">
              <a:spcBef>
                <a:spcPts val="400"/>
              </a:spcBef>
              <a:spcAft>
                <a:spcPts val="400"/>
              </a:spcAft>
            </a:pPr>
            <a:r>
              <a:rPr lang="en-US" sz="2200" dirty="0">
                <a:latin typeface="Times New Roman" pitchFamily="18" charset="0"/>
                <a:cs typeface="Times New Roman" pitchFamily="18" charset="0"/>
              </a:rPr>
              <a:t>The Budget calendar is finally being </a:t>
            </a:r>
            <a:r>
              <a:rPr lang="en-US" sz="2200" dirty="0" smtClean="0">
                <a:latin typeface="Times New Roman" pitchFamily="18" charset="0"/>
                <a:cs typeface="Times New Roman" pitchFamily="18" charset="0"/>
              </a:rPr>
              <a:t>followed</a:t>
            </a:r>
            <a:endParaRPr lang="en-US" sz="2200" dirty="0">
              <a:latin typeface="Times New Roman" pitchFamily="18" charset="0"/>
              <a:cs typeface="Times New Roman" pitchFamily="18" charset="0"/>
            </a:endParaRPr>
          </a:p>
          <a:p>
            <a:pPr lvl="1" algn="just" eaLnBrk="1" hangingPunct="1">
              <a:spcBef>
                <a:spcPts val="400"/>
              </a:spcBef>
              <a:spcAft>
                <a:spcPts val="400"/>
              </a:spcAft>
            </a:pPr>
            <a:r>
              <a:rPr lang="en-US" sz="1800" dirty="0">
                <a:latin typeface="Times New Roman" pitchFamily="18" charset="0"/>
                <a:cs typeface="Times New Roman" pitchFamily="18" charset="0"/>
              </a:rPr>
              <a:t>Sufficient time for budget consideration and debate in the Parliament</a:t>
            </a:r>
          </a:p>
          <a:p>
            <a:pPr algn="just" eaLnBrk="1" hangingPunct="1">
              <a:spcBef>
                <a:spcPts val="400"/>
              </a:spcBef>
              <a:spcAft>
                <a:spcPts val="400"/>
              </a:spcAft>
            </a:pPr>
            <a:r>
              <a:rPr lang="en-US" sz="2200" dirty="0">
                <a:latin typeface="Times New Roman" pitchFamily="18" charset="0"/>
                <a:cs typeface="Times New Roman" pitchFamily="18" charset="0"/>
              </a:rPr>
              <a:t>Somewhat improved </a:t>
            </a:r>
            <a:r>
              <a:rPr lang="en-US" sz="2200" dirty="0" smtClean="0">
                <a:latin typeface="Times New Roman" pitchFamily="18" charset="0"/>
                <a:cs typeface="Times New Roman" pitchFamily="18" charset="0"/>
              </a:rPr>
              <a:t>composition </a:t>
            </a:r>
            <a:r>
              <a:rPr lang="en-US" sz="2200" dirty="0">
                <a:latin typeface="Times New Roman" pitchFamily="18" charset="0"/>
                <a:cs typeface="Times New Roman" pitchFamily="18" charset="0"/>
              </a:rPr>
              <a:t>of budget revenues and expenditures</a:t>
            </a:r>
          </a:p>
          <a:p>
            <a:pPr lvl="1" algn="just" eaLnBrk="1" hangingPunct="1">
              <a:spcBef>
                <a:spcPts val="400"/>
              </a:spcBef>
              <a:spcAft>
                <a:spcPts val="400"/>
              </a:spcAft>
            </a:pPr>
            <a:r>
              <a:rPr lang="en-US" sz="1800" dirty="0">
                <a:latin typeface="Times New Roman" pitchFamily="18" charset="0"/>
                <a:cs typeface="Times New Roman" pitchFamily="18" charset="0"/>
              </a:rPr>
              <a:t>A solid public investments increase in infrastructure and a decrease </a:t>
            </a:r>
            <a:r>
              <a:rPr lang="en-US" sz="1800" dirty="0" smtClean="0">
                <a:latin typeface="Times New Roman" pitchFamily="18" charset="0"/>
                <a:cs typeface="Times New Roman" pitchFamily="18" charset="0"/>
              </a:rPr>
              <a:t>in </a:t>
            </a:r>
            <a:r>
              <a:rPr lang="en-US" sz="1800" dirty="0">
                <a:latin typeface="Times New Roman" pitchFamily="18" charset="0"/>
                <a:cs typeface="Times New Roman" pitchFamily="18" charset="0"/>
              </a:rPr>
              <a:t>the fiscal burden on </a:t>
            </a:r>
            <a:r>
              <a:rPr lang="en-US" sz="1800" dirty="0" err="1">
                <a:latin typeface="Times New Roman" pitchFamily="18" charset="0"/>
                <a:cs typeface="Times New Roman" pitchFamily="18" charset="0"/>
              </a:rPr>
              <a:t>labour</a:t>
            </a:r>
            <a:r>
              <a:rPr lang="en-US" sz="1800" dirty="0">
                <a:latin typeface="Times New Roman" pitchFamily="18" charset="0"/>
                <a:cs typeface="Times New Roman" pitchFamily="18" charset="0"/>
              </a:rPr>
              <a:t> have been planned</a:t>
            </a:r>
          </a:p>
          <a:p>
            <a:pPr lvl="2" algn="just" eaLnBrk="1" hangingPunct="1">
              <a:spcBef>
                <a:spcPts val="400"/>
              </a:spcBef>
              <a:spcAft>
                <a:spcPts val="400"/>
              </a:spcAft>
            </a:pPr>
            <a:r>
              <a:rPr lang="en-US" sz="1600" dirty="0">
                <a:latin typeface="Times New Roman" pitchFamily="18" charset="0"/>
                <a:cs typeface="Times New Roman" pitchFamily="18" charset="0"/>
              </a:rPr>
              <a:t>It could have been much larger had the salaries not been excessively increased by the </a:t>
            </a:r>
            <a:r>
              <a:rPr lang="en-US" sz="1600" dirty="0" smtClean="0">
                <a:latin typeface="Times New Roman" pitchFamily="18" charset="0"/>
                <a:cs typeface="Times New Roman" pitchFamily="18" charset="0"/>
              </a:rPr>
              <a:t>supplementary 2019 budget</a:t>
            </a:r>
            <a:endParaRPr lang="en-US" sz="1600" dirty="0">
              <a:latin typeface="Times New Roman" pitchFamily="18" charset="0"/>
              <a:cs typeface="Times New Roman" pitchFamily="18" charset="0"/>
            </a:endParaRPr>
          </a:p>
        </p:txBody>
      </p:sp>
      <p:sp>
        <p:nvSpPr>
          <p:cNvPr id="512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E7A6A3B-C145-45F9-9568-FDFB7673A8D8}" type="slidenum">
              <a:rPr lang="en-US" altLang="en-US" sz="1200" smtClean="0">
                <a:solidFill>
                  <a:srgbClr val="898989"/>
                </a:solidFill>
              </a:rPr>
              <a:pPr>
                <a:spcBef>
                  <a:spcPct val="0"/>
                </a:spcBef>
                <a:buFontTx/>
                <a:buNone/>
              </a:pPr>
              <a:t>3</a:t>
            </a:fld>
            <a:endParaRPr lang="en-US" altLang="en-US" sz="12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7950" y="96838"/>
            <a:ext cx="9036050" cy="955675"/>
          </a:xfrm>
        </p:spPr>
        <p:txBody>
          <a:bodyPr/>
          <a:lstStyle/>
          <a:p>
            <a:pPr eaLnBrk="1" hangingPunct="1"/>
            <a:r>
              <a:rPr lang="en-US" sz="2900">
                <a:latin typeface="Times New Roman" pitchFamily="18" charset="0"/>
                <a:cs typeface="Times New Roman" pitchFamily="18" charset="0"/>
              </a:rPr>
              <a:t>Due to an excessive salary increase, the tax relaxation is half of what it could have been</a:t>
            </a:r>
          </a:p>
        </p:txBody>
      </p:sp>
      <p:sp>
        <p:nvSpPr>
          <p:cNvPr id="6147" name="Content Placeholder 2"/>
          <p:cNvSpPr>
            <a:spLocks noGrp="1"/>
          </p:cNvSpPr>
          <p:nvPr>
            <p:ph idx="1"/>
          </p:nvPr>
        </p:nvSpPr>
        <p:spPr>
          <a:xfrm>
            <a:off x="251520" y="1209674"/>
            <a:ext cx="8569325" cy="5329238"/>
          </a:xfrm>
        </p:spPr>
        <p:txBody>
          <a:bodyPr/>
          <a:lstStyle/>
          <a:p>
            <a:pPr algn="just" eaLnBrk="1" hangingPunct="1">
              <a:spcBef>
                <a:spcPts val="400"/>
              </a:spcBef>
              <a:spcAft>
                <a:spcPts val="400"/>
              </a:spcAft>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For the second year in a row, general government</a:t>
            </a:r>
            <a:r>
              <a:rPr lang="sr-Latn-RS" sz="2000" dirty="0">
                <a:latin typeface="Times New Roman" panose="02020603050405020304" pitchFamily="18" charset="0"/>
                <a:cs typeface="Times New Roman" panose="02020603050405020304" pitchFamily="18" charset="0"/>
              </a:rPr>
              <a:t> </a:t>
            </a:r>
            <a:r>
              <a:rPr lang="sr-Latn-RS" sz="2000" dirty="0" err="1">
                <a:latin typeface="Times New Roman" panose="02020603050405020304" pitchFamily="18" charset="0"/>
                <a:cs typeface="Times New Roman" panose="02020603050405020304" pitchFamily="18" charset="0"/>
              </a:rPr>
              <a:t>salaries</a:t>
            </a:r>
            <a:r>
              <a:rPr lang="en-US" sz="2000" dirty="0">
                <a:latin typeface="Times New Roman" panose="02020603050405020304" pitchFamily="18" charset="0"/>
                <a:cs typeface="Times New Roman" panose="02020603050405020304" pitchFamily="18" charset="0"/>
              </a:rPr>
              <a:t> have been increased more than </a:t>
            </a:r>
            <a:r>
              <a:rPr lang="en-US" sz="2000" dirty="0" smtClean="0">
                <a:latin typeface="Times New Roman" panose="02020603050405020304" pitchFamily="18" charset="0"/>
                <a:cs typeface="Times New Roman" panose="02020603050405020304" pitchFamily="18" charset="0"/>
              </a:rPr>
              <a:t>what would </a:t>
            </a:r>
            <a:r>
              <a:rPr lang="en-US" sz="2000" dirty="0">
                <a:latin typeface="Times New Roman" panose="02020603050405020304" pitchFamily="18" charset="0"/>
                <a:cs typeface="Times New Roman" panose="02020603050405020304" pitchFamily="18" charset="0"/>
              </a:rPr>
              <a:t>be economically justified (GDP growth)</a:t>
            </a:r>
          </a:p>
          <a:p>
            <a:pPr marL="533400" lvl="1" indent="-266700" algn="just" eaLnBrk="1" hangingPunct="1">
              <a:spcBef>
                <a:spcPts val="40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On average, salary increase in 2019 9% and in 2020 as much as 9.6% - nominal GDP growth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both years 5-6%</a:t>
            </a:r>
          </a:p>
          <a:p>
            <a:pPr marL="533400" lvl="1" indent="-266700" algn="just" eaLnBrk="1" hangingPunct="1">
              <a:spcBef>
                <a:spcPts val="40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One of the fundamental principles of responsible fiscal </a:t>
            </a:r>
            <a:r>
              <a:rPr lang="en-US" sz="1600" dirty="0" smtClean="0">
                <a:latin typeface="Times New Roman" panose="02020603050405020304" pitchFamily="18" charset="0"/>
                <a:cs typeface="Times New Roman" panose="02020603050405020304" pitchFamily="18" charset="0"/>
              </a:rPr>
              <a:t>policy </a:t>
            </a:r>
            <a:r>
              <a:rPr lang="en-US" sz="1600" dirty="0">
                <a:latin typeface="Times New Roman" panose="02020603050405020304" pitchFamily="18" charset="0"/>
                <a:cs typeface="Times New Roman" panose="02020603050405020304" pitchFamily="18" charset="0"/>
              </a:rPr>
              <a:t>is being violated</a:t>
            </a:r>
          </a:p>
          <a:p>
            <a:pPr algn="just" eaLnBrk="1" hangingPunct="1">
              <a:spcBef>
                <a:spcPts val="400"/>
              </a:spcBef>
              <a:spcAft>
                <a:spcPts val="400"/>
              </a:spcAft>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The expenditures on salaries prevented a more powerful tax relaxation on the economy</a:t>
            </a:r>
          </a:p>
          <a:p>
            <a:pPr marL="533400" lvl="1" indent="-266700"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The Fiscal Council proposed (September 2019) a decrease </a:t>
            </a:r>
            <a:r>
              <a:rPr lang="en-US" sz="1700" dirty="0" smtClean="0">
                <a:latin typeface="Times New Roman" panose="02020603050405020304" pitchFamily="18" charset="0"/>
                <a:cs typeface="Times New Roman" panose="02020603050405020304" pitchFamily="18" charset="0"/>
              </a:rPr>
              <a:t>in contributions </a:t>
            </a:r>
            <a:r>
              <a:rPr lang="en-US" sz="1700" dirty="0">
                <a:latin typeface="Times New Roman" panose="02020603050405020304" pitchFamily="18" charset="0"/>
                <a:cs typeface="Times New Roman" panose="02020603050405020304" pitchFamily="18" charset="0"/>
              </a:rPr>
              <a:t>and taxes on </a:t>
            </a:r>
            <a:r>
              <a:rPr lang="en-US" sz="1700" dirty="0" err="1">
                <a:latin typeface="Times New Roman" panose="02020603050405020304" pitchFamily="18" charset="0"/>
                <a:cs typeface="Times New Roman" panose="02020603050405020304" pitchFamily="18" charset="0"/>
              </a:rPr>
              <a:t>labou</a:t>
            </a:r>
            <a:r>
              <a:rPr lang="sr-Latn-RS" sz="1700" dirty="0">
                <a:latin typeface="Times New Roman" panose="02020603050405020304" pitchFamily="18" charset="0"/>
                <a:cs typeface="Times New Roman" panose="02020603050405020304" pitchFamily="18" charset="0"/>
              </a:rPr>
              <a:t>r</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of more than </a:t>
            </a:r>
            <a:r>
              <a:rPr lang="en-US" sz="1700" dirty="0">
                <a:latin typeface="Times New Roman" panose="02020603050405020304" pitchFamily="18" charset="0"/>
                <a:cs typeface="Times New Roman" panose="02020603050405020304" pitchFamily="18" charset="0"/>
              </a:rPr>
              <a:t>150 m Euros</a:t>
            </a:r>
          </a:p>
          <a:p>
            <a:pPr marL="933450" lvl="2" indent="-266700" algn="just" eaLnBrk="1" hangingPunct="1">
              <a:spcBef>
                <a:spcPts val="40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Good in economic terms - non-selective, efficient incentive for the economy</a:t>
            </a:r>
          </a:p>
          <a:p>
            <a:pPr marL="533400" lvl="1" indent="-266700" algn="just" eaLnBrk="1" hangingPunct="1">
              <a:spcBef>
                <a:spcPts val="40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Government, however, opted for an excessive and economically unjustified increase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salaries in the public </a:t>
            </a:r>
            <a:r>
              <a:rPr lang="en-US" sz="1600" dirty="0" smtClean="0">
                <a:latin typeface="Times New Roman" panose="02020603050405020304" pitchFamily="18" charset="0"/>
                <a:cs typeface="Times New Roman" panose="02020603050405020304" pitchFamily="18" charset="0"/>
              </a:rPr>
              <a:t>sector, thus exhausting more </a:t>
            </a:r>
            <a:r>
              <a:rPr lang="en-US" sz="1600" dirty="0">
                <a:latin typeface="Times New Roman" panose="02020603050405020304" pitchFamily="18" charset="0"/>
                <a:cs typeface="Times New Roman" panose="02020603050405020304" pitchFamily="18" charset="0"/>
              </a:rPr>
              <a:t>than </a:t>
            </a:r>
            <a:r>
              <a:rPr lang="en-US" sz="1600" dirty="0" smtClean="0">
                <a:latin typeface="Times New Roman" panose="02020603050405020304" pitchFamily="18" charset="0"/>
                <a:cs typeface="Times New Roman" panose="02020603050405020304" pitchFamily="18" charset="0"/>
              </a:rPr>
              <a:t>a half </a:t>
            </a:r>
            <a:r>
              <a:rPr lang="en-US" sz="1600" dirty="0">
                <a:latin typeface="Times New Roman" panose="02020603050405020304" pitchFamily="18" charset="0"/>
                <a:cs typeface="Times New Roman" panose="02020603050405020304" pitchFamily="18" charset="0"/>
              </a:rPr>
              <a:t>of </a:t>
            </a:r>
            <a:r>
              <a:rPr lang="en-US" sz="1600" dirty="0" smtClean="0">
                <a:latin typeface="Times New Roman" panose="02020603050405020304" pitchFamily="18" charset="0"/>
                <a:cs typeface="Times New Roman" panose="02020603050405020304" pitchFamily="18" charset="0"/>
              </a:rPr>
              <a:t>funds that could have been used </a:t>
            </a:r>
            <a:r>
              <a:rPr lang="en-US" sz="1600" dirty="0">
                <a:latin typeface="Times New Roman" panose="02020603050405020304" pitchFamily="18" charset="0"/>
                <a:cs typeface="Times New Roman" panose="02020603050405020304" pitchFamily="18" charset="0"/>
              </a:rPr>
              <a:t>for a tax </a:t>
            </a:r>
            <a:r>
              <a:rPr lang="en-US" sz="1600" dirty="0" smtClean="0">
                <a:latin typeface="Times New Roman" panose="02020603050405020304" pitchFamily="18" charset="0"/>
                <a:cs typeface="Times New Roman" panose="02020603050405020304" pitchFamily="18" charset="0"/>
              </a:rPr>
              <a:t>cut</a:t>
            </a:r>
            <a:endParaRPr lang="en-US" sz="1600" dirty="0">
              <a:latin typeface="Times New Roman" panose="02020603050405020304" pitchFamily="18" charset="0"/>
              <a:cs typeface="Times New Roman" panose="02020603050405020304" pitchFamily="18" charset="0"/>
            </a:endParaRPr>
          </a:p>
          <a:p>
            <a:pPr marL="533400" lvl="1" indent="-266700" algn="just" eaLnBrk="1" hangingPunct="1">
              <a:spcBef>
                <a:spcPts val="40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The same thing happened last year, with the adoption of the 2019 Budget </a:t>
            </a:r>
          </a:p>
          <a:p>
            <a:pPr marL="133350" indent="-266700" algn="just" eaLnBrk="1" hangingPunct="1">
              <a:spcBef>
                <a:spcPts val="0"/>
              </a:spcBef>
              <a:spcAft>
                <a:spcPts val="400"/>
              </a:spcAft>
              <a:buFont typeface="Arial" panose="020B0604020202020204" pitchFamily="34" charset="0"/>
              <a:buChar char="•"/>
              <a:defRPr/>
            </a:pPr>
            <a:r>
              <a:rPr lang="en-US" sz="22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Two years </a:t>
            </a:r>
            <a:r>
              <a:rPr lang="en-US" sz="2000" dirty="0">
                <a:latin typeface="Times New Roman" panose="02020603050405020304" pitchFamily="18" charset="0"/>
                <a:cs typeface="Times New Roman" panose="02020603050405020304" pitchFamily="18" charset="0"/>
              </a:rPr>
              <a:t>of </a:t>
            </a:r>
            <a:r>
              <a:rPr lang="en-US" sz="2000" dirty="0" smtClean="0">
                <a:latin typeface="Times New Roman" panose="02020603050405020304" pitchFamily="18" charset="0"/>
                <a:cs typeface="Times New Roman" panose="02020603050405020304" pitchFamily="18" charset="0"/>
              </a:rPr>
              <a:t>reducing </a:t>
            </a:r>
            <a:r>
              <a:rPr lang="en-US" sz="2000" dirty="0">
                <a:latin typeface="Times New Roman" panose="02020603050405020304" pitchFamily="18" charset="0"/>
                <a:cs typeface="Times New Roman" panose="02020603050405020304" pitchFamily="18" charset="0"/>
              </a:rPr>
              <a:t>the fiscal burden on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could </a:t>
            </a:r>
            <a:r>
              <a:rPr lang="sr-Latn-RS" sz="2000" dirty="0">
                <a:latin typeface="Times New Roman" panose="02020603050405020304" pitchFamily="18" charset="0"/>
                <a:cs typeface="Times New Roman" panose="02020603050405020304" pitchFamily="18" charset="0"/>
              </a:rPr>
              <a:t>hav</a:t>
            </a:r>
            <a:r>
              <a:rPr lang="en-US" sz="2000" dirty="0" smtClean="0">
                <a:latin typeface="Times New Roman" panose="02020603050405020304" pitchFamily="18" charset="0"/>
                <a:cs typeface="Times New Roman" panose="02020603050405020304" pitchFamily="18" charset="0"/>
              </a:rPr>
              <a:t>e had </a:t>
            </a:r>
            <a:r>
              <a:rPr lang="en-US" sz="2000" dirty="0">
                <a:latin typeface="Times New Roman" panose="02020603050405020304" pitchFamily="18" charset="0"/>
                <a:cs typeface="Times New Roman" panose="02020603050405020304" pitchFamily="18" charset="0"/>
              </a:rPr>
              <a:t>an important impact on the economy (cut </a:t>
            </a:r>
            <a:r>
              <a:rPr lang="en-US" sz="2000" dirty="0" smtClean="0">
                <a:latin typeface="Times New Roman" panose="02020603050405020304" pitchFamily="18" charset="0"/>
                <a:cs typeface="Times New Roman" panose="02020603050405020304" pitchFamily="18" charset="0"/>
              </a:rPr>
              <a:t>could have been from </a:t>
            </a:r>
            <a:r>
              <a:rPr lang="en-US" sz="2000" dirty="0">
                <a:latin typeface="Times New Roman" panose="02020603050405020304" pitchFamily="18" charset="0"/>
                <a:cs typeface="Times New Roman" panose="02020603050405020304" pitchFamily="18" charset="0"/>
              </a:rPr>
              <a:t>63% to 58%) </a:t>
            </a:r>
          </a:p>
          <a:p>
            <a:pPr marL="533400" lvl="1" indent="-266700" algn="just" eaLnBrk="1" hangingPunct="1">
              <a:spcBef>
                <a:spcPts val="0"/>
              </a:spcBef>
              <a:spcAft>
                <a:spcPts val="400"/>
              </a:spcAft>
              <a:buFont typeface="Arial" panose="020B0604020202020204" pitchFamily="34" charset="0"/>
              <a:buChar char="–"/>
              <a:defRPr/>
            </a:pPr>
            <a:r>
              <a:rPr lang="en-US" sz="1600" dirty="0">
                <a:latin typeface="Times New Roman" panose="02020603050405020304" pitchFamily="18" charset="0"/>
                <a:cs typeface="Times New Roman" panose="02020603050405020304" pitchFamily="18" charset="0"/>
              </a:rPr>
              <a:t>Due to an excessive salary increase, the fiscal burden has </a:t>
            </a:r>
            <a:r>
              <a:rPr lang="en-US" sz="1600" dirty="0" smtClean="0">
                <a:latin typeface="Times New Roman" panose="02020603050405020304" pitchFamily="18" charset="0"/>
                <a:cs typeface="Times New Roman" panose="02020603050405020304" pitchFamily="18" charset="0"/>
              </a:rPr>
              <a:t>actually been reduced </a:t>
            </a:r>
            <a:r>
              <a:rPr lang="en-US" sz="1600" dirty="0">
                <a:latin typeface="Times New Roman" panose="02020603050405020304" pitchFamily="18" charset="0"/>
                <a:cs typeface="Times New Roman" panose="02020603050405020304" pitchFamily="18" charset="0"/>
              </a:rPr>
              <a:t>from 63 to 61%</a:t>
            </a:r>
          </a:p>
        </p:txBody>
      </p:sp>
      <p:sp>
        <p:nvSpPr>
          <p:cNvPr id="6148" name="Slide Number Placeholder 2"/>
          <p:cNvSpPr>
            <a:spLocks noGrp="1"/>
          </p:cNvSpPr>
          <p:nvPr>
            <p:ph type="sldNum" sz="quarter" idx="12"/>
          </p:nvPr>
        </p:nvSpPr>
        <p:spPr bwMode="auto">
          <a:xfrm>
            <a:off x="6876256" y="6384977"/>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7B529F4-A8B6-470D-92FF-D0E7A16D337D}" type="slidenum">
              <a:rPr lang="en-US" altLang="en-US" sz="1200" smtClean="0">
                <a:solidFill>
                  <a:srgbClr val="898989"/>
                </a:solidFill>
              </a:rPr>
              <a:pPr>
                <a:spcBef>
                  <a:spcPct val="0"/>
                </a:spcBef>
                <a:buFontTx/>
                <a:buNone/>
              </a:pPr>
              <a:t>4</a:t>
            </a:fld>
            <a:endParaRPr lang="en-US" altLang="en-US" sz="1200" dirty="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7950" y="25400"/>
            <a:ext cx="9036050" cy="955675"/>
          </a:xfrm>
        </p:spPr>
        <p:txBody>
          <a:bodyPr/>
          <a:lstStyle/>
          <a:p>
            <a:pPr eaLnBrk="1" hangingPunct="1"/>
            <a:r>
              <a:rPr lang="en-US" sz="2900" dirty="0">
                <a:latin typeface="Times New Roman" pitchFamily="18" charset="0"/>
                <a:cs typeface="Times New Roman" pitchFamily="18" charset="0"/>
              </a:rPr>
              <a:t>Serbia is drifting further away from an ordered salary and employment system in the public sector</a:t>
            </a:r>
          </a:p>
        </p:txBody>
      </p:sp>
      <p:sp>
        <p:nvSpPr>
          <p:cNvPr id="6147" name="Content Placeholder 2"/>
          <p:cNvSpPr>
            <a:spLocks noGrp="1"/>
          </p:cNvSpPr>
          <p:nvPr>
            <p:ph idx="1"/>
          </p:nvPr>
        </p:nvSpPr>
        <p:spPr>
          <a:xfrm>
            <a:off x="35496" y="1052736"/>
            <a:ext cx="9001000" cy="5544914"/>
          </a:xfrm>
        </p:spPr>
        <p:txBody>
          <a:bodyPr/>
          <a:lstStyle/>
          <a:p>
            <a:pPr algn="just" eaLnBrk="1" hangingPunct="1">
              <a:spcBef>
                <a:spcPts val="400"/>
              </a:spcBef>
              <a:spcAft>
                <a:spcPts val="400"/>
              </a:spcAft>
              <a:buFont typeface="Arial" panose="020B0604020202020204" pitchFamily="34" charset="0"/>
              <a:buChar char="•"/>
              <a:defRPr/>
            </a:pPr>
            <a:r>
              <a:rPr lang="en-US" sz="2100" dirty="0">
                <a:latin typeface="Times New Roman" panose="02020603050405020304" pitchFamily="18" charset="0"/>
                <a:cs typeface="Times New Roman" panose="02020603050405020304" pitchFamily="18" charset="0"/>
              </a:rPr>
              <a:t>Raises by ministries have been set arbitrarily in the range from 8 to 15%, without any accompanying analyses</a:t>
            </a:r>
          </a:p>
          <a:p>
            <a:pPr marL="573088" lvl="1"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Further away from an ordered salary system - why would an engineer in the Ministry of Interior get more than </a:t>
            </a:r>
            <a:r>
              <a:rPr lang="sr-Latn-RS" sz="1700" dirty="0">
                <a:latin typeface="Times New Roman" panose="02020603050405020304" pitchFamily="18" charset="0"/>
                <a:cs typeface="Times New Roman" panose="02020603050405020304" pitchFamily="18" charset="0"/>
              </a:rPr>
              <a:t>their colleague</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in </a:t>
            </a:r>
            <a:r>
              <a:rPr lang="en-US" sz="1700" dirty="0">
                <a:latin typeface="Times New Roman" panose="02020603050405020304" pitchFamily="18" charset="0"/>
                <a:cs typeface="Times New Roman" panose="02020603050405020304" pitchFamily="18" charset="0"/>
              </a:rPr>
              <a:t>the Ministry of Civil Engineering?</a:t>
            </a:r>
          </a:p>
          <a:p>
            <a:pPr algn="just" eaLnBrk="1" hangingPunct="1">
              <a:spcBef>
                <a:spcPts val="400"/>
              </a:spcBef>
              <a:spcAft>
                <a:spcPts val="400"/>
              </a:spcAft>
              <a:buFont typeface="Arial" panose="020B0604020202020204" pitchFamily="34" charset="0"/>
              <a:buChar char="•"/>
              <a:defRPr/>
            </a:pPr>
            <a:r>
              <a:rPr lang="en-US" sz="2100" dirty="0">
                <a:latin typeface="Times New Roman" panose="02020603050405020304" pitchFamily="18" charset="0"/>
                <a:cs typeface="Times New Roman" panose="02020603050405020304" pitchFamily="18" charset="0"/>
              </a:rPr>
              <a:t>Introduction of a unique and ordered pay grade system is postponed again, this time for 2021 (Revised Fiscal Strategy)</a:t>
            </a:r>
          </a:p>
          <a:p>
            <a:pPr marL="573088" lvl="1"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It is no longer credible: </a:t>
            </a:r>
            <a:r>
              <a:rPr lang="sr-Latn-RS" sz="1700" dirty="0">
                <a:latin typeface="Times New Roman" panose="02020603050405020304" pitchFamily="18" charset="0"/>
                <a:cs typeface="Times New Roman" panose="02020603050405020304" pitchFamily="18" charset="0"/>
              </a:rPr>
              <a:t>f</a:t>
            </a:r>
            <a:r>
              <a:rPr lang="en-US" sz="1700" dirty="0">
                <a:latin typeface="Times New Roman" panose="02020603050405020304" pitchFamily="18" charset="0"/>
                <a:cs typeface="Times New Roman" panose="02020603050405020304" pitchFamily="18" charset="0"/>
              </a:rPr>
              <a:t>rom year to year, it has been announced (and then postponed); in the meanwhile, measures going in the opposite direction are implemented</a:t>
            </a:r>
          </a:p>
          <a:p>
            <a:pPr algn="just" eaLnBrk="1" hangingPunct="1">
              <a:spcBef>
                <a:spcPts val="400"/>
              </a:spcBef>
              <a:spcAft>
                <a:spcPts val="400"/>
              </a:spcAft>
              <a:buFont typeface="Arial" panose="020B0604020202020204" pitchFamily="34" charset="0"/>
              <a:buChar char="•"/>
              <a:defRPr/>
            </a:pPr>
            <a:r>
              <a:rPr lang="en-US" sz="2100" dirty="0" smtClean="0">
                <a:latin typeface="Times New Roman" panose="02020603050405020304" pitchFamily="18" charset="0"/>
                <a:cs typeface="Times New Roman" panose="02020603050405020304" pitchFamily="18" charset="0"/>
              </a:rPr>
              <a:t>The </a:t>
            </a:r>
            <a:r>
              <a:rPr lang="en-US" sz="2100" dirty="0">
                <a:latin typeface="Times New Roman" panose="02020603050405020304" pitchFamily="18" charset="0"/>
                <a:cs typeface="Times New Roman" panose="02020603050405020304" pitchFamily="18" charset="0"/>
              </a:rPr>
              <a:t>austerity employment ban has been prolonged, although the Government announced its termination this summer</a:t>
            </a:r>
          </a:p>
          <a:p>
            <a:pPr marL="573088" lvl="1" indent="-266700"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Originally, it was planned to </a:t>
            </a:r>
            <a:r>
              <a:rPr lang="en-US" sz="1700" dirty="0" smtClean="0">
                <a:latin typeface="Times New Roman" panose="02020603050405020304" pitchFamily="18" charset="0"/>
                <a:cs typeface="Times New Roman" panose="02020603050405020304" pitchFamily="18" charset="0"/>
              </a:rPr>
              <a:t>remain in force </a:t>
            </a:r>
            <a:r>
              <a:rPr lang="en-US" sz="1700" dirty="0">
                <a:latin typeface="Times New Roman" panose="02020603050405020304" pitchFamily="18" charset="0"/>
                <a:cs typeface="Times New Roman" panose="02020603050405020304" pitchFamily="18" charset="0"/>
              </a:rPr>
              <a:t>until 2015 and by that </a:t>
            </a:r>
            <a:r>
              <a:rPr lang="en-US" sz="1700" dirty="0" smtClean="0">
                <a:latin typeface="Times New Roman" panose="02020603050405020304" pitchFamily="18" charset="0"/>
                <a:cs typeface="Times New Roman" panose="02020603050405020304" pitchFamily="18" charset="0"/>
              </a:rPr>
              <a:t>time the needed </a:t>
            </a:r>
            <a:r>
              <a:rPr lang="en-US" sz="1700" dirty="0">
                <a:latin typeface="Times New Roman" panose="02020603050405020304" pitchFamily="18" charset="0"/>
                <a:cs typeface="Times New Roman" panose="02020603050405020304" pitchFamily="18" charset="0"/>
              </a:rPr>
              <a:t>number and </a:t>
            </a:r>
            <a:r>
              <a:rPr lang="en-US" sz="1700" dirty="0" smtClean="0">
                <a:latin typeface="Times New Roman" panose="02020603050405020304" pitchFamily="18" charset="0"/>
                <a:cs typeface="Times New Roman" panose="02020603050405020304" pitchFamily="18" charset="0"/>
              </a:rPr>
              <a:t>composition of general government </a:t>
            </a:r>
            <a:r>
              <a:rPr lang="en-US" sz="1700" dirty="0">
                <a:latin typeface="Times New Roman" panose="02020603050405020304" pitchFamily="18" charset="0"/>
                <a:cs typeface="Times New Roman" panose="02020603050405020304" pitchFamily="18" charset="0"/>
              </a:rPr>
              <a:t>employees </a:t>
            </a:r>
            <a:r>
              <a:rPr lang="en-US" sz="1700" dirty="0" smtClean="0">
                <a:latin typeface="Times New Roman" panose="02020603050405020304" pitchFamily="18" charset="0"/>
                <a:cs typeface="Times New Roman" panose="02020603050405020304" pitchFamily="18" charset="0"/>
              </a:rPr>
              <a:t>were supposed to be defined - </a:t>
            </a:r>
            <a:r>
              <a:rPr lang="sr-Latn-RS" sz="1700" dirty="0" err="1">
                <a:latin typeface="Times New Roman" panose="02020603050405020304" pitchFamily="18" charset="0"/>
                <a:cs typeface="Times New Roman" panose="02020603050405020304" pitchFamily="18" charset="0"/>
              </a:rPr>
              <a:t>this</a:t>
            </a:r>
            <a:r>
              <a:rPr lang="en-US" sz="1700" dirty="0">
                <a:latin typeface="Times New Roman" panose="02020603050405020304" pitchFamily="18" charset="0"/>
                <a:cs typeface="Times New Roman" panose="02020603050405020304" pitchFamily="18" charset="0"/>
              </a:rPr>
              <a:t> hasn't been done</a:t>
            </a:r>
          </a:p>
          <a:p>
            <a:pPr marL="573088" lvl="1" indent="-266700"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Economically harmful - it led to many shortages in important public sector segments and a strong increase in the number of employees on termed contracts (a growth of over 60% since the measure was introduced) </a:t>
            </a:r>
          </a:p>
          <a:p>
            <a:pPr marL="573088" lvl="1" indent="-266700" algn="just" eaLnBrk="1" hangingPunct="1">
              <a:spcBef>
                <a:spcPts val="400"/>
              </a:spcBef>
              <a:spcAft>
                <a:spcPts val="400"/>
              </a:spcAft>
              <a:buFont typeface="Arial" panose="020B0604020202020204" pitchFamily="34" charset="0"/>
              <a:buChar char="–"/>
              <a:defRPr/>
            </a:pPr>
            <a:r>
              <a:rPr lang="en-US" sz="1700" dirty="0">
                <a:latin typeface="Times New Roman" panose="02020603050405020304" pitchFamily="18" charset="0"/>
                <a:cs typeface="Times New Roman" panose="02020603050405020304" pitchFamily="18" charset="0"/>
              </a:rPr>
              <a:t>Th</a:t>
            </a:r>
            <a:r>
              <a:rPr lang="sr-Latn-RS" sz="1700" dirty="0">
                <a:latin typeface="Times New Roman" panose="02020603050405020304" pitchFamily="18" charset="0"/>
                <a:cs typeface="Times New Roman" panose="02020603050405020304" pitchFamily="18" charset="0"/>
              </a:rPr>
              <a:t>e </a:t>
            </a:r>
            <a:r>
              <a:rPr lang="sr-Latn-RS" sz="1700" dirty="0" err="1">
                <a:latin typeface="Times New Roman" panose="02020603050405020304" pitchFamily="18" charset="0"/>
                <a:cs typeface="Times New Roman" panose="02020603050405020304" pitchFamily="18" charset="0"/>
              </a:rPr>
              <a:t>Government</a:t>
            </a:r>
            <a:r>
              <a:rPr lang="sr-Latn-RS" sz="1700" dirty="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explicitly recognized </a:t>
            </a:r>
            <a:r>
              <a:rPr lang="sr-Latn-RS" sz="1700" dirty="0" err="1">
                <a:latin typeface="Times New Roman" panose="02020603050405020304" pitchFamily="18" charset="0"/>
                <a:cs typeface="Times New Roman" panose="02020603050405020304" pitchFamily="18" charset="0"/>
              </a:rPr>
              <a:t>this</a:t>
            </a:r>
            <a:r>
              <a:rPr lang="en-US" sz="1700" dirty="0">
                <a:latin typeface="Times New Roman" panose="02020603050405020304" pitchFamily="18" charset="0"/>
                <a:cs typeface="Times New Roman" panose="02020603050405020304" pitchFamily="18" charset="0"/>
              </a:rPr>
              <a:t> in the Draft Fiscal Strategy and </a:t>
            </a:r>
            <a:r>
              <a:rPr lang="sr-Latn-RS" sz="1700" dirty="0" err="1">
                <a:latin typeface="Times New Roman" panose="02020603050405020304" pitchFamily="18" charset="0"/>
                <a:cs typeface="Times New Roman" panose="02020603050405020304" pitchFamily="18" charset="0"/>
              </a:rPr>
              <a:t>announced</a:t>
            </a:r>
            <a:r>
              <a:rPr lang="sr-Latn-RS" sz="1700" dirty="0">
                <a:latin typeface="Times New Roman" panose="02020603050405020304" pitchFamily="18" charset="0"/>
                <a:cs typeface="Times New Roman" panose="02020603050405020304" pitchFamily="18" charset="0"/>
              </a:rPr>
              <a:t> </a:t>
            </a:r>
            <a:r>
              <a:rPr lang="sr-Latn-RS" sz="1700" dirty="0" err="1">
                <a:latin typeface="Times New Roman" panose="02020603050405020304" pitchFamily="18" charset="0"/>
                <a:cs typeface="Times New Roman" panose="02020603050405020304" pitchFamily="18" charset="0"/>
              </a:rPr>
              <a:t>the</a:t>
            </a:r>
            <a:r>
              <a:rPr lang="sr-Latn-RS" sz="1700" dirty="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termination of the ban; only a few months later, in the revised Strategy, it gave up</a:t>
            </a:r>
          </a:p>
        </p:txBody>
      </p:sp>
      <p:sp>
        <p:nvSpPr>
          <p:cNvPr id="717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C07043F-66F5-4651-B20F-66353D8C268E}" type="slidenum">
              <a:rPr lang="en-US" altLang="en-US" sz="1200" smtClean="0">
                <a:solidFill>
                  <a:srgbClr val="898989"/>
                </a:solidFill>
              </a:rPr>
              <a:pPr>
                <a:spcBef>
                  <a:spcPct val="0"/>
                </a:spcBef>
                <a:buFontTx/>
                <a:buNone/>
              </a:pPr>
              <a:t>5</a:t>
            </a:fld>
            <a:endParaRPr lang="en-US" altLang="en-US" sz="12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7950" y="115888"/>
            <a:ext cx="9036050" cy="792162"/>
          </a:xfrm>
        </p:spPr>
        <p:txBody>
          <a:bodyPr/>
          <a:lstStyle/>
          <a:p>
            <a:pPr eaLnBrk="1" hangingPunct="1"/>
            <a:r>
              <a:rPr lang="en-US" sz="2900">
                <a:latin typeface="Times New Roman" pitchFamily="18" charset="0"/>
                <a:cs typeface="Times New Roman" pitchFamily="18" charset="0"/>
              </a:rPr>
              <a:t>A good investment growth, especially in education and healthcare</a:t>
            </a:r>
          </a:p>
        </p:txBody>
      </p:sp>
      <p:sp>
        <p:nvSpPr>
          <p:cNvPr id="21507" name="Content Placeholder 2"/>
          <p:cNvSpPr>
            <a:spLocks noGrp="1"/>
          </p:cNvSpPr>
          <p:nvPr>
            <p:ph idx="1"/>
          </p:nvPr>
        </p:nvSpPr>
        <p:spPr>
          <a:xfrm>
            <a:off x="179388" y="1125538"/>
            <a:ext cx="8856662" cy="5595937"/>
          </a:xfrm>
        </p:spPr>
        <p:txBody>
          <a:bodyPr/>
          <a:lstStyle/>
          <a:p>
            <a:pPr algn="just" eaLnBrk="1" hangingPunct="1">
              <a:spcBef>
                <a:spcPts val="400"/>
              </a:spcBef>
              <a:spcAft>
                <a:spcPts val="400"/>
              </a:spcAft>
              <a:defRPr/>
            </a:pPr>
            <a:r>
              <a:rPr lang="en-US" sz="2200" dirty="0">
                <a:latin typeface="Times New Roman" pitchFamily="18" charset="0"/>
                <a:cs typeface="Times New Roman" pitchFamily="18" charset="0"/>
              </a:rPr>
              <a:t>The proposed budget plans for a public investment growth of about 150 m Euros </a:t>
            </a:r>
          </a:p>
          <a:p>
            <a:pPr marL="533400" lvl="1" indent="-266700" algn="just" eaLnBrk="1" hangingPunct="1">
              <a:spcBef>
                <a:spcPts val="400"/>
              </a:spcBef>
              <a:spcAft>
                <a:spcPts val="400"/>
              </a:spcAft>
              <a:defRPr/>
            </a:pPr>
            <a:r>
              <a:rPr lang="en-US" sz="1700" dirty="0">
                <a:latin typeface="Times New Roman" pitchFamily="18" charset="0"/>
                <a:cs typeface="Times New Roman" pitchFamily="18" charset="0"/>
              </a:rPr>
              <a:t>The real growth of investments in infrastructure is even larger (about 200 m Euros) as the investments </a:t>
            </a:r>
            <a:r>
              <a:rPr lang="en-US" sz="1700" dirty="0" smtClean="0">
                <a:latin typeface="Times New Roman" pitchFamily="18" charset="0"/>
                <a:cs typeface="Times New Roman" pitchFamily="18" charset="0"/>
              </a:rPr>
              <a:t>in security </a:t>
            </a:r>
            <a:r>
              <a:rPr lang="en-US" sz="1700" dirty="0">
                <a:latin typeface="Times New Roman" pitchFamily="18" charset="0"/>
                <a:cs typeface="Times New Roman" pitchFamily="18" charset="0"/>
              </a:rPr>
              <a:t>sector are decreasing (purchase of equipment for the army and </a:t>
            </a:r>
            <a:r>
              <a:rPr lang="en-US" sz="1700" dirty="0" smtClean="0">
                <a:latin typeface="Times New Roman" pitchFamily="18" charset="0"/>
                <a:cs typeface="Times New Roman" pitchFamily="18" charset="0"/>
              </a:rPr>
              <a:t>police</a:t>
            </a:r>
            <a:r>
              <a:rPr lang="en-US" sz="1700" dirty="0">
                <a:latin typeface="Times New Roman" pitchFamily="18" charset="0"/>
                <a:cs typeface="Times New Roman" pitchFamily="18" charset="0"/>
              </a:rPr>
              <a:t>)</a:t>
            </a:r>
          </a:p>
          <a:p>
            <a:pPr marL="533400" lvl="1" indent="-266700" algn="just" eaLnBrk="1" hangingPunct="1">
              <a:spcBef>
                <a:spcPts val="400"/>
              </a:spcBef>
              <a:spcAft>
                <a:spcPts val="400"/>
              </a:spcAft>
              <a:defRPr/>
            </a:pPr>
            <a:r>
              <a:rPr lang="en-US" sz="1700" dirty="0">
                <a:latin typeface="Times New Roman" pitchFamily="18" charset="0"/>
                <a:cs typeface="Times New Roman" pitchFamily="18" charset="0"/>
              </a:rPr>
              <a:t>Despite </a:t>
            </a:r>
            <a:r>
              <a:rPr lang="en-US" sz="1700" dirty="0" err="1">
                <a:latin typeface="Times New Roman" pitchFamily="18" charset="0"/>
                <a:cs typeface="Times New Roman" pitchFamily="18" charset="0"/>
              </a:rPr>
              <a:t>th</a:t>
            </a:r>
            <a:r>
              <a:rPr lang="sr-Latn-RS" sz="1700" dirty="0">
                <a:latin typeface="Times New Roman" pitchFamily="18" charset="0"/>
                <a:cs typeface="Times New Roman" pitchFamily="18" charset="0"/>
              </a:rPr>
              <a:t>e</a:t>
            </a:r>
            <a:r>
              <a:rPr lang="en-US" sz="1700" dirty="0">
                <a:latin typeface="Times New Roman" pitchFamily="18" charset="0"/>
                <a:cs typeface="Times New Roman" pitchFamily="18" charset="0"/>
              </a:rPr>
              <a:t> decrease, these expenditures are still 2.5 times higher than the average of Central and Eastern European countries </a:t>
            </a:r>
          </a:p>
          <a:p>
            <a:pPr marL="133350" indent="-266700" algn="just" eaLnBrk="1" hangingPunct="1">
              <a:spcBef>
                <a:spcPts val="400"/>
              </a:spcBef>
              <a:spcAft>
                <a:spcPts val="400"/>
              </a:spcAft>
              <a:defRPr/>
            </a:pPr>
            <a:r>
              <a:rPr lang="en-US" sz="2100" dirty="0">
                <a:latin typeface="Times New Roman" pitchFamily="18" charset="0"/>
                <a:cs typeface="Times New Roman" pitchFamily="18" charset="0"/>
              </a:rPr>
              <a:t>Investments into roads and railroads are at a similar level as in 2019</a:t>
            </a:r>
          </a:p>
          <a:p>
            <a:pPr marL="533400" lvl="1" indent="-266700" algn="just" eaLnBrk="1" hangingPunct="1">
              <a:spcBef>
                <a:spcPts val="400"/>
              </a:spcBef>
              <a:spcAft>
                <a:spcPts val="400"/>
              </a:spcAft>
              <a:defRPr/>
            </a:pPr>
            <a:r>
              <a:rPr lang="en-US" sz="1700" dirty="0">
                <a:latin typeface="Times New Roman" pitchFamily="18" charset="0"/>
                <a:cs typeface="Times New Roman" pitchFamily="18" charset="0"/>
              </a:rPr>
              <a:t>This is good, as it means there have been no delays in the </a:t>
            </a:r>
            <a:r>
              <a:rPr lang="en-US" sz="1700" dirty="0" smtClean="0">
                <a:latin typeface="Times New Roman" pitchFamily="18" charset="0"/>
                <a:cs typeface="Times New Roman" pitchFamily="18" charset="0"/>
              </a:rPr>
              <a:t>construction </a:t>
            </a:r>
            <a:r>
              <a:rPr lang="en-US" sz="1700" dirty="0">
                <a:latin typeface="Times New Roman" pitchFamily="18" charset="0"/>
                <a:cs typeface="Times New Roman" pitchFamily="18" charset="0"/>
              </a:rPr>
              <a:t>of the traffic </a:t>
            </a:r>
            <a:r>
              <a:rPr lang="en-US" sz="1700" dirty="0" smtClean="0">
                <a:latin typeface="Times New Roman" pitchFamily="18" charset="0"/>
                <a:cs typeface="Times New Roman" pitchFamily="18" charset="0"/>
              </a:rPr>
              <a:t>network, </a:t>
            </a:r>
            <a:r>
              <a:rPr lang="en-US" sz="1700" dirty="0">
                <a:latin typeface="Times New Roman" pitchFamily="18" charset="0"/>
                <a:cs typeface="Times New Roman" pitchFamily="18" charset="0"/>
              </a:rPr>
              <a:t>even after the completion of the major projects (Corridor 10, sections of Corridor 11) </a:t>
            </a:r>
          </a:p>
          <a:p>
            <a:pPr marL="133350" indent="-266700" algn="just" eaLnBrk="1" hangingPunct="1">
              <a:spcBef>
                <a:spcPts val="400"/>
              </a:spcBef>
              <a:spcAft>
                <a:spcPts val="400"/>
              </a:spcAft>
              <a:defRPr/>
            </a:pPr>
            <a:r>
              <a:rPr lang="en-US" sz="2100" dirty="0">
                <a:latin typeface="Times New Roman" pitchFamily="18" charset="0"/>
                <a:cs typeface="Times New Roman" pitchFamily="18" charset="0"/>
              </a:rPr>
              <a:t>Higher investments into education, by about 8 bn dinars (60% increase)</a:t>
            </a:r>
          </a:p>
          <a:p>
            <a:pPr marL="533400" lvl="1" indent="-266700" algn="just" eaLnBrk="1" hangingPunct="1">
              <a:spcBef>
                <a:spcPts val="400"/>
              </a:spcBef>
              <a:spcAft>
                <a:spcPts val="400"/>
              </a:spcAft>
              <a:defRPr/>
            </a:pPr>
            <a:r>
              <a:rPr lang="en-US" sz="1700" dirty="0">
                <a:latin typeface="Times New Roman" pitchFamily="18" charset="0"/>
                <a:cs typeface="Times New Roman" pitchFamily="18" charset="0"/>
              </a:rPr>
              <a:t>Reconstruction of 71 primary and secondary schools (through the Public Investments Management Office), introduction of wireless internet and digital classrooms, purchase of teaching materials, scientific-technological park in Novi Sad (Ministry of Education)</a:t>
            </a:r>
          </a:p>
          <a:p>
            <a:pPr marL="133350" indent="-266700" algn="just" eaLnBrk="1" hangingPunct="1">
              <a:spcBef>
                <a:spcPts val="400"/>
              </a:spcBef>
              <a:spcAft>
                <a:spcPts val="400"/>
              </a:spcAft>
              <a:defRPr/>
            </a:pPr>
            <a:r>
              <a:rPr lang="en-US" sz="2100" dirty="0">
                <a:latin typeface="Times New Roman" pitchFamily="18" charset="0"/>
                <a:cs typeface="Times New Roman" pitchFamily="18" charset="0"/>
              </a:rPr>
              <a:t>Higher investments in healthcare, by about 2 bn dinars (40% increase)</a:t>
            </a:r>
          </a:p>
          <a:p>
            <a:pPr marL="533400" lvl="1" indent="-266700" algn="just" eaLnBrk="1" hangingPunct="1">
              <a:spcBef>
                <a:spcPts val="400"/>
              </a:spcBef>
              <a:spcAft>
                <a:spcPts val="400"/>
              </a:spcAft>
              <a:defRPr/>
            </a:pPr>
            <a:r>
              <a:rPr lang="en-US" sz="1700" dirty="0">
                <a:latin typeface="Times New Roman" pitchFamily="18" charset="0"/>
                <a:cs typeface="Times New Roman" pitchFamily="18" charset="0"/>
              </a:rPr>
              <a:t>Continued construction and reconstruction of clinical </a:t>
            </a:r>
            <a:r>
              <a:rPr lang="en-US" sz="1700" dirty="0" err="1">
                <a:latin typeface="Times New Roman" pitchFamily="18" charset="0"/>
                <a:cs typeface="Times New Roman" pitchFamily="18" charset="0"/>
              </a:rPr>
              <a:t>centres</a:t>
            </a:r>
            <a:r>
              <a:rPr lang="en-US" sz="1700" dirty="0">
                <a:latin typeface="Times New Roman" pitchFamily="18" charset="0"/>
                <a:cs typeface="Times New Roman" pitchFamily="18" charset="0"/>
              </a:rPr>
              <a:t> of Serbia and purchase of equipment for healthcare institutions</a:t>
            </a:r>
          </a:p>
        </p:txBody>
      </p:sp>
      <p:sp>
        <p:nvSpPr>
          <p:cNvPr id="819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1A9F3F2-1A23-4089-852E-69D13FF096E7}" type="slidenum">
              <a:rPr lang="en-US" altLang="en-US" sz="1200" smtClean="0">
                <a:solidFill>
                  <a:srgbClr val="898989"/>
                </a:solidFill>
              </a:rPr>
              <a:pPr>
                <a:spcBef>
                  <a:spcPct val="0"/>
                </a:spcBef>
                <a:buFontTx/>
                <a:buNone/>
              </a:pPr>
              <a:t>6</a:t>
            </a:fld>
            <a:endParaRPr lang="en-US" altLang="en-US" sz="12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07950" y="44450"/>
            <a:ext cx="9036050" cy="792163"/>
          </a:xfrm>
        </p:spPr>
        <p:txBody>
          <a:bodyPr/>
          <a:lstStyle/>
          <a:p>
            <a:pPr eaLnBrk="1" hangingPunct="1"/>
            <a:r>
              <a:rPr lang="en-US" sz="2900" dirty="0">
                <a:latin typeface="Times New Roman" pitchFamily="18" charset="0"/>
                <a:cs typeface="Times New Roman" pitchFamily="18" charset="0"/>
              </a:rPr>
              <a:t>However, investments in </a:t>
            </a:r>
            <a:r>
              <a:rPr lang="en-US" sz="2900" dirty="0" smtClean="0">
                <a:latin typeface="Times New Roman" pitchFamily="18" charset="0"/>
                <a:cs typeface="Times New Roman" pitchFamily="18" charset="0"/>
              </a:rPr>
              <a:t>environmental </a:t>
            </a:r>
            <a:r>
              <a:rPr lang="en-US" sz="2900" dirty="0">
                <a:latin typeface="Times New Roman" pitchFamily="18" charset="0"/>
                <a:cs typeface="Times New Roman" pitchFamily="18" charset="0"/>
              </a:rPr>
              <a:t>protection are unjustifiably </a:t>
            </a:r>
            <a:r>
              <a:rPr lang="en-US" sz="2900" dirty="0" smtClean="0">
                <a:latin typeface="Times New Roman" pitchFamily="18" charset="0"/>
                <a:cs typeface="Times New Roman" pitchFamily="18" charset="0"/>
              </a:rPr>
              <a:t>lacking</a:t>
            </a:r>
            <a:endParaRPr lang="en-US" sz="2900" dirty="0">
              <a:latin typeface="Times New Roman" pitchFamily="18" charset="0"/>
              <a:cs typeface="Times New Roman" pitchFamily="18" charset="0"/>
            </a:endParaRPr>
          </a:p>
        </p:txBody>
      </p:sp>
      <p:sp>
        <p:nvSpPr>
          <p:cNvPr id="9219" name="Content Placeholder 2"/>
          <p:cNvSpPr>
            <a:spLocks noGrp="1"/>
          </p:cNvSpPr>
          <p:nvPr>
            <p:ph idx="1"/>
          </p:nvPr>
        </p:nvSpPr>
        <p:spPr>
          <a:xfrm>
            <a:off x="179388" y="1123950"/>
            <a:ext cx="8713787" cy="5545138"/>
          </a:xfrm>
        </p:spPr>
        <p:txBody>
          <a:bodyPr/>
          <a:lstStyle/>
          <a:p>
            <a:pPr marL="133350" indent="-266700" algn="just" eaLnBrk="1" hangingPunct="1">
              <a:spcBef>
                <a:spcPts val="500"/>
              </a:spcBef>
              <a:spcAft>
                <a:spcPts val="500"/>
              </a:spcAft>
            </a:pPr>
            <a:r>
              <a:rPr lang="en-US" sz="2100" dirty="0">
                <a:latin typeface="Times New Roman" pitchFamily="18" charset="0"/>
                <a:cs typeface="Times New Roman" pitchFamily="18" charset="0"/>
              </a:rPr>
              <a:t>Communal infrastructure and </a:t>
            </a:r>
            <a:r>
              <a:rPr lang="en-US" sz="2100" dirty="0" smtClean="0">
                <a:latin typeface="Times New Roman" pitchFamily="18" charset="0"/>
                <a:cs typeface="Times New Roman" pitchFamily="18" charset="0"/>
              </a:rPr>
              <a:t>environmental </a:t>
            </a:r>
            <a:r>
              <a:rPr lang="en-US" sz="2100" dirty="0">
                <a:latin typeface="Times New Roman" pitchFamily="18" charset="0"/>
                <a:cs typeface="Times New Roman" pitchFamily="18" charset="0"/>
              </a:rPr>
              <a:t>protection have been neglected permanently - health of the population is in danger</a:t>
            </a:r>
          </a:p>
          <a:p>
            <a:pPr marL="533400" lvl="1" indent="-266700" algn="just" eaLnBrk="1" hangingPunct="1">
              <a:spcBef>
                <a:spcPts val="500"/>
              </a:spcBef>
              <a:spcAft>
                <a:spcPts val="500"/>
              </a:spcAft>
            </a:pPr>
            <a:r>
              <a:rPr lang="en-US" sz="1800" dirty="0">
                <a:latin typeface="Times New Roman" pitchFamily="18" charset="0"/>
                <a:cs typeface="Times New Roman" pitchFamily="18" charset="0"/>
              </a:rPr>
              <a:t>Neglected and insufficiently </a:t>
            </a:r>
            <a:r>
              <a:rPr lang="sr-Latn-RS" sz="1800" dirty="0" smtClean="0">
                <a:latin typeface="Times New Roman" pitchFamily="18" charset="0"/>
                <a:cs typeface="Times New Roman" pitchFamily="18" charset="0"/>
              </a:rPr>
              <a:t>dev</a:t>
            </a:r>
            <a:r>
              <a:rPr lang="de-DE" sz="1800" dirty="0" smtClean="0">
                <a:latin typeface="Times New Roman" pitchFamily="18" charset="0"/>
                <a:cs typeface="Times New Roman" pitchFamily="18" charset="0"/>
              </a:rPr>
              <a:t>e</a:t>
            </a:r>
            <a:r>
              <a:rPr lang="sr-Latn-RS" sz="1800" dirty="0" smtClean="0">
                <a:latin typeface="Times New Roman" pitchFamily="18" charset="0"/>
                <a:cs typeface="Times New Roman" pitchFamily="18" charset="0"/>
              </a:rPr>
              <a:t>loped</a:t>
            </a:r>
            <a:r>
              <a:rPr lang="en-US" sz="1800" dirty="0">
                <a:latin typeface="Times New Roman" pitchFamily="18" charset="0"/>
                <a:cs typeface="Times New Roman" pitchFamily="18" charset="0"/>
              </a:rPr>
              <a:t>: sewers, water supply, wastewater treatment </a:t>
            </a:r>
            <a:r>
              <a:rPr lang="en-US" sz="1800" dirty="0" smtClean="0">
                <a:latin typeface="Times New Roman" pitchFamily="18" charset="0"/>
                <a:cs typeface="Times New Roman" pitchFamily="18" charset="0"/>
              </a:rPr>
              <a:t>plants, </a:t>
            </a:r>
            <a:r>
              <a:rPr lang="en-US" sz="1800" dirty="0">
                <a:latin typeface="Times New Roman" pitchFamily="18" charset="0"/>
                <a:cs typeface="Times New Roman" pitchFamily="18" charset="0"/>
              </a:rPr>
              <a:t>landfills; in addition, air pollution is enormous</a:t>
            </a:r>
          </a:p>
          <a:p>
            <a:pPr marL="133350" indent="-266700" algn="just" eaLnBrk="1" hangingPunct="1">
              <a:spcBef>
                <a:spcPts val="500"/>
              </a:spcBef>
              <a:spcAft>
                <a:spcPts val="500"/>
              </a:spcAft>
            </a:pPr>
            <a:r>
              <a:rPr lang="en-US" sz="2100" dirty="0">
                <a:latin typeface="Times New Roman" pitchFamily="18" charset="0"/>
                <a:cs typeface="Times New Roman" pitchFamily="18" charset="0"/>
              </a:rPr>
              <a:t>In 2020, no capital expenditures have been planned for this, despite public announcements since this summer that the government would strongly increase its investments in this field </a:t>
            </a:r>
          </a:p>
          <a:p>
            <a:pPr marL="533400" lvl="1" indent="-266700" algn="just" eaLnBrk="1" hangingPunct="1">
              <a:spcBef>
                <a:spcPts val="500"/>
              </a:spcBef>
              <a:spcAft>
                <a:spcPts val="500"/>
              </a:spcAft>
            </a:pPr>
            <a:r>
              <a:rPr lang="en-US" sz="1800" dirty="0">
                <a:latin typeface="Times New Roman" pitchFamily="18" charset="0"/>
                <a:cs typeface="Times New Roman" pitchFamily="18" charset="0"/>
              </a:rPr>
              <a:t>A credit line has been opened in the budget, but there is no specific item on the expenditure side that would show how much funds can be withdrawn and for which purposes </a:t>
            </a:r>
            <a:r>
              <a:rPr lang="en-US" sz="1800" dirty="0" smtClean="0">
                <a:latin typeface="Times New Roman" pitchFamily="18" charset="0"/>
                <a:cs typeface="Times New Roman" pitchFamily="18" charset="0"/>
              </a:rPr>
              <a:t>– which is not </a:t>
            </a:r>
            <a:r>
              <a:rPr lang="en-US" sz="1800" dirty="0">
                <a:latin typeface="Times New Roman" pitchFamily="18" charset="0"/>
                <a:cs typeface="Times New Roman" pitchFamily="18" charset="0"/>
              </a:rPr>
              <a:t>credible</a:t>
            </a:r>
          </a:p>
          <a:p>
            <a:pPr marL="533400" lvl="1" indent="-266700" algn="just" eaLnBrk="1" hangingPunct="1">
              <a:spcBef>
                <a:spcPts val="500"/>
              </a:spcBef>
              <a:spcAft>
                <a:spcPts val="500"/>
              </a:spcAft>
            </a:pPr>
            <a:r>
              <a:rPr lang="en-US" sz="1800" dirty="0">
                <a:latin typeface="Times New Roman" pitchFamily="18" charset="0"/>
                <a:cs typeface="Times New Roman" pitchFamily="18" charset="0"/>
              </a:rPr>
              <a:t>The same happened in the 2019 Budget - </a:t>
            </a:r>
            <a:r>
              <a:rPr lang="en-US" sz="1800" dirty="0" smtClean="0">
                <a:latin typeface="Times New Roman" pitchFamily="18" charset="0"/>
                <a:cs typeface="Times New Roman" pitchFamily="18" charset="0"/>
              </a:rPr>
              <a:t>no </a:t>
            </a:r>
            <a:r>
              <a:rPr lang="en-US" sz="1800" dirty="0">
                <a:latin typeface="Times New Roman" pitchFamily="18" charset="0"/>
                <a:cs typeface="Times New Roman" pitchFamily="18" charset="0"/>
              </a:rPr>
              <a:t>funds were withdrawn </a:t>
            </a:r>
          </a:p>
          <a:p>
            <a:pPr marL="133350" indent="-266700" algn="just" eaLnBrk="1" hangingPunct="1">
              <a:spcBef>
                <a:spcPts val="500"/>
              </a:spcBef>
              <a:spcAft>
                <a:spcPts val="500"/>
              </a:spcAft>
            </a:pPr>
            <a:r>
              <a:rPr lang="en-US" sz="2100" dirty="0">
                <a:latin typeface="Times New Roman" pitchFamily="18" charset="0"/>
                <a:cs typeface="Times New Roman" pitchFamily="18" charset="0"/>
              </a:rPr>
              <a:t>Over 100 m Euros should be set aside for </a:t>
            </a:r>
            <a:r>
              <a:rPr lang="en-US" sz="2100" dirty="0" smtClean="0">
                <a:latin typeface="Times New Roman" pitchFamily="18" charset="0"/>
                <a:cs typeface="Times New Roman" pitchFamily="18" charset="0"/>
              </a:rPr>
              <a:t>environmental </a:t>
            </a:r>
            <a:r>
              <a:rPr lang="en-US" sz="2100" dirty="0">
                <a:latin typeface="Times New Roman" pitchFamily="18" charset="0"/>
                <a:cs typeface="Times New Roman" pitchFamily="18" charset="0"/>
              </a:rPr>
              <a:t>protection and communal infrastructure, and it should be </a:t>
            </a:r>
            <a:r>
              <a:rPr lang="en-US" sz="2100" dirty="0" smtClean="0">
                <a:latin typeface="Times New Roman" pitchFamily="18" charset="0"/>
                <a:cs typeface="Times New Roman" pitchFamily="18" charset="0"/>
              </a:rPr>
              <a:t>included </a:t>
            </a:r>
            <a:r>
              <a:rPr lang="en-US" sz="2100" dirty="0">
                <a:latin typeface="Times New Roman" pitchFamily="18" charset="0"/>
                <a:cs typeface="Times New Roman" pitchFamily="18" charset="0"/>
              </a:rPr>
              <a:t>in Budget expenditures</a:t>
            </a:r>
          </a:p>
          <a:p>
            <a:pPr marL="533400" lvl="1" indent="-266700" algn="just" eaLnBrk="1" hangingPunct="1">
              <a:spcBef>
                <a:spcPts val="500"/>
              </a:spcBef>
              <a:spcAft>
                <a:spcPts val="500"/>
              </a:spcAft>
            </a:pPr>
            <a:r>
              <a:rPr lang="en-US" sz="1700" dirty="0">
                <a:latin typeface="Times New Roman" pitchFamily="18" charset="0"/>
                <a:cs typeface="Times New Roman" pitchFamily="18" charset="0"/>
              </a:rPr>
              <a:t>There are projects in the pipeline - repair of municipal landfills, regional landfills (Novi Sad, </a:t>
            </a:r>
            <a:r>
              <a:rPr lang="en-US" sz="1700" dirty="0" err="1">
                <a:latin typeface="Times New Roman" pitchFamily="18" charset="0"/>
                <a:cs typeface="Times New Roman" pitchFamily="18" charset="0"/>
              </a:rPr>
              <a:t>Sombor</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Pirot</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Priboj</a:t>
            </a:r>
            <a:r>
              <a:rPr lang="en-US" sz="1700" dirty="0">
                <a:latin typeface="Times New Roman" pitchFamily="18" charset="0"/>
                <a:cs typeface="Times New Roman" pitchFamily="18" charset="0"/>
              </a:rPr>
              <a:t>), wastewater treatment </a:t>
            </a:r>
            <a:r>
              <a:rPr lang="en-US" sz="1700" dirty="0" smtClean="0">
                <a:latin typeface="Times New Roman" pitchFamily="18" charset="0"/>
                <a:cs typeface="Times New Roman" pitchFamily="18" charset="0"/>
              </a:rPr>
              <a:t>plants </a:t>
            </a:r>
            <a:r>
              <a:rPr lang="en-US" sz="1700" dirty="0">
                <a:latin typeface="Times New Roman" pitchFamily="18" charset="0"/>
                <a:cs typeface="Times New Roman" pitchFamily="18" charset="0"/>
              </a:rPr>
              <a:t>in 16 municipalities...</a:t>
            </a:r>
          </a:p>
          <a:p>
            <a:pPr marL="533400" lvl="1" indent="-266700" algn="just" eaLnBrk="1" hangingPunct="1">
              <a:spcBef>
                <a:spcPts val="500"/>
              </a:spcBef>
              <a:spcAft>
                <a:spcPts val="500"/>
              </a:spcAft>
            </a:pPr>
            <a:r>
              <a:rPr lang="en-US" sz="1700" dirty="0">
                <a:latin typeface="Times New Roman" pitchFamily="18" charset="0"/>
                <a:cs typeface="Times New Roman" pitchFamily="18" charset="0"/>
              </a:rPr>
              <a:t> If there is a surplus of funds during the year, this would have to be a priority area to finance</a:t>
            </a:r>
          </a:p>
        </p:txBody>
      </p:sp>
      <p:sp>
        <p:nvSpPr>
          <p:cNvPr id="922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A4DA2DD-881D-447D-BFAF-33162E074825}" type="slidenum">
              <a:rPr lang="en-US" altLang="en-US" sz="1200" smtClean="0">
                <a:solidFill>
                  <a:srgbClr val="898989"/>
                </a:solidFill>
              </a:rPr>
              <a:pPr>
                <a:spcBef>
                  <a:spcPct val="0"/>
                </a:spcBef>
                <a:buFontTx/>
                <a:buNone/>
              </a:pPr>
              <a:t>7</a:t>
            </a:fld>
            <a:endParaRPr lang="en-US" altLang="en-US" sz="12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4925" y="115888"/>
            <a:ext cx="9109075" cy="792162"/>
          </a:xfrm>
        </p:spPr>
        <p:txBody>
          <a:bodyPr/>
          <a:lstStyle/>
          <a:p>
            <a:pPr eaLnBrk="1" hangingPunct="1">
              <a:defRPr/>
            </a:pPr>
            <a:r>
              <a:rPr lang="en-US" sz="2850" dirty="0">
                <a:latin typeface="Times New Roman" pitchFamily="18" charset="0"/>
                <a:cs typeface="Times New Roman" pitchFamily="18" charset="0"/>
              </a:rPr>
              <a:t>The enormous growth of expenditures for </a:t>
            </a:r>
            <a:r>
              <a:rPr lang="en-US" sz="2850" dirty="0" smtClean="0">
                <a:latin typeface="Times New Roman" pitchFamily="18" charset="0"/>
                <a:cs typeface="Times New Roman" pitchFamily="18" charset="0"/>
              </a:rPr>
              <a:t>fines </a:t>
            </a:r>
            <a:r>
              <a:rPr lang="en-US" sz="2850" dirty="0">
                <a:latin typeface="Times New Roman" pitchFamily="18" charset="0"/>
                <a:cs typeface="Times New Roman" pitchFamily="18" charset="0"/>
              </a:rPr>
              <a:t>and penalties must be stopped</a:t>
            </a:r>
          </a:p>
        </p:txBody>
      </p:sp>
      <p:sp>
        <p:nvSpPr>
          <p:cNvPr id="21507" name="Content Placeholder 2"/>
          <p:cNvSpPr>
            <a:spLocks noGrp="1"/>
          </p:cNvSpPr>
          <p:nvPr>
            <p:ph idx="1"/>
          </p:nvPr>
        </p:nvSpPr>
        <p:spPr>
          <a:xfrm>
            <a:off x="-571" y="980728"/>
            <a:ext cx="9109075" cy="5543550"/>
          </a:xfrm>
        </p:spPr>
        <p:txBody>
          <a:bodyPr/>
          <a:lstStyle/>
          <a:p>
            <a:pPr algn="just" eaLnBrk="1" hangingPunct="1">
              <a:spcBef>
                <a:spcPts val="600"/>
              </a:spcBef>
              <a:spcAft>
                <a:spcPts val="600"/>
              </a:spcAft>
              <a:defRPr/>
            </a:pPr>
            <a:r>
              <a:rPr lang="en-US" sz="2100" dirty="0">
                <a:latin typeface="Times New Roman" pitchFamily="18" charset="0"/>
                <a:cs typeface="Times New Roman" pitchFamily="18" charset="0"/>
              </a:rPr>
              <a:t>As much as 22 bn dinars have been planned in the </a:t>
            </a:r>
            <a:r>
              <a:rPr lang="en-US" sz="2100" dirty="0" smtClean="0">
                <a:latin typeface="Times New Roman" pitchFamily="18" charset="0"/>
                <a:cs typeface="Times New Roman" pitchFamily="18" charset="0"/>
              </a:rPr>
              <a:t>state </a:t>
            </a:r>
            <a:r>
              <a:rPr lang="en-US" sz="2100" dirty="0">
                <a:latin typeface="Times New Roman" pitchFamily="18" charset="0"/>
                <a:cs typeface="Times New Roman" pitchFamily="18" charset="0"/>
              </a:rPr>
              <a:t>budget for </a:t>
            </a:r>
            <a:r>
              <a:rPr lang="en-US" sz="2100" dirty="0" smtClean="0">
                <a:latin typeface="Times New Roman" pitchFamily="18" charset="0"/>
                <a:cs typeface="Times New Roman" pitchFamily="18" charset="0"/>
              </a:rPr>
              <a:t>fines </a:t>
            </a:r>
            <a:r>
              <a:rPr lang="en-US" sz="2100" dirty="0">
                <a:latin typeface="Times New Roman" pitchFamily="18" charset="0"/>
                <a:cs typeface="Times New Roman" pitchFamily="18" charset="0"/>
              </a:rPr>
              <a:t>and penalties</a:t>
            </a:r>
          </a:p>
          <a:p>
            <a:pPr marL="533400" lvl="1" indent="-266700" algn="just" eaLnBrk="1" hangingPunct="1">
              <a:spcBef>
                <a:spcPts val="600"/>
              </a:spcBef>
              <a:spcAft>
                <a:spcPts val="600"/>
              </a:spcAft>
              <a:defRPr/>
            </a:pPr>
            <a:r>
              <a:rPr lang="en-US" sz="1700" dirty="0">
                <a:latin typeface="Times New Roman" pitchFamily="18" charset="0"/>
                <a:cs typeface="Times New Roman" pitchFamily="18" charset="0"/>
              </a:rPr>
              <a:t>This is twice as much as in 2017 and five times </a:t>
            </a:r>
            <a:r>
              <a:rPr lang="en-US" sz="1700" dirty="0" smtClean="0">
                <a:latin typeface="Times New Roman" pitchFamily="18" charset="0"/>
                <a:cs typeface="Times New Roman" pitchFamily="18" charset="0"/>
              </a:rPr>
              <a:t>higher compared </a:t>
            </a:r>
            <a:r>
              <a:rPr lang="en-US" sz="1700" dirty="0">
                <a:latin typeface="Times New Roman" pitchFamily="18" charset="0"/>
                <a:cs typeface="Times New Roman" pitchFamily="18" charset="0"/>
              </a:rPr>
              <a:t>to 2010</a:t>
            </a:r>
          </a:p>
          <a:p>
            <a:pPr marL="533400" lvl="1" indent="-266700" algn="just" eaLnBrk="1" hangingPunct="1">
              <a:spcBef>
                <a:spcPts val="600"/>
              </a:spcBef>
              <a:spcAft>
                <a:spcPts val="600"/>
              </a:spcAft>
              <a:defRPr/>
            </a:pPr>
            <a:r>
              <a:rPr lang="en-US" sz="1700" dirty="0">
                <a:latin typeface="Times New Roman" pitchFamily="18" charset="0"/>
                <a:cs typeface="Times New Roman" pitchFamily="18" charset="0"/>
              </a:rPr>
              <a:t>The amount equals that of investments into education, twice outweighs subsidies for investors - </a:t>
            </a:r>
            <a:r>
              <a:rPr lang="en-US" sz="1700" dirty="0" smtClean="0">
                <a:latin typeface="Times New Roman" pitchFamily="18" charset="0"/>
                <a:cs typeface="Times New Roman" pitchFamily="18" charset="0"/>
              </a:rPr>
              <a:t>but </a:t>
            </a:r>
            <a:r>
              <a:rPr lang="en-US" sz="1700" dirty="0">
                <a:latin typeface="Times New Roman" pitchFamily="18" charset="0"/>
                <a:cs typeface="Times New Roman" pitchFamily="18" charset="0"/>
              </a:rPr>
              <a:t>is rarely mentioned in either expert or general public  </a:t>
            </a:r>
          </a:p>
          <a:p>
            <a:pPr marL="133350" indent="-266700" algn="just" eaLnBrk="1" hangingPunct="1">
              <a:spcBef>
                <a:spcPts val="600"/>
              </a:spcBef>
              <a:spcAft>
                <a:spcPts val="600"/>
              </a:spcAft>
              <a:defRPr/>
            </a:pPr>
            <a:r>
              <a:rPr lang="sr-Latn-RS" sz="2100" dirty="0">
                <a:latin typeface="Times New Roman" pitchFamily="18" charset="0"/>
                <a:cs typeface="Times New Roman" pitchFamily="18" charset="0"/>
              </a:rPr>
              <a:t>Most</a:t>
            </a:r>
            <a:r>
              <a:rPr lang="en-US" sz="2100" dirty="0">
                <a:latin typeface="Times New Roman" pitchFamily="18" charset="0"/>
                <a:cs typeface="Times New Roman" pitchFamily="18" charset="0"/>
              </a:rPr>
              <a:t> of these expenditures comes from the damages the government has to pay for breach of contract with private companies </a:t>
            </a:r>
          </a:p>
          <a:p>
            <a:pPr marL="533400" lvl="1" indent="-266700" algn="just" eaLnBrk="1" hangingPunct="1">
              <a:spcBef>
                <a:spcPts val="600"/>
              </a:spcBef>
              <a:spcAft>
                <a:spcPts val="600"/>
              </a:spcAft>
              <a:defRPr/>
            </a:pPr>
            <a:r>
              <a:rPr lang="en-US" sz="1700" dirty="0">
                <a:latin typeface="Times New Roman" pitchFamily="18" charset="0"/>
                <a:cs typeface="Times New Roman" pitchFamily="18" charset="0"/>
              </a:rPr>
              <a:t>No data is available on specific amounts per individual compensation in 2020 (the only thing known is that there is an obligation to the company </a:t>
            </a:r>
            <a:r>
              <a:rPr lang="en-US" sz="1700" dirty="0" err="1" smtClean="0">
                <a:latin typeface="Times New Roman" pitchFamily="18" charset="0"/>
                <a:cs typeface="Times New Roman" pitchFamily="18" charset="0"/>
              </a:rPr>
              <a:t>Energo-zelena</a:t>
            </a:r>
            <a:r>
              <a:rPr lang="en-US" sz="1700" dirty="0">
                <a:latin typeface="Times New Roman" pitchFamily="18" charset="0"/>
                <a:cs typeface="Times New Roman" pitchFamily="18" charset="0"/>
              </a:rPr>
              <a:t>, but </a:t>
            </a:r>
            <a:r>
              <a:rPr lang="en-US" sz="1700" dirty="0" smtClean="0">
                <a:latin typeface="Times New Roman" pitchFamily="18" charset="0"/>
                <a:cs typeface="Times New Roman" pitchFamily="18" charset="0"/>
              </a:rPr>
              <a:t>the amount is unknown)</a:t>
            </a:r>
            <a:endParaRPr lang="en-US" sz="1700" dirty="0">
              <a:latin typeface="Times New Roman" pitchFamily="18" charset="0"/>
              <a:cs typeface="Times New Roman" pitchFamily="18" charset="0"/>
            </a:endParaRPr>
          </a:p>
          <a:p>
            <a:pPr marL="933450" lvl="2" indent="-266700" algn="just" eaLnBrk="1" hangingPunct="1">
              <a:spcBef>
                <a:spcPts val="600"/>
              </a:spcBef>
              <a:spcAft>
                <a:spcPts val="600"/>
              </a:spcAft>
              <a:buFont typeface="Arial" charset="0"/>
              <a:buChar char="–"/>
              <a:defRPr/>
            </a:pPr>
            <a:r>
              <a:rPr lang="en-US" sz="1600" dirty="0">
                <a:latin typeface="Times New Roman" pitchFamily="18" charset="0"/>
                <a:cs typeface="Times New Roman" pitchFamily="18" charset="0"/>
              </a:rPr>
              <a:t>In the previous years, these came from </a:t>
            </a:r>
            <a:r>
              <a:rPr lang="en-US" sz="1600" dirty="0" smtClean="0">
                <a:latin typeface="Times New Roman" pitchFamily="18" charset="0"/>
                <a:cs typeface="Times New Roman" pitchFamily="18" charset="0"/>
              </a:rPr>
              <a:t>unfulfilled </a:t>
            </a:r>
            <a:r>
              <a:rPr lang="en-US" sz="1600" dirty="0">
                <a:latin typeface="Times New Roman" pitchFamily="18" charset="0"/>
                <a:cs typeface="Times New Roman" pitchFamily="18" charset="0"/>
              </a:rPr>
              <a:t>obligations for the concessions of the </a:t>
            </a:r>
            <a:r>
              <a:rPr lang="en-US" sz="1600" dirty="0" err="1">
                <a:latin typeface="Times New Roman" pitchFamily="18" charset="0"/>
                <a:cs typeface="Times New Roman" pitchFamily="18" charset="0"/>
              </a:rPr>
              <a:t>Horgoš-Požega</a:t>
            </a:r>
            <a:r>
              <a:rPr lang="en-US" sz="1600" dirty="0">
                <a:latin typeface="Times New Roman" pitchFamily="18" charset="0"/>
                <a:cs typeface="Times New Roman" pitchFamily="18" charset="0"/>
              </a:rPr>
              <a:t> highway, obligations to the Greek company </a:t>
            </a:r>
            <a:r>
              <a:rPr lang="en-US" sz="1600" dirty="0" err="1">
                <a:latin typeface="Times New Roman" pitchFamily="18" charset="0"/>
                <a:cs typeface="Times New Roman" pitchFamily="18" charset="0"/>
              </a:rPr>
              <a:t>Mitilineos</a:t>
            </a:r>
            <a:r>
              <a:rPr lang="en-US" sz="1600" dirty="0">
                <a:latin typeface="Times New Roman" pitchFamily="18" charset="0"/>
                <a:cs typeface="Times New Roman" pitchFamily="18" charset="0"/>
              </a:rPr>
              <a:t> (dispute with RTB </a:t>
            </a:r>
            <a:r>
              <a:rPr lang="en-US" sz="1600" dirty="0" err="1">
                <a:latin typeface="Times New Roman" pitchFamily="18" charset="0"/>
                <a:cs typeface="Times New Roman" pitchFamily="18" charset="0"/>
              </a:rPr>
              <a:t>Bor</a:t>
            </a:r>
            <a:r>
              <a:rPr lang="en-US" sz="1600" dirty="0">
                <a:latin typeface="Times New Roman" pitchFamily="18" charset="0"/>
                <a:cs typeface="Times New Roman" pitchFamily="18" charset="0"/>
              </a:rPr>
              <a:t>) etc.</a:t>
            </a:r>
          </a:p>
          <a:p>
            <a:pPr marL="133350" indent="-266700" algn="just" eaLnBrk="1" hangingPunct="1">
              <a:spcBef>
                <a:spcPts val="600"/>
              </a:spcBef>
              <a:spcAft>
                <a:spcPts val="600"/>
              </a:spcAft>
              <a:defRPr/>
            </a:pPr>
            <a:r>
              <a:rPr lang="en-US" sz="2100" dirty="0">
                <a:latin typeface="Times New Roman" pitchFamily="18" charset="0"/>
                <a:cs typeface="Times New Roman" pitchFamily="18" charset="0"/>
              </a:rPr>
              <a:t> In 2020, </a:t>
            </a:r>
            <a:r>
              <a:rPr lang="sr-Latn-RS" sz="2100" dirty="0" err="1">
                <a:latin typeface="Times New Roman" pitchFamily="18" charset="0"/>
                <a:cs typeface="Times New Roman" pitchFamily="18" charset="0"/>
              </a:rPr>
              <a:t>we</a:t>
            </a:r>
            <a:r>
              <a:rPr lang="sr-Latn-RS" sz="2100" dirty="0">
                <a:latin typeface="Times New Roman" pitchFamily="18" charset="0"/>
                <a:cs typeface="Times New Roman" pitchFamily="18" charset="0"/>
              </a:rPr>
              <a:t> </a:t>
            </a:r>
            <a:r>
              <a:rPr lang="sr-Latn-RS" sz="2100" dirty="0" err="1">
                <a:latin typeface="Times New Roman" pitchFamily="18" charset="0"/>
                <a:cs typeface="Times New Roman" pitchFamily="18" charset="0"/>
              </a:rPr>
              <a:t>need</a:t>
            </a:r>
            <a:r>
              <a:rPr lang="sr-Latn-RS" sz="2100" dirty="0">
                <a:latin typeface="Times New Roman" pitchFamily="18" charset="0"/>
                <a:cs typeface="Times New Roman" pitchFamily="18" charset="0"/>
              </a:rPr>
              <a:t> a</a:t>
            </a:r>
            <a:r>
              <a:rPr lang="en-US" sz="2100" dirty="0">
                <a:latin typeface="Times New Roman" pitchFamily="18" charset="0"/>
                <a:cs typeface="Times New Roman" pitchFamily="18" charset="0"/>
              </a:rPr>
              <a:t> comprehensive analysis of why the government is losing so many disputes and </a:t>
            </a:r>
            <a:r>
              <a:rPr lang="en-US" sz="2100" dirty="0" smtClean="0">
                <a:latin typeface="Times New Roman" pitchFamily="18" charset="0"/>
                <a:cs typeface="Times New Roman" pitchFamily="18" charset="0"/>
              </a:rPr>
              <a:t>funds, </a:t>
            </a:r>
            <a:r>
              <a:rPr lang="en-US" sz="2100" dirty="0">
                <a:latin typeface="Times New Roman" pitchFamily="18" charset="0"/>
                <a:cs typeface="Times New Roman" pitchFamily="18" charset="0"/>
              </a:rPr>
              <a:t>as </a:t>
            </a:r>
            <a:r>
              <a:rPr lang="sr-Latn-RS" sz="2100" dirty="0" err="1">
                <a:latin typeface="Times New Roman" pitchFamily="18" charset="0"/>
                <a:cs typeface="Times New Roman" pitchFamily="18" charset="0"/>
              </a:rPr>
              <a:t>well</a:t>
            </a:r>
            <a:r>
              <a:rPr lang="sr-Latn-RS" sz="2100" dirty="0">
                <a:latin typeface="Times New Roman" pitchFamily="18" charset="0"/>
                <a:cs typeface="Times New Roman" pitchFamily="18" charset="0"/>
              </a:rPr>
              <a:t> as</a:t>
            </a:r>
            <a:r>
              <a:rPr lang="en-US" sz="2100" dirty="0">
                <a:latin typeface="Times New Roman" pitchFamily="18" charset="0"/>
                <a:cs typeface="Times New Roman" pitchFamily="18" charset="0"/>
              </a:rPr>
              <a:t> a reaction t</a:t>
            </a:r>
            <a:r>
              <a:rPr lang="sr-Latn-RS" sz="2100" dirty="0">
                <a:latin typeface="Times New Roman" pitchFamily="18" charset="0"/>
                <a:cs typeface="Times New Roman" pitchFamily="18" charset="0"/>
              </a:rPr>
              <a:t>o</a:t>
            </a:r>
            <a:r>
              <a:rPr lang="en-US" sz="2100" dirty="0">
                <a:latin typeface="Times New Roman" pitchFamily="18" charset="0"/>
                <a:cs typeface="Times New Roman" pitchFamily="18" charset="0"/>
              </a:rPr>
              <a:t> reverse this trend</a:t>
            </a:r>
          </a:p>
          <a:p>
            <a:pPr marL="533400" lvl="1" indent="-266700" algn="just" eaLnBrk="1" hangingPunct="1">
              <a:spcBef>
                <a:spcPts val="600"/>
              </a:spcBef>
              <a:spcAft>
                <a:spcPts val="600"/>
              </a:spcAft>
              <a:defRPr/>
            </a:pPr>
            <a:r>
              <a:rPr lang="en-US" sz="1700" dirty="0">
                <a:latin typeface="Times New Roman" pitchFamily="18" charset="0"/>
                <a:cs typeface="Times New Roman" pitchFamily="18" charset="0"/>
              </a:rPr>
              <a:t>Who is responsible for the conclusion of large and expensive </a:t>
            </a:r>
            <a:r>
              <a:rPr lang="en-US" sz="1700" dirty="0" smtClean="0">
                <a:latin typeface="Times New Roman" pitchFamily="18" charset="0"/>
                <a:cs typeface="Times New Roman" pitchFamily="18" charset="0"/>
              </a:rPr>
              <a:t>agreements </a:t>
            </a:r>
            <a:r>
              <a:rPr lang="en-US" sz="1700" dirty="0">
                <a:latin typeface="Times New Roman" pitchFamily="18" charset="0"/>
                <a:cs typeface="Times New Roman" pitchFamily="18" charset="0"/>
              </a:rPr>
              <a:t>that the government then fails to honor? What kind of representation does the government have in international courts etc. </a:t>
            </a:r>
          </a:p>
        </p:txBody>
      </p:sp>
      <p:sp>
        <p:nvSpPr>
          <p:cNvPr id="1024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62D6764-71A0-4861-847A-F06EDDD332A1}" type="slidenum">
              <a:rPr lang="en-US" altLang="en-US" sz="1200" smtClean="0">
                <a:solidFill>
                  <a:srgbClr val="898989"/>
                </a:solidFill>
              </a:rPr>
              <a:pPr>
                <a:spcBef>
                  <a:spcPct val="0"/>
                </a:spcBef>
                <a:buFontTx/>
                <a:buNone/>
              </a:pPr>
              <a:t>8</a:t>
            </a:fld>
            <a:endParaRPr lang="en-US" altLang="en-US" sz="12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875"/>
            <a:ext cx="9144000" cy="533400"/>
          </a:xfrm>
        </p:spPr>
        <p:txBody>
          <a:bodyPr/>
          <a:lstStyle/>
          <a:p>
            <a:r>
              <a:rPr lang="en-US" sz="3000" dirty="0">
                <a:latin typeface="Times New Roman" pitchFamily="18" charset="0"/>
                <a:cs typeface="Times New Roman" pitchFamily="18" charset="0"/>
              </a:rPr>
              <a:t>EPS: low </a:t>
            </a:r>
            <a:r>
              <a:rPr lang="en-US" sz="3000" dirty="0" smtClean="0">
                <a:latin typeface="Times New Roman" pitchFamily="18" charset="0"/>
                <a:cs typeface="Times New Roman" pitchFamily="18" charset="0"/>
              </a:rPr>
              <a:t>investment </a:t>
            </a:r>
            <a:r>
              <a:rPr lang="en-US" sz="3000" dirty="0">
                <a:latin typeface="Times New Roman" pitchFamily="18" charset="0"/>
                <a:cs typeface="Times New Roman" pitchFamily="18" charset="0"/>
              </a:rPr>
              <a:t>and a drop in production</a:t>
            </a:r>
          </a:p>
        </p:txBody>
      </p:sp>
      <p:sp>
        <p:nvSpPr>
          <p:cNvPr id="11269" name="TextBox 5"/>
          <p:cNvSpPr txBox="1">
            <a:spLocks noChangeArrowheads="1"/>
          </p:cNvSpPr>
          <p:nvPr/>
        </p:nvSpPr>
        <p:spPr bwMode="auto">
          <a:xfrm>
            <a:off x="34925" y="601663"/>
            <a:ext cx="90011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pPr>
            <a:r>
              <a:rPr lang="en-US" sz="2100" dirty="0">
                <a:latin typeface="Times New Roman" pitchFamily="18" charset="0"/>
                <a:cs typeface="Times New Roman" pitchFamily="18" charset="0"/>
              </a:rPr>
              <a:t>Many years of poor performance and insufficient </a:t>
            </a:r>
            <a:r>
              <a:rPr lang="en-US" sz="2100" dirty="0" smtClean="0">
                <a:latin typeface="Times New Roman" pitchFamily="18" charset="0"/>
                <a:cs typeface="Times New Roman" pitchFamily="18" charset="0"/>
              </a:rPr>
              <a:t>investment </a:t>
            </a:r>
            <a:r>
              <a:rPr lang="en-US" sz="2100" dirty="0">
                <a:latin typeface="Times New Roman" pitchFamily="18" charset="0"/>
                <a:cs typeface="Times New Roman" pitchFamily="18" charset="0"/>
              </a:rPr>
              <a:t>have led EPS to a drop in production, primarily in the </a:t>
            </a:r>
            <a:r>
              <a:rPr lang="en-US" sz="2100" dirty="0" smtClean="0">
                <a:latin typeface="Times New Roman" pitchFamily="18" charset="0"/>
                <a:cs typeface="Times New Roman" pitchFamily="18" charset="0"/>
              </a:rPr>
              <a:t>coal-fired </a:t>
            </a:r>
            <a:r>
              <a:rPr lang="en-US" sz="2100" dirty="0">
                <a:latin typeface="Times New Roman" pitchFamily="18" charset="0"/>
                <a:cs typeface="Times New Roman" pitchFamily="18" charset="0"/>
              </a:rPr>
              <a:t>thermal power plants</a:t>
            </a:r>
          </a:p>
        </p:txBody>
      </p:sp>
      <p:sp>
        <p:nvSpPr>
          <p:cNvPr id="11270" name="TextBox 7"/>
          <p:cNvSpPr txBox="1">
            <a:spLocks noChangeArrowheads="1"/>
          </p:cNvSpPr>
          <p:nvPr/>
        </p:nvSpPr>
        <p:spPr bwMode="auto">
          <a:xfrm>
            <a:off x="0" y="5156200"/>
            <a:ext cx="903605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400"/>
              </a:spcBef>
              <a:spcAft>
                <a:spcPts val="400"/>
              </a:spcAft>
            </a:pPr>
            <a:r>
              <a:rPr lang="en-US" sz="2100" dirty="0">
                <a:latin typeface="Times New Roman" pitchFamily="18" charset="0"/>
                <a:cs typeface="Times New Roman" pitchFamily="18" charset="0"/>
              </a:rPr>
              <a:t>EPS is still not a fiscal risk in the short term, but a clear and immediate U-turn is necessary, as is a new investment cycle</a:t>
            </a:r>
          </a:p>
          <a:p>
            <a:pPr lvl="1">
              <a:spcBef>
                <a:spcPts val="400"/>
              </a:spcBef>
              <a:spcAft>
                <a:spcPts val="400"/>
              </a:spcAft>
            </a:pPr>
            <a:r>
              <a:rPr lang="en-US" sz="1700" dirty="0">
                <a:latin typeface="Times New Roman" pitchFamily="18" charset="0"/>
                <a:cs typeface="Times New Roman" pitchFamily="18" charset="0"/>
              </a:rPr>
              <a:t>Production is currently on par with consumption; EPS used to be a major electricity exporter and it is now losing its share on the market - this will cause problems in the medium term if there is no reaction</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785" y="1571992"/>
            <a:ext cx="4771911" cy="3081144"/>
          </a:xfr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6696" y="1466833"/>
            <a:ext cx="4182447" cy="3563971"/>
          </a:xfrm>
          <a:prstGeom prst="rect">
            <a:avLst/>
          </a:prstGeom>
        </p:spPr>
      </p:pic>
    </p:spTree>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6910</TotalTime>
  <Words>2853</Words>
  <Application>Microsoft Office PowerPoint</Application>
  <PresentationFormat>On-screen Show (4:3)</PresentationFormat>
  <Paragraphs>178</Paragraphs>
  <Slides>15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Times New Roman</vt:lpstr>
      <vt:lpstr>Wingdings</vt:lpstr>
      <vt:lpstr>2_Office Theme</vt:lpstr>
      <vt:lpstr>4_Office Theme</vt:lpstr>
      <vt:lpstr>PowerPoint Presentation</vt:lpstr>
      <vt:lpstr>General Assessment</vt:lpstr>
      <vt:lpstr>A good plan for the available funds put forward in the proposed budget</vt:lpstr>
      <vt:lpstr>Due to an excessive salary increase, the tax relaxation is half of what it could have been</vt:lpstr>
      <vt:lpstr>Serbia is drifting further away from an ordered salary and employment system in the public sector</vt:lpstr>
      <vt:lpstr>A good investment growth, especially in education and healthcare</vt:lpstr>
      <vt:lpstr>However, investments in environmental protection are unjustifiably lacking</vt:lpstr>
      <vt:lpstr>The enormous growth of expenditures for fines and penalties must be stopped</vt:lpstr>
      <vt:lpstr>EPS: low investment and a drop in production</vt:lpstr>
      <vt:lpstr>EPS needs annual investment of over 600 m Euros</vt:lpstr>
      <vt:lpstr>EPS is currently incapable of increasing the investments to that amount</vt:lpstr>
      <vt:lpstr>At least 10% surplus employees, with poor composition and excessive average salary</vt:lpstr>
      <vt:lpstr>Electricity tariff must be increased</vt:lpstr>
      <vt:lpstr>EPS must stop taking on the losses of other state-owned enterprises </vt:lpstr>
      <vt:lpstr>Review of the reforms necessary to improve EPS's performance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Расходи у ребалансу</dc:title>
  <dc:creator>Vladimir Vuckovic</dc:creator>
  <cp:keywords>[SEC=JAVNO]</cp:keywords>
  <cp:lastModifiedBy>Slobodan Minic</cp:lastModifiedBy>
  <cp:revision>513</cp:revision>
  <cp:lastPrinted>2019-11-19T09:03:27Z</cp:lastPrinted>
  <dcterms:created xsi:type="dcterms:W3CDTF">2014-10-24T08:04:53Z</dcterms:created>
  <dcterms:modified xsi:type="dcterms:W3CDTF">2020-01-13T10:15:08Z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ЈАВНО</vt:lpwstr>
  </property>
  <property fmtid="{D5CDD505-2E9C-101B-9397-08002B2CF9AE}" pid="3" name="PM_Caveats_Count">
    <vt:lpwstr>0</vt:lpwstr>
  </property>
  <property fmtid="{D5CDD505-2E9C-101B-9397-08002B2CF9AE}" pid="4" name="PM_ProtectiveMarkingValue_Footer">
    <vt:lpwstr>ЈАВНО</vt:lpwstr>
  </property>
  <property fmtid="{D5CDD505-2E9C-101B-9397-08002B2CF9AE}" pid="5" name="PM_Originator_Hash_SHA1">
    <vt:lpwstr>46F8BC77550F6B9D90FF3EFA421798CE08ED13F0</vt:lpwstr>
  </property>
  <property fmtid="{D5CDD505-2E9C-101B-9397-08002B2CF9AE}" pid="6" name="PM_SecurityClassification">
    <vt:lpwstr>JAVNO</vt:lpwstr>
  </property>
  <property fmtid="{D5CDD505-2E9C-101B-9397-08002B2CF9AE}" pid="7" name="PM_DisplayValueSecClassificationWithQualifier">
    <vt:lpwstr>ЈАВНО</vt:lpwstr>
  </property>
  <property fmtid="{D5CDD505-2E9C-101B-9397-08002B2CF9AE}" pid="8" name="PM_Qualifier">
    <vt:lpwstr/>
  </property>
  <property fmtid="{D5CDD505-2E9C-101B-9397-08002B2CF9AE}" pid="9" name="PM_Hash_SHA1">
    <vt:lpwstr>33E6C3F67742CEC42FA614915B152F6C873DBBFE</vt:lpwstr>
  </property>
  <property fmtid="{D5CDD505-2E9C-101B-9397-08002B2CF9AE}" pid="10" name="PM_ProtectiveMarkingImage_Header">
    <vt:lpwstr>C:\Program Files\Common Files\janusNET Shared\janusSEAL\Images\DocumentSlashBlue.png</vt:lpwstr>
  </property>
  <property fmtid="{D5CDD505-2E9C-101B-9397-08002B2CF9AE}" pid="11" name="PM_InsertionValue">
    <vt:lpwstr>JAVNO</vt:lpwstr>
  </property>
  <property fmtid="{D5CDD505-2E9C-101B-9397-08002B2CF9AE}" pid="12" name="PM_ProtectiveMarkingImage_Footer">
    <vt:lpwstr>C:\Program Files\Common Files\janusNET Shared\janusSEAL\Images\DocumentSlashBlue.png</vt:lpwstr>
  </property>
  <property fmtid="{D5CDD505-2E9C-101B-9397-08002B2CF9AE}" pid="13" name="PM_Namespace">
    <vt:lpwstr>NBS</vt:lpwstr>
  </property>
  <property fmtid="{D5CDD505-2E9C-101B-9397-08002B2CF9AE}" pid="14" name="PM_Version">
    <vt:lpwstr>v2</vt:lpwstr>
  </property>
  <property fmtid="{D5CDD505-2E9C-101B-9397-08002B2CF9AE}" pid="15" name="PM_Originating_FileId">
    <vt:lpwstr>B02F8E0AFF144C7F9CF310107C99E551</vt:lpwstr>
  </property>
  <property fmtid="{D5CDD505-2E9C-101B-9397-08002B2CF9AE}" pid="16" name="PM_OriginationTimeStamp">
    <vt:lpwstr>2019-07-04T07:56:34Z</vt:lpwstr>
  </property>
  <property fmtid="{D5CDD505-2E9C-101B-9397-08002B2CF9AE}" pid="17" name="PM_Hash_Version">
    <vt:lpwstr>2016.1</vt:lpwstr>
  </property>
  <property fmtid="{D5CDD505-2E9C-101B-9397-08002B2CF9AE}" pid="18" name="PM_Hash_Salt_Prev">
    <vt:lpwstr>EBB3FC5D67A033965CAAD85861CF4566</vt:lpwstr>
  </property>
  <property fmtid="{D5CDD505-2E9C-101B-9397-08002B2CF9AE}" pid="19" name="PM_Hash_Salt">
    <vt:lpwstr>EBB3FC5D67A033965CAAD85861CF4566</vt:lpwstr>
  </property>
  <property fmtid="{D5CDD505-2E9C-101B-9397-08002B2CF9AE}" pid="20" name="PM_PrintOutPlacement_PPT">
    <vt:lpwstr/>
  </property>
</Properties>
</file>