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 id="2147483684" r:id="rId3"/>
    <p:sldMasterId id="2147483696" r:id="rId4"/>
  </p:sldMasterIdLst>
  <p:notesMasterIdLst>
    <p:notesMasterId r:id="rId25"/>
  </p:notesMasterIdLst>
  <p:sldIdLst>
    <p:sldId id="265" r:id="rId5"/>
    <p:sldId id="266" r:id="rId6"/>
    <p:sldId id="273" r:id="rId7"/>
    <p:sldId id="275" r:id="rId8"/>
    <p:sldId id="274" r:id="rId9"/>
    <p:sldId id="276" r:id="rId10"/>
    <p:sldId id="287" r:id="rId11"/>
    <p:sldId id="277"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Lst>
  <p:sldSz cx="9144000" cy="6858000" type="screen4x3"/>
  <p:notesSz cx="6797675" cy="9928225"/>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906" autoAdjust="0"/>
  </p:normalViewPr>
  <p:slideViewPr>
    <p:cSldViewPr>
      <p:cViewPr varScale="1">
        <p:scale>
          <a:sx n="86" d="100"/>
          <a:sy n="86" d="100"/>
        </p:scale>
        <p:origin x="-100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sr-Latn-R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14A18560-A9B8-491F-A33F-6D42063F0B06}" type="datetimeFigureOut">
              <a:rPr lang="sr-Latn-RS" smtClean="0"/>
              <a:pPr/>
              <a:t>16.12.2015</a:t>
            </a:fld>
            <a:endParaRPr lang="sr-Latn-R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sr-Latn-R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RS"/>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sr-Latn-R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EC88895E-614E-4B24-8D77-AC5DF5E68636}" type="slidenum">
              <a:rPr lang="sr-Latn-RS" smtClean="0"/>
              <a:pPr/>
              <a:t>‹#›</a:t>
            </a:fld>
            <a:endParaRPr lang="sr-Latn-RS"/>
          </a:p>
        </p:txBody>
      </p:sp>
    </p:spTree>
    <p:extLst>
      <p:ext uri="{BB962C8B-B14F-4D97-AF65-F5344CB8AC3E}">
        <p14:creationId xmlns:p14="http://schemas.microsoft.com/office/powerpoint/2010/main" val="672029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sr-Latn-R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pPr/>
              <a:t>10</a:t>
            </a:fld>
            <a:endParaRPr lang="sr-Latn-RS">
              <a:solidFill>
                <a:prstClr val="black"/>
              </a:solidFill>
            </a:endParaRPr>
          </a:p>
        </p:txBody>
      </p:sp>
    </p:spTree>
    <p:extLst>
      <p:ext uri="{BB962C8B-B14F-4D97-AF65-F5344CB8AC3E}">
        <p14:creationId xmlns:p14="http://schemas.microsoft.com/office/powerpoint/2010/main" val="2097034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132040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pPr/>
              <a:t>2</a:t>
            </a:fld>
            <a:endParaRPr lang="sr-Latn-RS"/>
          </a:p>
        </p:txBody>
      </p:sp>
    </p:spTree>
    <p:extLst>
      <p:ext uri="{BB962C8B-B14F-4D97-AF65-F5344CB8AC3E}">
        <p14:creationId xmlns:p14="http://schemas.microsoft.com/office/powerpoint/2010/main" val="2097034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pPr/>
              <a:t>3</a:t>
            </a:fld>
            <a:endParaRPr lang="sr-Latn-RS">
              <a:solidFill>
                <a:prstClr val="black"/>
              </a:solidFill>
            </a:endParaRPr>
          </a:p>
        </p:txBody>
      </p:sp>
    </p:spTree>
    <p:extLst>
      <p:ext uri="{BB962C8B-B14F-4D97-AF65-F5344CB8AC3E}">
        <p14:creationId xmlns:p14="http://schemas.microsoft.com/office/powerpoint/2010/main" val="2097034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pPr/>
              <a:t>4</a:t>
            </a:fld>
            <a:endParaRPr lang="sr-Latn-RS">
              <a:solidFill>
                <a:prstClr val="black"/>
              </a:solidFill>
            </a:endParaRPr>
          </a:p>
        </p:txBody>
      </p:sp>
    </p:spTree>
    <p:extLst>
      <p:ext uri="{BB962C8B-B14F-4D97-AF65-F5344CB8AC3E}">
        <p14:creationId xmlns:p14="http://schemas.microsoft.com/office/powerpoint/2010/main" val="2097034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pPr/>
              <a:t>5</a:t>
            </a:fld>
            <a:endParaRPr lang="sr-Latn-RS">
              <a:solidFill>
                <a:prstClr val="black"/>
              </a:solidFill>
            </a:endParaRPr>
          </a:p>
        </p:txBody>
      </p:sp>
    </p:spTree>
    <p:extLst>
      <p:ext uri="{BB962C8B-B14F-4D97-AF65-F5344CB8AC3E}">
        <p14:creationId xmlns:p14="http://schemas.microsoft.com/office/powerpoint/2010/main" val="20970347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pPr/>
              <a:t>6</a:t>
            </a:fld>
            <a:endParaRPr lang="sr-Latn-RS">
              <a:solidFill>
                <a:prstClr val="black"/>
              </a:solidFill>
            </a:endParaRPr>
          </a:p>
        </p:txBody>
      </p:sp>
    </p:spTree>
    <p:extLst>
      <p:ext uri="{BB962C8B-B14F-4D97-AF65-F5344CB8AC3E}">
        <p14:creationId xmlns:p14="http://schemas.microsoft.com/office/powerpoint/2010/main" val="2097034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pPr/>
              <a:t>7</a:t>
            </a:fld>
            <a:endParaRPr lang="sr-Latn-RS">
              <a:solidFill>
                <a:prstClr val="black"/>
              </a:solidFill>
            </a:endParaRPr>
          </a:p>
        </p:txBody>
      </p:sp>
    </p:spTree>
    <p:extLst>
      <p:ext uri="{BB962C8B-B14F-4D97-AF65-F5344CB8AC3E}">
        <p14:creationId xmlns:p14="http://schemas.microsoft.com/office/powerpoint/2010/main" val="2097034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pPr/>
              <a:t>8</a:t>
            </a:fld>
            <a:endParaRPr lang="sr-Latn-RS">
              <a:solidFill>
                <a:prstClr val="black"/>
              </a:solidFill>
            </a:endParaRPr>
          </a:p>
        </p:txBody>
      </p:sp>
    </p:spTree>
    <p:extLst>
      <p:ext uri="{BB962C8B-B14F-4D97-AF65-F5344CB8AC3E}">
        <p14:creationId xmlns:p14="http://schemas.microsoft.com/office/powerpoint/2010/main" val="20970347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fld id="{EC88895E-614E-4B24-8D77-AC5DF5E68636}" type="slidenum">
              <a:rPr lang="sr-Latn-RS" smtClean="0">
                <a:solidFill>
                  <a:prstClr val="black"/>
                </a:solidFill>
              </a:rPr>
              <a:pPr/>
              <a:t>9</a:t>
            </a:fld>
            <a:endParaRPr lang="sr-Latn-RS">
              <a:solidFill>
                <a:prstClr val="black"/>
              </a:solidFill>
            </a:endParaRPr>
          </a:p>
        </p:txBody>
      </p:sp>
    </p:spTree>
    <p:extLst>
      <p:ext uri="{BB962C8B-B14F-4D97-AF65-F5344CB8AC3E}">
        <p14:creationId xmlns:p14="http://schemas.microsoft.com/office/powerpoint/2010/main" val="2097034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x-non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x-none"/>
          </a:p>
        </p:txBody>
      </p:sp>
      <p:sp>
        <p:nvSpPr>
          <p:cNvPr id="4"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3C9BEE2-57E8-448E-882F-BF669198A30F}"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912525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BEBCD16-5748-4F0C-8D5A-A531B86624FF}"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41888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x-non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9559471-099A-4DB3-9589-7F7429FA29AC}"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549583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x-non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x-none"/>
          </a:p>
        </p:txBody>
      </p:sp>
      <p:sp>
        <p:nvSpPr>
          <p:cNvPr id="4"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B822F88-E416-4019-96A9-61888320A209}"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594503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1AA297B-0EE4-435C-A24C-768B16B112E6}"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6513674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x-non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E4120EB-DDE1-4446-B91F-6212FC783463}"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5265231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5"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915394-49CE-44EF-96E1-282471F6724F}"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96200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x-non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7"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AAA9CB96-1B98-4CB6-8631-52BB37152125}"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41583325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137B9322-6ECF-413C-944E-7D78DE941C5B}"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0719211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25C917EE-469C-4F5D-8FD3-CC4B6B8BD123}"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5707879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x-non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A282F72-2114-4041-8D60-D7956516AD78}"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752876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DF00061-9FBD-48A9-86F6-DA2B6180A6BA}"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0748920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x-non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x-non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89590E7-AFA1-4075-9574-23E9AE148BA5}"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06481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D0FB59C-50E9-4F4C-9578-703921F83F60}"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41013768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x-non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0FCA964-B133-4536-A826-E1A04733668B}"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7162681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Shape 11"/>
          <p:cNvSpPr>
            <a:spLocks noGrp="1"/>
          </p:cNvSpPr>
          <p:nvPr>
            <p:ph type="title"/>
          </p:nvPr>
        </p:nvSpPr>
        <p:spPr>
          <a:xfrm>
            <a:off x="685800" y="2130425"/>
            <a:ext cx="7772400" cy="1470025"/>
          </a:xfrm>
          <a:prstGeom prst="rect">
            <a:avLst/>
          </a:prstGeom>
        </p:spPr>
        <p:txBody>
          <a:bodyPr/>
          <a:lstStyle/>
          <a:p>
            <a:r>
              <a:t>Click to edit Master title style</a:t>
            </a:r>
          </a:p>
        </p:txBody>
      </p:sp>
      <p:sp>
        <p:nvSpPr>
          <p:cNvPr id="12" name="Shape 12"/>
          <p:cNvSpPr>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stStyle>
          <a:p>
            <a:r>
              <a:t>Click to edit Master subtitle style</a:t>
            </a:r>
          </a:p>
        </p:txBody>
      </p:sp>
      <p:sp>
        <p:nvSpPr>
          <p:cNvPr id="13" name="Shape 13"/>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950116209"/>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Shape 20"/>
          <p:cNvSpPr>
            <a:spLocks noGrp="1"/>
          </p:cNvSpPr>
          <p:nvPr>
            <p:ph type="title"/>
          </p:nvPr>
        </p:nvSpPr>
        <p:spPr>
          <a:prstGeom prst="rect">
            <a:avLst/>
          </a:prstGeom>
        </p:spPr>
        <p:txBody>
          <a:bodyPr/>
          <a:lstStyle/>
          <a:p>
            <a:r>
              <a:t>Click to edit Master title style</a:t>
            </a:r>
          </a:p>
        </p:txBody>
      </p:sp>
      <p:sp>
        <p:nvSpPr>
          <p:cNvPr id="21" name="Shape 21"/>
          <p:cNvSpPr>
            <a:spLocks noGrp="1"/>
          </p:cNvSpPr>
          <p:nvPr>
            <p:ph type="body" idx="1"/>
          </p:nvPr>
        </p:nvSpPr>
        <p:spPr>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22" name="Shape 22"/>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3851837272"/>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Shape 29"/>
          <p:cNvSpPr>
            <a:spLocks noGrp="1"/>
          </p:cNvSpPr>
          <p:nvPr>
            <p:ph type="title"/>
          </p:nvPr>
        </p:nvSpPr>
        <p:spPr>
          <a:xfrm>
            <a:off x="722312" y="4406900"/>
            <a:ext cx="7772401" cy="1362075"/>
          </a:xfrm>
          <a:prstGeom prst="rect">
            <a:avLst/>
          </a:prstGeom>
        </p:spPr>
        <p:txBody>
          <a:bodyPr anchor="t"/>
          <a:lstStyle>
            <a:lvl1pPr algn="l">
              <a:defRPr sz="4000" b="1" cap="all"/>
            </a:lvl1pPr>
          </a:lstStyle>
          <a:p>
            <a:r>
              <a:t>Click to edit Master title style</a:t>
            </a:r>
          </a:p>
        </p:txBody>
      </p:sp>
      <p:sp>
        <p:nvSpPr>
          <p:cNvPr id="30" name="Shape 30"/>
          <p:cNvSpPr>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stStyle>
          <a:p>
            <a:r>
              <a:t>Click to edit Master text styles</a:t>
            </a:r>
          </a:p>
        </p:txBody>
      </p:sp>
      <p:sp>
        <p:nvSpPr>
          <p:cNvPr id="31" name="Shape 31"/>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4273595248"/>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Shape 38"/>
          <p:cNvSpPr>
            <a:spLocks noGrp="1"/>
          </p:cNvSpPr>
          <p:nvPr>
            <p:ph type="title"/>
          </p:nvPr>
        </p:nvSpPr>
        <p:spPr>
          <a:prstGeom prst="rect">
            <a:avLst/>
          </a:prstGeom>
        </p:spPr>
        <p:txBody>
          <a:bodyPr/>
          <a:lstStyle/>
          <a:p>
            <a:r>
              <a:t>Click to edit Master title style</a:t>
            </a:r>
          </a:p>
        </p:txBody>
      </p:sp>
      <p:sp>
        <p:nvSpPr>
          <p:cNvPr id="39" name="Shape 39"/>
          <p:cNvSpPr>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Click to edit Master text styles</a:t>
            </a:r>
          </a:p>
          <a:p>
            <a:pPr lvl="1"/>
            <a:r>
              <a:t>Second level</a:t>
            </a:r>
          </a:p>
          <a:p>
            <a:pPr lvl="2"/>
            <a:r>
              <a:t>Third level</a:t>
            </a:r>
          </a:p>
          <a:p>
            <a:pPr lvl="3"/>
            <a:r>
              <a:t>Fourth level</a:t>
            </a:r>
          </a:p>
          <a:p>
            <a:pPr lvl="4"/>
            <a:r>
              <a:t>Fifth level</a:t>
            </a:r>
          </a:p>
        </p:txBody>
      </p:sp>
      <p:sp>
        <p:nvSpPr>
          <p:cNvPr id="40" name="Shape 40"/>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719234150"/>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Shape 47"/>
          <p:cNvSpPr>
            <a:spLocks noGrp="1"/>
          </p:cNvSpPr>
          <p:nvPr>
            <p:ph type="title"/>
          </p:nvPr>
        </p:nvSpPr>
        <p:spPr>
          <a:prstGeom prst="rect">
            <a:avLst/>
          </a:prstGeom>
        </p:spPr>
        <p:txBody>
          <a:bodyPr/>
          <a:lstStyle/>
          <a:p>
            <a:r>
              <a:t>Click to edit Master title style</a:t>
            </a:r>
          </a:p>
        </p:txBody>
      </p:sp>
      <p:sp>
        <p:nvSpPr>
          <p:cNvPr id="48" name="Shape 48"/>
          <p:cNvSpPr>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stStyle>
          <a:p>
            <a:r>
              <a:t>Click to edit Master text styles</a:t>
            </a:r>
          </a:p>
        </p:txBody>
      </p:sp>
      <p:sp>
        <p:nvSpPr>
          <p:cNvPr id="49" name="Shape 49"/>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0" name="Shape 50"/>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840614285"/>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Shape 57"/>
          <p:cNvSpPr>
            <a:spLocks noGrp="1"/>
          </p:cNvSpPr>
          <p:nvPr>
            <p:ph type="title"/>
          </p:nvPr>
        </p:nvSpPr>
        <p:spPr>
          <a:prstGeom prst="rect">
            <a:avLst/>
          </a:prstGeom>
        </p:spPr>
        <p:txBody>
          <a:bodyPr/>
          <a:lstStyle/>
          <a:p>
            <a:r>
              <a:t>Click to edit Master title style</a:t>
            </a:r>
          </a:p>
        </p:txBody>
      </p:sp>
      <p:sp>
        <p:nvSpPr>
          <p:cNvPr id="58" name="Shape 58"/>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492532266"/>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hape 65"/>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852498564"/>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x-non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95C4401-4224-4096-9D3B-7D44740AFBB6}"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2129504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Shape 72"/>
          <p:cNvSpPr>
            <a:spLocks noGrp="1"/>
          </p:cNvSpPr>
          <p:nvPr>
            <p:ph type="title"/>
          </p:nvPr>
        </p:nvSpPr>
        <p:spPr>
          <a:xfrm>
            <a:off x="457200" y="273050"/>
            <a:ext cx="3008314" cy="1162050"/>
          </a:xfrm>
          <a:prstGeom prst="rect">
            <a:avLst/>
          </a:prstGeom>
        </p:spPr>
        <p:txBody>
          <a:bodyPr anchor="b"/>
          <a:lstStyle>
            <a:lvl1pPr algn="l">
              <a:defRPr sz="2000" b="1"/>
            </a:lvl1pPr>
          </a:lstStyle>
          <a:p>
            <a:r>
              <a:t>Click to edit Master title style</a:t>
            </a:r>
          </a:p>
        </p:txBody>
      </p:sp>
      <p:sp>
        <p:nvSpPr>
          <p:cNvPr id="73" name="Shape 73"/>
          <p:cNvSpPr>
            <a:spLocks noGrp="1"/>
          </p:cNvSpPr>
          <p:nvPr>
            <p:ph type="body" idx="1"/>
          </p:nvPr>
        </p:nvSpPr>
        <p:spPr>
          <a:xfrm>
            <a:off x="3575050" y="273050"/>
            <a:ext cx="5111750" cy="5853113"/>
          </a:xfrm>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74" name="Shape 74"/>
          <p:cNvSpPr>
            <a:spLocks noGrp="1"/>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75" name="Shape 75"/>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935152484"/>
      </p:ext>
    </p:extLst>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Shape 82"/>
          <p:cNvSpPr>
            <a:spLocks noGrp="1"/>
          </p:cNvSpPr>
          <p:nvPr>
            <p:ph type="title"/>
          </p:nvPr>
        </p:nvSpPr>
        <p:spPr>
          <a:xfrm>
            <a:off x="1792288" y="4800600"/>
            <a:ext cx="5486401" cy="566738"/>
          </a:xfrm>
          <a:prstGeom prst="rect">
            <a:avLst/>
          </a:prstGeom>
        </p:spPr>
        <p:txBody>
          <a:bodyPr anchor="b"/>
          <a:lstStyle>
            <a:lvl1pPr algn="l">
              <a:defRPr sz="2000" b="1"/>
            </a:lvl1pPr>
          </a:lstStyle>
          <a:p>
            <a:r>
              <a:t>Click to edit Master title style</a:t>
            </a:r>
          </a:p>
        </p:txBody>
      </p:sp>
      <p:sp>
        <p:nvSpPr>
          <p:cNvPr id="83" name="Shape 83"/>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84" name="Shape 84"/>
          <p:cNvSpPr>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stStyle>
          <a:p>
            <a:r>
              <a:t>Click to edit Master text styles</a:t>
            </a:r>
          </a:p>
        </p:txBody>
      </p:sp>
      <p:sp>
        <p:nvSpPr>
          <p:cNvPr id="85" name="Shape 85"/>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008881339"/>
      </p:ext>
    </p:extLst>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Shape 92"/>
          <p:cNvSpPr>
            <a:spLocks noGrp="1"/>
          </p:cNvSpPr>
          <p:nvPr>
            <p:ph type="title"/>
          </p:nvPr>
        </p:nvSpPr>
        <p:spPr>
          <a:prstGeom prst="rect">
            <a:avLst/>
          </a:prstGeom>
        </p:spPr>
        <p:txBody>
          <a:bodyPr/>
          <a:lstStyle/>
          <a:p>
            <a:r>
              <a:t>Click to edit Master title style</a:t>
            </a:r>
          </a:p>
        </p:txBody>
      </p:sp>
      <p:sp>
        <p:nvSpPr>
          <p:cNvPr id="93" name="Shape 93"/>
          <p:cNvSpPr>
            <a:spLocks noGrp="1"/>
          </p:cNvSpPr>
          <p:nvPr>
            <p:ph type="body" idx="1"/>
          </p:nvPr>
        </p:nvSpPr>
        <p:spPr>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94" name="Shape 94"/>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724882935"/>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Shape 101"/>
          <p:cNvSpPr>
            <a:spLocks noGrp="1"/>
          </p:cNvSpPr>
          <p:nvPr>
            <p:ph type="title"/>
          </p:nvPr>
        </p:nvSpPr>
        <p:spPr>
          <a:xfrm>
            <a:off x="6629400" y="274638"/>
            <a:ext cx="2057400" cy="5851526"/>
          </a:xfrm>
          <a:prstGeom prst="rect">
            <a:avLst/>
          </a:prstGeom>
        </p:spPr>
        <p:txBody>
          <a:bodyPr/>
          <a:lstStyle/>
          <a:p>
            <a:r>
              <a:t>Click to edit Master title style</a:t>
            </a:r>
          </a:p>
        </p:txBody>
      </p:sp>
      <p:sp>
        <p:nvSpPr>
          <p:cNvPr id="102" name="Shape 102"/>
          <p:cNvSpPr>
            <a:spLocks noGrp="1"/>
          </p:cNvSpPr>
          <p:nvPr>
            <p:ph type="body" idx="1"/>
          </p:nvPr>
        </p:nvSpPr>
        <p:spPr>
          <a:xfrm>
            <a:off x="457200" y="274638"/>
            <a:ext cx="6019800" cy="5851526"/>
          </a:xfrm>
          <a:prstGeom prst="rect">
            <a:avLst/>
          </a:prstGeom>
        </p:spPr>
        <p:txBody>
          <a:bodyPr/>
          <a:lstStyle/>
          <a:p>
            <a:r>
              <a:t>Click to edit Master text styles</a:t>
            </a:r>
          </a:p>
          <a:p>
            <a:pPr lvl="1"/>
            <a:r>
              <a:t>Second level</a:t>
            </a:r>
          </a:p>
          <a:p>
            <a:pPr lvl="2"/>
            <a:r>
              <a:t>Third level</a:t>
            </a:r>
          </a:p>
          <a:p>
            <a:pPr lvl="3"/>
            <a:r>
              <a:t>Fourth level</a:t>
            </a:r>
          </a:p>
          <a:p>
            <a:pPr lvl="4"/>
            <a:r>
              <a:t>Fifth level</a:t>
            </a:r>
          </a:p>
        </p:txBody>
      </p:sp>
      <p:sp>
        <p:nvSpPr>
          <p:cNvPr id="103" name="Shape 103"/>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2733265371"/>
      </p:ext>
    </p:extLst>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x-non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x-none"/>
          </a:p>
        </p:txBody>
      </p:sp>
      <p:sp>
        <p:nvSpPr>
          <p:cNvPr id="4"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D7500AB-04AE-4A8A-AF00-01B9CD0E2280}"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86665009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F66CAA3-A03D-4F7F-9A00-9D1B90C86349}"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5373353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x-non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240E565-4200-4722-95F8-616C7AE7D55F}"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51512965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5"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D274EBB-7A48-4F99-BB8C-8F247A4B9E06}"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57437887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x-non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7"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B1AE6454-C5BF-423A-8271-927E5635DEDA}"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3682146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2C97CCAE-47FD-4BD8-B685-D80E35862390}"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745858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5"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B2DA348-EB4E-49D1-90CD-5AF68B2B2B8E}"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05050429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AB477532-1A31-4B2F-87FE-EB79B5D826A0}"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24131092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x-non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35EE5AE5-489E-4C73-9355-0FABD991923E}"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9491659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x-non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x-non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B228987-8382-4400-AEBE-1D2AA63616E3}"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83264696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39524B4-38FD-4021-8E83-9D8ABB7072EB}"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69492778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x-non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52FC51F-92E3-4541-81CF-4147D7386429}"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4261438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x-non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7"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64992F79-868D-4727-B34D-DA7533090A01}"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4166821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x-none"/>
          </a:p>
        </p:txBody>
      </p:sp>
      <p:sp>
        <p:nvSpPr>
          <p:cNvPr id="3"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3C250F37-5036-4E24-AD66-2F9E2AEC298F}"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697213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938A2ECE-4BD5-4236-8A45-9F1E52800C76}"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416543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x-non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x-non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1455F98-1D29-409C-B443-09FB5DAA3295}"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4151208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x-non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x-non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x-none">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x-none">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B1D33EA6-E481-4B21-A3A6-055B58054150}"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736618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r-Latn-RS" smtClean="0"/>
              <a:t>Click to edit Master title style</a:t>
            </a:r>
            <a:endParaRPr lang="sr-Latn-CS" altLang="sr-Latn-R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r-Latn-RS" smtClean="0"/>
              <a:t>Click to edit Master text styles</a:t>
            </a:r>
          </a:p>
          <a:p>
            <a:pPr lvl="1"/>
            <a:r>
              <a:rPr lang="en-US" altLang="sr-Latn-RS" smtClean="0"/>
              <a:t>Second level</a:t>
            </a:r>
          </a:p>
          <a:p>
            <a:pPr lvl="2"/>
            <a:r>
              <a:rPr lang="en-US" altLang="sr-Latn-RS" smtClean="0"/>
              <a:t>Third level</a:t>
            </a:r>
          </a:p>
          <a:p>
            <a:pPr lvl="3"/>
            <a:r>
              <a:rPr lang="en-US" altLang="sr-Latn-RS" smtClean="0"/>
              <a:t>Fourth level</a:t>
            </a:r>
          </a:p>
          <a:p>
            <a:pPr lvl="4"/>
            <a:r>
              <a:rPr lang="en-US" altLang="sr-Latn-RS" smtClean="0"/>
              <a:t>Fifth level</a:t>
            </a:r>
            <a:endParaRPr lang="sr-Latn-CS" altLang="sr-Latn-R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x-none">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5FAEC01-88CF-4C8A-979C-397D851EBB6C}"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3625894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r-Latn-RS" smtClean="0"/>
              <a:t>Click to edit Master title style</a:t>
            </a:r>
            <a:endParaRPr lang="sr-Latn-CS" altLang="sr-Latn-R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r-Latn-RS" smtClean="0"/>
              <a:t>Click to edit Master text styles</a:t>
            </a:r>
          </a:p>
          <a:p>
            <a:pPr lvl="1"/>
            <a:r>
              <a:rPr lang="en-US" altLang="sr-Latn-RS" smtClean="0"/>
              <a:t>Second level</a:t>
            </a:r>
          </a:p>
          <a:p>
            <a:pPr lvl="2"/>
            <a:r>
              <a:rPr lang="en-US" altLang="sr-Latn-RS" smtClean="0"/>
              <a:t>Third level</a:t>
            </a:r>
          </a:p>
          <a:p>
            <a:pPr lvl="3"/>
            <a:r>
              <a:rPr lang="en-US" altLang="sr-Latn-RS" smtClean="0"/>
              <a:t>Fourth level</a:t>
            </a:r>
          </a:p>
          <a:p>
            <a:pPr lvl="4"/>
            <a:r>
              <a:rPr lang="en-US" altLang="sr-Latn-RS" smtClean="0"/>
              <a:t>Fifth level</a:t>
            </a:r>
            <a:endParaRPr lang="sr-Latn-CS" altLang="sr-Latn-R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x-none">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x-none">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22F8972-E51B-4349-9DAD-46B7F94D59A9}" type="slidenum">
              <a:rPr lang="x-none">
                <a:solidFill>
                  <a:prstClr val="black">
                    <a:tint val="75000"/>
                  </a:prstClr>
                </a:solidFill>
              </a:rPr>
              <a:pPr>
                <a:defRPr/>
              </a:pPr>
              <a:t>‹#›</a:t>
            </a:fld>
            <a:endParaRPr lang="x-none">
              <a:solidFill>
                <a:prstClr val="black">
                  <a:tint val="75000"/>
                </a:prstClr>
              </a:solidFill>
            </a:endParaRPr>
          </a:p>
        </p:txBody>
      </p:sp>
    </p:spTree>
    <p:extLst>
      <p:ext uri="{BB962C8B-B14F-4D97-AF65-F5344CB8AC3E}">
        <p14:creationId xmlns:p14="http://schemas.microsoft.com/office/powerpoint/2010/main" val="19991828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274638"/>
            <a:ext cx="8229600" cy="114300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r>
              <a:t>Click to edit Master title style</a:t>
            </a:r>
          </a:p>
        </p:txBody>
      </p:sp>
      <p:sp>
        <p:nvSpPr>
          <p:cNvPr id="3" name="Shape 3"/>
          <p:cNvSpPr>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r>
              <a:t>Click to edit Master text styles</a:t>
            </a:r>
          </a:p>
          <a:p>
            <a:pPr lvl="1"/>
            <a:r>
              <a:t>Second level</a:t>
            </a:r>
          </a:p>
          <a:p>
            <a:pPr lvl="2"/>
            <a:r>
              <a:t>Third level</a:t>
            </a:r>
          </a:p>
          <a:p>
            <a:pPr lvl="3"/>
            <a:r>
              <a:t>Fourth level</a:t>
            </a:r>
          </a:p>
          <a:p>
            <a:pPr lvl="4"/>
            <a:r>
              <a:t>Fifth level</a:t>
            </a:r>
          </a:p>
        </p:txBody>
      </p:sp>
      <p:sp>
        <p:nvSpPr>
          <p:cNvPr id="4" name="Shape 4"/>
          <p:cNvSpPr>
            <a:spLocks noGrp="1"/>
          </p:cNvSpPr>
          <p:nvPr>
            <p:ph type="sldNum" sz="quarter" idx="2"/>
          </p:nvPr>
        </p:nvSpPr>
        <p:spPr>
          <a:xfrm>
            <a:off x="8422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pPr hangingPunct="0"/>
            <a:fld id="{86CB4B4D-7CA3-9044-876B-883B54F8677D}" type="slidenum">
              <a:rPr kern="0">
                <a:sym typeface="Calibri"/>
              </a:rPr>
              <a:pPr hangingPunct="0"/>
              <a:t>‹#›</a:t>
            </a:fld>
            <a:endParaRPr kern="0">
              <a:sym typeface="Calibri"/>
            </a:endParaRPr>
          </a:p>
        </p:txBody>
      </p:sp>
    </p:spTree>
    <p:extLst>
      <p:ext uri="{BB962C8B-B14F-4D97-AF65-F5344CB8AC3E}">
        <p14:creationId xmlns:p14="http://schemas.microsoft.com/office/powerpoint/2010/main" val="32932931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hf hdr="0" ftr="0" dt="0"/>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endParaRPr lang="x-none">
              <a:solidFill>
                <a:prstClr val="black">
                  <a:tint val="75000"/>
                </a:prstClr>
              </a:solidFill>
              <a:sym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x-none">
              <a:solidFill>
                <a:prstClr val="black">
                  <a:tint val="75000"/>
                </a:prstClr>
              </a:solidFill>
              <a:sym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E5B96A49-3140-405B-9EA1-A28CF374A43E}" type="slidenum">
              <a:rPr lang="x-none">
                <a:solidFill>
                  <a:prstClr val="black">
                    <a:tint val="75000"/>
                  </a:prstClr>
                </a:solidFill>
                <a:sym typeface="Calibri"/>
              </a:rPr>
              <a:pPr>
                <a:defRPr/>
              </a:pPr>
              <a:t>‹#›</a:t>
            </a:fld>
            <a:endParaRPr lang="x-none">
              <a:solidFill>
                <a:prstClr val="black">
                  <a:tint val="75000"/>
                </a:prstClr>
              </a:solidFill>
              <a:sym typeface="Calibri"/>
            </a:endParaRPr>
          </a:p>
        </p:txBody>
      </p:sp>
    </p:spTree>
    <p:extLst>
      <p:ext uri="{BB962C8B-B14F-4D97-AF65-F5344CB8AC3E}">
        <p14:creationId xmlns:p14="http://schemas.microsoft.com/office/powerpoint/2010/main" val="6364746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0.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4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95288" y="2565400"/>
            <a:ext cx="8424862"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fontAlgn="base">
              <a:spcBef>
                <a:spcPct val="0"/>
              </a:spcBef>
              <a:spcAft>
                <a:spcPct val="0"/>
              </a:spcAft>
            </a:pPr>
            <a:endParaRPr lang="en-US" altLang="sr-Latn-RS" sz="4000" dirty="0" smtClean="0">
              <a:solidFill>
                <a:srgbClr val="C0504D"/>
              </a:solidFill>
              <a:latin typeface="Arial" charset="0"/>
              <a:cs typeface="Arial" charset="0"/>
            </a:endParaRPr>
          </a:p>
        </p:txBody>
      </p:sp>
      <p:pic>
        <p:nvPicPr>
          <p:cNvPr id="2051" name="Слика 0" descr="Description: Grb-Srbija_201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476250"/>
            <a:ext cx="896937" cy="136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2"/>
          <p:cNvSpPr>
            <a:spLocks noChangeArrowheads="1"/>
          </p:cNvSpPr>
          <p:nvPr/>
        </p:nvSpPr>
        <p:spPr bwMode="auto">
          <a:xfrm>
            <a:off x="1692275" y="620713"/>
            <a:ext cx="6048375"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base">
              <a:spcBef>
                <a:spcPct val="0"/>
              </a:spcBef>
              <a:spcAft>
                <a:spcPct val="0"/>
              </a:spcAft>
            </a:pPr>
            <a:r>
              <a:rPr lang="en-US" altLang="sr-Latn-RS" sz="2800" dirty="0" smtClean="0">
                <a:solidFill>
                  <a:prstClr val="black"/>
                </a:solidFill>
                <a:latin typeface="Times New Roman" pitchFamily="18" charset="0"/>
                <a:cs typeface="Times New Roman" pitchFamily="18" charset="0"/>
              </a:rPr>
              <a:t>Republic of Serbia</a:t>
            </a:r>
            <a:endParaRPr lang="sr-Latn-CS" altLang="sr-Latn-RS" sz="2800" dirty="0" smtClean="0">
              <a:solidFill>
                <a:prstClr val="black"/>
              </a:solidFill>
              <a:latin typeface="Times New Roman" pitchFamily="18" charset="0"/>
              <a:cs typeface="Times New Roman" pitchFamily="18" charset="0"/>
            </a:endParaRPr>
          </a:p>
          <a:p>
            <a:pPr algn="ctr" fontAlgn="base">
              <a:spcBef>
                <a:spcPct val="0"/>
              </a:spcBef>
              <a:spcAft>
                <a:spcPct val="0"/>
              </a:spcAft>
            </a:pPr>
            <a:r>
              <a:rPr lang="en-US" altLang="sr-Latn-RS" sz="2800" dirty="0" smtClean="0">
                <a:solidFill>
                  <a:prstClr val="black"/>
                </a:solidFill>
                <a:latin typeface="Times New Roman" pitchFamily="18" charset="0"/>
                <a:cs typeface="Times New Roman" pitchFamily="18" charset="0"/>
              </a:rPr>
              <a:t>Fiscal Council</a:t>
            </a:r>
            <a:endParaRPr lang="sr-Latn-CS" altLang="sr-Latn-RS" sz="2800" dirty="0" smtClean="0">
              <a:solidFill>
                <a:prstClr val="black"/>
              </a:solidFill>
              <a:latin typeface="Times New Roman" pitchFamily="18" charset="0"/>
              <a:cs typeface="Times New Roman" pitchFamily="18" charset="0"/>
            </a:endParaRPr>
          </a:p>
        </p:txBody>
      </p:sp>
      <p:sp>
        <p:nvSpPr>
          <p:cNvPr id="2053" name="Rectangle 2"/>
          <p:cNvSpPr>
            <a:spLocks noChangeArrowheads="1"/>
          </p:cNvSpPr>
          <p:nvPr/>
        </p:nvSpPr>
        <p:spPr bwMode="auto">
          <a:xfrm>
            <a:off x="1835150" y="5156200"/>
            <a:ext cx="6048375"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base">
              <a:spcBef>
                <a:spcPct val="0"/>
              </a:spcBef>
              <a:spcAft>
                <a:spcPct val="0"/>
              </a:spcAft>
            </a:pPr>
            <a:r>
              <a:rPr lang="en-US" altLang="sr-Latn-RS" dirty="0" smtClean="0">
                <a:solidFill>
                  <a:prstClr val="black"/>
                </a:solidFill>
                <a:latin typeface="Times New Roman" pitchFamily="18" charset="0"/>
                <a:cs typeface="Times New Roman" pitchFamily="18" charset="0"/>
              </a:rPr>
              <a:t>December 8, 2015</a:t>
            </a:r>
            <a:endParaRPr lang="sr-Latn-CS" altLang="sr-Latn-RS" dirty="0" smtClean="0">
              <a:solidFill>
                <a:prstClr val="black"/>
              </a:solidFill>
              <a:latin typeface="Times New Roman" pitchFamily="18" charset="0"/>
              <a:cs typeface="Times New Roman" pitchFamily="18" charset="0"/>
            </a:endParaRPr>
          </a:p>
        </p:txBody>
      </p:sp>
      <p:sp>
        <p:nvSpPr>
          <p:cNvPr id="2054" name="Rectangle 1"/>
          <p:cNvSpPr>
            <a:spLocks noChangeArrowheads="1"/>
          </p:cNvSpPr>
          <p:nvPr/>
        </p:nvSpPr>
        <p:spPr bwMode="auto">
          <a:xfrm>
            <a:off x="216346" y="2877904"/>
            <a:ext cx="8748142"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fontAlgn="base">
              <a:spcBef>
                <a:spcPct val="0"/>
              </a:spcBef>
              <a:spcAft>
                <a:spcPct val="0"/>
              </a:spcAft>
            </a:pPr>
            <a:r>
              <a:rPr lang="en-US" altLang="sr-Latn-RS" sz="2800" dirty="0" smtClean="0">
                <a:solidFill>
                  <a:prstClr val="black"/>
                </a:solidFill>
                <a:latin typeface="Times New Roman" pitchFamily="18" charset="0"/>
                <a:cs typeface="Times New Roman" pitchFamily="18" charset="0"/>
              </a:rPr>
              <a:t>ASSESSMENT OF THE DRAFT LAW ON BUDGET OF THE REPUBLIC OF SERBIA FOR 2016</a:t>
            </a:r>
            <a:endParaRPr lang="ru-RU" altLang="sr-Latn-RS" sz="2800" dirty="0" smtClean="0">
              <a:solidFill>
                <a:prstClr val="black"/>
              </a:solidFill>
              <a:latin typeface="Times New Roman" pitchFamily="18" charset="0"/>
              <a:cs typeface="Times New Roman" pitchFamily="18" charset="0"/>
            </a:endParaRPr>
          </a:p>
          <a:p>
            <a:pPr algn="ctr" fontAlgn="base">
              <a:spcBef>
                <a:spcPct val="0"/>
              </a:spcBef>
              <a:spcAft>
                <a:spcPct val="0"/>
              </a:spcAft>
            </a:pPr>
            <a:endParaRPr lang="sr-Latn-RS" altLang="sr-Latn-RS" sz="1600" dirty="0" smtClean="0">
              <a:solidFill>
                <a:prstClr val="black"/>
              </a:solidFill>
              <a:latin typeface="Times New Roman" pitchFamily="18" charset="0"/>
              <a:cs typeface="Times New Roman" pitchFamily="18" charset="0"/>
            </a:endParaRPr>
          </a:p>
          <a:p>
            <a:pPr algn="ctr" fontAlgn="base">
              <a:spcBef>
                <a:spcPct val="0"/>
              </a:spcBef>
              <a:spcAft>
                <a:spcPct val="0"/>
              </a:spcAft>
            </a:pPr>
            <a:endParaRPr lang="sr-Latn-RS" altLang="sr-Latn-RS" sz="2800" dirty="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9709425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04800" y="44624"/>
            <a:ext cx="8458200" cy="864096"/>
          </a:xfrm>
        </p:spPr>
        <p:txBody>
          <a:bodyPr/>
          <a:lstStyle/>
          <a:p>
            <a:pPr eaLnBrk="1" hangingPunct="1"/>
            <a:r>
              <a:rPr lang="en-US" altLang="sr-Latn-RS" sz="3300" dirty="0" smtClean="0">
                <a:latin typeface="Times New Roman" pitchFamily="18" charset="0"/>
                <a:cs typeface="Times New Roman" pitchFamily="18" charset="0"/>
              </a:rPr>
              <a:t>Budget</a:t>
            </a:r>
            <a:r>
              <a:rPr lang="sr-Latn-BA" altLang="sr-Latn-RS" sz="3300" dirty="0" smtClean="0">
                <a:latin typeface="Times New Roman" pitchFamily="18" charset="0"/>
                <a:cs typeface="Times New Roman" pitchFamily="18" charset="0"/>
              </a:rPr>
              <a:t> </a:t>
            </a:r>
            <a:r>
              <a:rPr lang="en-US" altLang="sr-Latn-RS" sz="3300" dirty="0" smtClean="0">
                <a:latin typeface="Times New Roman" pitchFamily="18" charset="0"/>
                <a:cs typeface="Times New Roman" pitchFamily="18" charset="0"/>
              </a:rPr>
              <a:t>Law </a:t>
            </a:r>
            <a:r>
              <a:rPr lang="en-US" altLang="sr-Latn-RS" sz="3300" dirty="0" smtClean="0">
                <a:latin typeface="Times New Roman" pitchFamily="18" charset="0"/>
                <a:cs typeface="Times New Roman" pitchFamily="18" charset="0"/>
              </a:rPr>
              <a:t>defines only a part of the state’s total deficit</a:t>
            </a:r>
            <a:endParaRPr lang="sr-Latn-CS" altLang="sr-Latn-RS" sz="330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251520" y="990600"/>
            <a:ext cx="8712968" cy="5544616"/>
          </a:xfrm>
        </p:spPr>
        <p:txBody>
          <a:bodyPr/>
          <a:lstStyle/>
          <a:p>
            <a:pPr algn="just" eaLnBrk="1" hangingPunct="1">
              <a:spcBef>
                <a:spcPts val="300"/>
              </a:spcBef>
              <a:spcAft>
                <a:spcPts val="200"/>
              </a:spcAft>
              <a:defRPr/>
            </a:pPr>
            <a:r>
              <a:rPr lang="en-US" sz="2300" dirty="0" smtClean="0">
                <a:latin typeface="Times New Roman" pitchFamily="18" charset="0"/>
                <a:cs typeface="Times New Roman" pitchFamily="18" charset="0"/>
              </a:rPr>
              <a:t>In 2016, the planned deficit of the </a:t>
            </a:r>
            <a:r>
              <a:rPr lang="sr-Latn-BA" sz="2300" dirty="0" smtClean="0">
                <a:latin typeface="Times New Roman" pitchFamily="18" charset="0"/>
                <a:cs typeface="Times New Roman" pitchFamily="18" charset="0"/>
              </a:rPr>
              <a:t>general </a:t>
            </a:r>
            <a:r>
              <a:rPr lang="en-US" sz="2300" dirty="0" smtClean="0">
                <a:latin typeface="Times New Roman" pitchFamily="18" charset="0"/>
                <a:cs typeface="Times New Roman" pitchFamily="18" charset="0"/>
              </a:rPr>
              <a:t>government </a:t>
            </a:r>
            <a:r>
              <a:rPr lang="en-US" sz="2300" dirty="0" smtClean="0">
                <a:latin typeface="Times New Roman" pitchFamily="18" charset="0"/>
                <a:cs typeface="Times New Roman" pitchFamily="18" charset="0"/>
              </a:rPr>
              <a:t>amounts to 164 </a:t>
            </a:r>
            <a:r>
              <a:rPr lang="en-US" sz="2300" dirty="0" err="1" smtClean="0">
                <a:latin typeface="Times New Roman" pitchFamily="18" charset="0"/>
                <a:cs typeface="Times New Roman" pitchFamily="18" charset="0"/>
              </a:rPr>
              <a:t>bn</a:t>
            </a:r>
            <a:r>
              <a:rPr lang="en-US" sz="2300" dirty="0" smtClean="0">
                <a:latin typeface="Times New Roman" pitchFamily="18" charset="0"/>
                <a:cs typeface="Times New Roman" pitchFamily="18" charset="0"/>
              </a:rPr>
              <a:t> dinars (4% of GDP)</a:t>
            </a:r>
            <a:endParaRPr lang="sr-Cyrl-RS" sz="2300" dirty="0">
              <a:latin typeface="Times New Roman" pitchFamily="18" charset="0"/>
              <a:cs typeface="Times New Roman" pitchFamily="18" charset="0"/>
            </a:endParaRPr>
          </a:p>
          <a:p>
            <a:pPr algn="just" eaLnBrk="1" hangingPunct="1">
              <a:spcBef>
                <a:spcPts val="300"/>
              </a:spcBef>
              <a:spcAft>
                <a:spcPts val="200"/>
              </a:spcAft>
              <a:defRPr/>
            </a:pPr>
            <a:r>
              <a:rPr lang="en-US" sz="2300" dirty="0" smtClean="0">
                <a:latin typeface="Times New Roman" pitchFamily="18" charset="0"/>
                <a:cs typeface="Times New Roman" pitchFamily="18" charset="0"/>
              </a:rPr>
              <a:t>Deficit of the Republic 135 </a:t>
            </a:r>
            <a:r>
              <a:rPr lang="en-US" sz="2300" dirty="0" err="1" smtClean="0">
                <a:latin typeface="Times New Roman" pitchFamily="18" charset="0"/>
                <a:cs typeface="Times New Roman" pitchFamily="18" charset="0"/>
              </a:rPr>
              <a:t>bn</a:t>
            </a:r>
            <a:r>
              <a:rPr lang="en-US" sz="2300" dirty="0" smtClean="0">
                <a:latin typeface="Times New Roman" pitchFamily="18" charset="0"/>
                <a:cs typeface="Times New Roman" pitchFamily="18" charset="0"/>
              </a:rPr>
              <a:t> dinars (3.3% of GDP)</a:t>
            </a:r>
            <a:endParaRPr lang="sr-Cyrl-RS" sz="2300" dirty="0" smtClean="0">
              <a:latin typeface="Times New Roman" pitchFamily="18" charset="0"/>
              <a:cs typeface="Times New Roman" pitchFamily="18" charset="0"/>
            </a:endParaRPr>
          </a:p>
          <a:p>
            <a:pPr lvl="1" algn="just" eaLnBrk="1" hangingPunct="1">
              <a:spcBef>
                <a:spcPts val="300"/>
              </a:spcBef>
              <a:spcAft>
                <a:spcPts val="200"/>
              </a:spcAft>
              <a:defRPr/>
            </a:pPr>
            <a:r>
              <a:rPr lang="en-US" sz="1900" dirty="0" smtClean="0">
                <a:latin typeface="Times New Roman" pitchFamily="18" charset="0"/>
                <a:cs typeface="Times New Roman" pitchFamily="18" charset="0"/>
              </a:rPr>
              <a:t>Roads of Serbia and Corridors of Serbia 24 </a:t>
            </a:r>
            <a:r>
              <a:rPr lang="en-US" sz="1900" dirty="0" err="1" smtClean="0">
                <a:latin typeface="Times New Roman" pitchFamily="18" charset="0"/>
                <a:cs typeface="Times New Roman" pitchFamily="18" charset="0"/>
              </a:rPr>
              <a:t>bn</a:t>
            </a:r>
            <a:r>
              <a:rPr lang="en-US" sz="1900" dirty="0" smtClean="0">
                <a:latin typeface="Times New Roman" pitchFamily="18" charset="0"/>
                <a:cs typeface="Times New Roman" pitchFamily="18" charset="0"/>
              </a:rPr>
              <a:t> dinars (0.6% of GDP)</a:t>
            </a:r>
            <a:endParaRPr lang="sr-Cyrl-RS" sz="1900" dirty="0" smtClean="0">
              <a:latin typeface="Times New Roman" pitchFamily="18" charset="0"/>
              <a:cs typeface="Times New Roman" pitchFamily="18" charset="0"/>
            </a:endParaRPr>
          </a:p>
          <a:p>
            <a:pPr lvl="1" algn="just" eaLnBrk="1" hangingPunct="1">
              <a:spcBef>
                <a:spcPts val="300"/>
              </a:spcBef>
              <a:spcAft>
                <a:spcPts val="200"/>
              </a:spcAft>
              <a:defRPr/>
            </a:pPr>
            <a:r>
              <a:rPr lang="en-US" sz="1900" dirty="0" smtClean="0">
                <a:latin typeface="Times New Roman" pitchFamily="18" charset="0"/>
                <a:cs typeface="Times New Roman" pitchFamily="18" charset="0"/>
              </a:rPr>
              <a:t>Other levels of government almost in balance (deficit of 0.1% of GDP)</a:t>
            </a:r>
            <a:endParaRPr lang="sr-Cyrl-RS" sz="1900" dirty="0">
              <a:latin typeface="Times New Roman" pitchFamily="18" charset="0"/>
              <a:cs typeface="Times New Roman" pitchFamily="18" charset="0"/>
            </a:endParaRPr>
          </a:p>
          <a:p>
            <a:pPr algn="just" eaLnBrk="1" hangingPunct="1">
              <a:spcBef>
                <a:spcPts val="300"/>
              </a:spcBef>
              <a:spcAft>
                <a:spcPts val="200"/>
              </a:spcAft>
              <a:defRPr/>
            </a:pPr>
            <a:r>
              <a:rPr lang="en-US" sz="2300" dirty="0" smtClean="0">
                <a:latin typeface="Times New Roman" pitchFamily="18" charset="0"/>
                <a:cs typeface="Times New Roman" pitchFamily="18" charset="0"/>
              </a:rPr>
              <a:t>Local governments currently not a source of fiscal deficit</a:t>
            </a:r>
            <a:endParaRPr lang="sr-Cyrl-RS" sz="2300" dirty="0" smtClean="0">
              <a:latin typeface="Times New Roman" pitchFamily="18" charset="0"/>
              <a:cs typeface="Times New Roman" pitchFamily="18" charset="0"/>
            </a:endParaRPr>
          </a:p>
          <a:p>
            <a:pPr lvl="1" algn="just" eaLnBrk="1" hangingPunct="1">
              <a:spcBef>
                <a:spcPts val="300"/>
              </a:spcBef>
              <a:spcAft>
                <a:spcPts val="200"/>
              </a:spcAft>
              <a:defRPr/>
            </a:pPr>
            <a:r>
              <a:rPr lang="en-US" sz="1900" dirty="0" smtClean="0">
                <a:latin typeface="Times New Roman" pitchFamily="18" charset="0"/>
                <a:cs typeface="Times New Roman" pitchFamily="18" charset="0"/>
              </a:rPr>
              <a:t>In 2016, the budget is almost in balance (deficit of 1.3 </a:t>
            </a:r>
            <a:r>
              <a:rPr lang="en-US" sz="1900" dirty="0" err="1" smtClean="0">
                <a:latin typeface="Times New Roman" pitchFamily="18" charset="0"/>
                <a:cs typeface="Times New Roman" pitchFamily="18" charset="0"/>
              </a:rPr>
              <a:t>bn</a:t>
            </a:r>
            <a:r>
              <a:rPr lang="en-US" sz="1900" dirty="0" smtClean="0">
                <a:latin typeface="Times New Roman" pitchFamily="18" charset="0"/>
                <a:cs typeface="Times New Roman" pitchFamily="18" charset="0"/>
              </a:rPr>
              <a:t> dinars)</a:t>
            </a:r>
            <a:endParaRPr lang="sr-Cyrl-RS" sz="1900" dirty="0" smtClean="0">
              <a:latin typeface="Times New Roman" pitchFamily="18" charset="0"/>
              <a:cs typeface="Times New Roman" pitchFamily="18" charset="0"/>
            </a:endParaRPr>
          </a:p>
          <a:p>
            <a:pPr lvl="1" algn="just" eaLnBrk="1" hangingPunct="1">
              <a:spcBef>
                <a:spcPts val="300"/>
              </a:spcBef>
              <a:spcAft>
                <a:spcPts val="200"/>
              </a:spcAft>
              <a:defRPr/>
            </a:pPr>
            <a:r>
              <a:rPr lang="en-US" sz="1900" dirty="0" smtClean="0">
                <a:latin typeface="Times New Roman" pitchFamily="18" charset="0"/>
                <a:cs typeface="Times New Roman" pitchFamily="18" charset="0"/>
              </a:rPr>
              <a:t>In 2015, even a small </a:t>
            </a:r>
            <a:r>
              <a:rPr lang="en-US" sz="1900" dirty="0" err="1" smtClean="0">
                <a:latin typeface="Times New Roman" pitchFamily="18" charset="0"/>
                <a:cs typeface="Times New Roman" pitchFamily="18" charset="0"/>
              </a:rPr>
              <a:t>su</a:t>
            </a:r>
            <a:r>
              <a:rPr lang="sr-Latn-BA" sz="1900" dirty="0" err="1" smtClean="0">
                <a:latin typeface="Times New Roman" pitchFamily="18" charset="0"/>
                <a:cs typeface="Times New Roman" pitchFamily="18" charset="0"/>
              </a:rPr>
              <a:t>rplus</a:t>
            </a:r>
            <a:r>
              <a:rPr lang="en-US" sz="1900" dirty="0" smtClean="0">
                <a:latin typeface="Times New Roman" pitchFamily="18" charset="0"/>
                <a:cs typeface="Times New Roman" pitchFamily="18" charset="0"/>
              </a:rPr>
              <a:t> achieved</a:t>
            </a:r>
            <a:endParaRPr lang="sr-Cyrl-RS" sz="1900" dirty="0">
              <a:latin typeface="Times New Roman" pitchFamily="18" charset="0"/>
              <a:cs typeface="Times New Roman" pitchFamily="18" charset="0"/>
            </a:endParaRPr>
          </a:p>
          <a:p>
            <a:pPr algn="just" eaLnBrk="1" hangingPunct="1">
              <a:spcBef>
                <a:spcPts val="300"/>
              </a:spcBef>
              <a:spcAft>
                <a:spcPts val="200"/>
              </a:spcAft>
              <a:defRPr/>
            </a:pPr>
            <a:r>
              <a:rPr lang="sr-Latn-BA" sz="2300" dirty="0" smtClean="0">
                <a:latin typeface="Times New Roman" pitchFamily="18" charset="0"/>
                <a:cs typeface="Times New Roman" pitchFamily="18" charset="0"/>
              </a:rPr>
              <a:t>The 2016 </a:t>
            </a:r>
            <a:r>
              <a:rPr lang="en-US" sz="2300" dirty="0" smtClean="0">
                <a:latin typeface="Times New Roman" pitchFamily="18" charset="0"/>
                <a:cs typeface="Times New Roman" pitchFamily="18" charset="0"/>
              </a:rPr>
              <a:t>Budget</a:t>
            </a:r>
            <a:r>
              <a:rPr lang="sr-Latn-BA" sz="2300" dirty="0" smtClean="0">
                <a:latin typeface="Times New Roman" pitchFamily="18" charset="0"/>
                <a:cs typeface="Times New Roman" pitchFamily="18" charset="0"/>
              </a:rPr>
              <a:t> </a:t>
            </a:r>
            <a:r>
              <a:rPr lang="en-US" sz="2300" dirty="0" smtClean="0">
                <a:latin typeface="Times New Roman" pitchFamily="18" charset="0"/>
                <a:cs typeface="Times New Roman" pitchFamily="18" charset="0"/>
              </a:rPr>
              <a:t>Law </a:t>
            </a:r>
            <a:r>
              <a:rPr lang="en-US" sz="2300" dirty="0" smtClean="0">
                <a:latin typeface="Times New Roman" pitchFamily="18" charset="0"/>
                <a:cs typeface="Times New Roman" pitchFamily="18" charset="0"/>
              </a:rPr>
              <a:t>defines the Republic’s deficit of 122 </a:t>
            </a:r>
            <a:r>
              <a:rPr lang="en-US" sz="2300" dirty="0" err="1" smtClean="0">
                <a:latin typeface="Times New Roman" pitchFamily="18" charset="0"/>
                <a:cs typeface="Times New Roman" pitchFamily="18" charset="0"/>
              </a:rPr>
              <a:t>bn</a:t>
            </a:r>
            <a:r>
              <a:rPr lang="en-US" sz="2300" dirty="0" smtClean="0">
                <a:latin typeface="Times New Roman" pitchFamily="18" charset="0"/>
                <a:cs typeface="Times New Roman" pitchFamily="18" charset="0"/>
              </a:rPr>
              <a:t> dinars (2.9% of GDP) – less than the actual deficit of the Republic</a:t>
            </a:r>
            <a:endParaRPr lang="sr-Cyrl-RS" sz="2300" dirty="0" smtClean="0">
              <a:latin typeface="Times New Roman" pitchFamily="18" charset="0"/>
              <a:cs typeface="Times New Roman" pitchFamily="18" charset="0"/>
            </a:endParaRPr>
          </a:p>
          <a:p>
            <a:pPr lvl="1" algn="just" eaLnBrk="1" hangingPunct="1">
              <a:spcBef>
                <a:spcPts val="300"/>
              </a:spcBef>
              <a:spcAft>
                <a:spcPts val="200"/>
              </a:spcAft>
              <a:defRPr/>
            </a:pPr>
            <a:r>
              <a:rPr lang="en-US" sz="1900" dirty="0" smtClean="0">
                <a:latin typeface="Times New Roman" pitchFamily="18" charset="0"/>
                <a:cs typeface="Times New Roman" pitchFamily="18" charset="0"/>
              </a:rPr>
              <a:t>Not all project loans </a:t>
            </a:r>
            <a:r>
              <a:rPr lang="sr-Latn-BA" sz="1900" dirty="0" err="1" smtClean="0">
                <a:latin typeface="Times New Roman" pitchFamily="18" charset="0"/>
                <a:cs typeface="Times New Roman" pitchFamily="18" charset="0"/>
              </a:rPr>
              <a:t>are</a:t>
            </a:r>
            <a:r>
              <a:rPr lang="sr-Latn-BA" sz="1900" dirty="0" smtClean="0">
                <a:latin typeface="Times New Roman" pitchFamily="18" charset="0"/>
                <a:cs typeface="Times New Roman" pitchFamily="18" charset="0"/>
              </a:rPr>
              <a:t> </a:t>
            </a:r>
            <a:r>
              <a:rPr lang="en-US" sz="1900" dirty="0" smtClean="0">
                <a:latin typeface="Times New Roman" pitchFamily="18" charset="0"/>
                <a:cs typeface="Times New Roman" pitchFamily="18" charset="0"/>
              </a:rPr>
              <a:t>included (13 </a:t>
            </a:r>
            <a:r>
              <a:rPr lang="en-US" sz="1900" dirty="0" err="1" smtClean="0">
                <a:latin typeface="Times New Roman" pitchFamily="18" charset="0"/>
                <a:cs typeface="Times New Roman" pitchFamily="18" charset="0"/>
              </a:rPr>
              <a:t>bn</a:t>
            </a:r>
            <a:r>
              <a:rPr lang="en-US" sz="1900" dirty="0" smtClean="0">
                <a:latin typeface="Times New Roman" pitchFamily="18" charset="0"/>
                <a:cs typeface="Times New Roman" pitchFamily="18" charset="0"/>
              </a:rPr>
              <a:t> dinars)</a:t>
            </a:r>
            <a:endParaRPr lang="sr-Cyrl-RS" sz="1900" dirty="0" smtClean="0">
              <a:latin typeface="Times New Roman" pitchFamily="18" charset="0"/>
              <a:cs typeface="Times New Roman" pitchFamily="18" charset="0"/>
            </a:endParaRPr>
          </a:p>
          <a:p>
            <a:pPr algn="just" eaLnBrk="1" hangingPunct="1">
              <a:spcBef>
                <a:spcPts val="300"/>
              </a:spcBef>
              <a:spcAft>
                <a:spcPts val="200"/>
              </a:spcAft>
              <a:defRPr/>
            </a:pPr>
            <a:r>
              <a:rPr lang="en-US" sz="2300" dirty="0" smtClean="0">
                <a:latin typeface="Times New Roman" pitchFamily="18" charset="0"/>
                <a:cs typeface="Times New Roman" pitchFamily="18" charset="0"/>
              </a:rPr>
              <a:t>Sometimes, in public, the Republic’s deficit (in line with the Budget</a:t>
            </a:r>
            <a:r>
              <a:rPr lang="sr-Latn-BA" sz="2300" dirty="0" smtClean="0">
                <a:latin typeface="Times New Roman" pitchFamily="18" charset="0"/>
                <a:cs typeface="Times New Roman" pitchFamily="18" charset="0"/>
              </a:rPr>
              <a:t> </a:t>
            </a:r>
            <a:r>
              <a:rPr lang="en-US" sz="2300" dirty="0" smtClean="0">
                <a:latin typeface="Times New Roman" pitchFamily="18" charset="0"/>
                <a:cs typeface="Times New Roman" pitchFamily="18" charset="0"/>
              </a:rPr>
              <a:t>Law)</a:t>
            </a:r>
            <a:r>
              <a:rPr lang="sr-Latn-BA" sz="2300" dirty="0" smtClean="0">
                <a:latin typeface="Times New Roman" pitchFamily="18" charset="0"/>
                <a:cs typeface="Times New Roman" pitchFamily="18" charset="0"/>
              </a:rPr>
              <a:t> </a:t>
            </a:r>
            <a:r>
              <a:rPr lang="sr-Latn-BA" sz="2300" dirty="0" smtClean="0">
                <a:latin typeface="Times New Roman" pitchFamily="18" charset="0"/>
                <a:cs typeface="Times New Roman" pitchFamily="18" charset="0"/>
              </a:rPr>
              <a:t>is</a:t>
            </a:r>
            <a:r>
              <a:rPr lang="en-US" sz="2300" dirty="0" smtClean="0">
                <a:latin typeface="Times New Roman" pitchFamily="18" charset="0"/>
                <a:cs typeface="Times New Roman" pitchFamily="18" charset="0"/>
              </a:rPr>
              <a:t> incorrectly presented as total deficit</a:t>
            </a:r>
            <a:endParaRPr lang="sr-Cyrl-RS" sz="2300" dirty="0" smtClean="0">
              <a:latin typeface="Times New Roman" pitchFamily="18" charset="0"/>
              <a:cs typeface="Times New Roman" pitchFamily="18" charset="0"/>
            </a:endParaRPr>
          </a:p>
          <a:p>
            <a:pPr lvl="1" algn="just" eaLnBrk="1" hangingPunct="1">
              <a:spcBef>
                <a:spcPts val="300"/>
              </a:spcBef>
              <a:spcAft>
                <a:spcPts val="200"/>
              </a:spcAft>
              <a:defRPr/>
            </a:pPr>
            <a:r>
              <a:rPr lang="en-US" sz="1900" dirty="0" smtClean="0">
                <a:latin typeface="Times New Roman" pitchFamily="18" charset="0"/>
                <a:cs typeface="Times New Roman" pitchFamily="18" charset="0"/>
              </a:rPr>
              <a:t>Often the case in 2015 (Jan-Oct, Republic’s deficit 38 </a:t>
            </a:r>
            <a:r>
              <a:rPr lang="en-US" sz="1900" dirty="0" err="1" smtClean="0">
                <a:latin typeface="Times New Roman" pitchFamily="18" charset="0"/>
                <a:cs typeface="Times New Roman" pitchFamily="18" charset="0"/>
              </a:rPr>
              <a:t>bn</a:t>
            </a:r>
            <a:r>
              <a:rPr lang="en-US" sz="1900" dirty="0" smtClean="0">
                <a:latin typeface="Times New Roman" pitchFamily="18" charset="0"/>
                <a:cs typeface="Times New Roman" pitchFamily="18" charset="0"/>
              </a:rPr>
              <a:t> dinars, the “real” deficit of the state 63 </a:t>
            </a:r>
            <a:r>
              <a:rPr lang="en-US" sz="1900" dirty="0" err="1" smtClean="0">
                <a:latin typeface="Times New Roman" pitchFamily="18" charset="0"/>
                <a:cs typeface="Times New Roman" pitchFamily="18" charset="0"/>
              </a:rPr>
              <a:t>bn</a:t>
            </a:r>
            <a:r>
              <a:rPr lang="en-US" sz="1900" dirty="0" smtClean="0">
                <a:latin typeface="Times New Roman" pitchFamily="18" charset="0"/>
                <a:cs typeface="Times New Roman" pitchFamily="18" charset="0"/>
              </a:rPr>
              <a:t> dinars)</a:t>
            </a:r>
            <a:endParaRPr lang="sr-Cyrl-RS" sz="1900" dirty="0" smtClean="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10</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39794625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Shape 112"/>
          <p:cNvSpPr>
            <a:spLocks noGrp="1"/>
          </p:cNvSpPr>
          <p:nvPr>
            <p:ph type="title"/>
          </p:nvPr>
        </p:nvSpPr>
        <p:spPr>
          <a:xfrm>
            <a:off x="467543" y="116632"/>
            <a:ext cx="8229601" cy="1143001"/>
          </a:xfrm>
          <a:prstGeom prst="rect">
            <a:avLst/>
          </a:prstGeom>
        </p:spPr>
        <p:txBody>
          <a:bodyPr>
            <a:normAutofit fontScale="90000"/>
          </a:bodyPr>
          <a:lstStyle>
            <a:lvl1pPr defTabSz="832104">
              <a:defRPr sz="3549"/>
            </a:lvl1pPr>
          </a:lstStyle>
          <a:p>
            <a:r>
              <a:rPr lang="en-US" dirty="0" smtClean="0">
                <a:latin typeface="Times New Roman" pitchFamily="18" charset="0"/>
                <a:cs typeface="Times New Roman" pitchFamily="18" charset="0"/>
              </a:rPr>
              <a:t>Key</a:t>
            </a:r>
            <a:r>
              <a:rPr lang="sr-Latn-BA"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elements</a:t>
            </a:r>
            <a:r>
              <a:rPr lang="sr-Latn-BA" dirty="0" smtClean="0">
                <a:latin typeface="Times New Roman" pitchFamily="18" charset="0"/>
                <a:cs typeface="Times New Roman" pitchFamily="18" charset="0"/>
              </a:rPr>
              <a:t> </a:t>
            </a:r>
            <a:r>
              <a:rPr lang="sr-Latn-BA" dirty="0" smtClean="0">
                <a:latin typeface="Times New Roman" pitchFamily="18" charset="0"/>
                <a:cs typeface="Times New Roman" pitchFamily="18" charset="0"/>
              </a:rPr>
              <a:t>of the</a:t>
            </a:r>
            <a:r>
              <a:rPr lang="en-US" dirty="0" smtClean="0">
                <a:latin typeface="Times New Roman" pitchFamily="18" charset="0"/>
                <a:cs typeface="Times New Roman" pitchFamily="18" charset="0"/>
              </a:rPr>
              <a:t> expenditure plan for the Republic in 2016</a:t>
            </a:r>
            <a:r>
              <a:rPr lang="sr-Latn-BA" dirty="0" smtClean="0">
                <a:latin typeface="Times New Roman" pitchFamily="18" charset="0"/>
                <a:cs typeface="Times New Roman" pitchFamily="18" charset="0"/>
              </a:rPr>
              <a:t> </a:t>
            </a:r>
            <a:endParaRPr lang="sr-Cyrl-RS" dirty="0">
              <a:latin typeface="Times New Roman" pitchFamily="18" charset="0"/>
              <a:cs typeface="Times New Roman" pitchFamily="18" charset="0"/>
            </a:endParaRPr>
          </a:p>
        </p:txBody>
      </p:sp>
      <p:sp>
        <p:nvSpPr>
          <p:cNvPr id="113" name="Shape 113"/>
          <p:cNvSpPr>
            <a:spLocks noGrp="1"/>
          </p:cNvSpPr>
          <p:nvPr>
            <p:ph type="body" idx="1"/>
          </p:nvPr>
        </p:nvSpPr>
        <p:spPr>
          <a:xfrm>
            <a:off x="107504" y="1484783"/>
            <a:ext cx="9036496" cy="5256586"/>
          </a:xfrm>
          <a:prstGeom prst="rect">
            <a:avLst/>
          </a:prstGeom>
        </p:spPr>
        <p:txBody>
          <a:bodyPr/>
          <a:lstStyle/>
          <a:p>
            <a:pPr>
              <a:lnSpc>
                <a:spcPct val="80000"/>
              </a:lnSpc>
              <a:spcBef>
                <a:spcPts val="500"/>
              </a:spcBef>
              <a:defRPr sz="2400"/>
            </a:pPr>
            <a:r>
              <a:rPr lang="en-US" sz="2500" dirty="0" smtClean="0">
                <a:latin typeface="Times New Roman" pitchFamily="18" charset="0"/>
                <a:cs typeface="Times New Roman" pitchFamily="18" charset="0"/>
              </a:rPr>
              <a:t>Total wages unchanged compared to the amount paid in 2015 </a:t>
            </a:r>
            <a:endParaRPr lang="sr-Cyrl-RS" sz="2500" dirty="0" smtClean="0">
              <a:latin typeface="Times New Roman" pitchFamily="18" charset="0"/>
              <a:cs typeface="Times New Roman" pitchFamily="18" charset="0"/>
            </a:endParaRPr>
          </a:p>
          <a:p>
            <a:pPr marL="742950" lvl="1" indent="-285750">
              <a:lnSpc>
                <a:spcPct val="80000"/>
              </a:lnSpc>
              <a:spcBef>
                <a:spcPts val="500"/>
              </a:spcBef>
              <a:defRPr sz="2100"/>
            </a:pPr>
            <a:r>
              <a:rPr lang="en-US" dirty="0" smtClean="0">
                <a:latin typeface="Times New Roman" pitchFamily="18" charset="0"/>
                <a:cs typeface="Times New Roman" pitchFamily="18" charset="0"/>
              </a:rPr>
              <a:t>On one hand, increase in total wages by 2.5% due to salary increase</a:t>
            </a:r>
          </a:p>
          <a:p>
            <a:pPr marL="742950" lvl="1" indent="-285750">
              <a:lnSpc>
                <a:spcPct val="80000"/>
              </a:lnSpc>
              <a:spcBef>
                <a:spcPts val="500"/>
              </a:spcBef>
              <a:defRPr sz="2100"/>
            </a:pPr>
            <a:r>
              <a:rPr lang="en-US" dirty="0" smtClean="0">
                <a:latin typeface="Times New Roman" pitchFamily="18" charset="0"/>
                <a:cs typeface="Times New Roman" pitchFamily="18" charset="0"/>
              </a:rPr>
              <a:t>On the other, decrease in total wages by 2.5% due to announced downsizing</a:t>
            </a:r>
            <a:endParaRPr lang="sr-Cyrl-RS" dirty="0" smtClean="0">
              <a:latin typeface="Times New Roman" pitchFamily="18" charset="0"/>
              <a:cs typeface="Times New Roman" pitchFamily="18" charset="0"/>
            </a:endParaRPr>
          </a:p>
          <a:p>
            <a:pPr>
              <a:lnSpc>
                <a:spcPct val="80000"/>
              </a:lnSpc>
              <a:spcBef>
                <a:spcPts val="500"/>
              </a:spcBef>
              <a:defRPr sz="2400"/>
            </a:pPr>
            <a:r>
              <a:rPr lang="en-US" sz="2500" dirty="0" smtClean="0">
                <a:latin typeface="Times New Roman" pitchFamily="18" charset="0"/>
                <a:cs typeface="Times New Roman" pitchFamily="18" charset="0"/>
              </a:rPr>
              <a:t>Envisaged increase in severance payments</a:t>
            </a:r>
            <a:endParaRPr lang="sr-Cyrl-RS" sz="2500" dirty="0">
              <a:latin typeface="Times New Roman" pitchFamily="18" charset="0"/>
              <a:cs typeface="Times New Roman" pitchFamily="18" charset="0"/>
            </a:endParaRPr>
          </a:p>
          <a:p>
            <a:pPr marL="742950" lvl="1" indent="-285750">
              <a:lnSpc>
                <a:spcPct val="80000"/>
              </a:lnSpc>
              <a:spcBef>
                <a:spcPts val="500"/>
              </a:spcBef>
              <a:defRPr sz="2100"/>
            </a:pPr>
            <a:r>
              <a:rPr lang="en-US" dirty="0" smtClean="0">
                <a:latin typeface="Times New Roman" pitchFamily="18" charset="0"/>
                <a:cs typeface="Times New Roman" pitchFamily="18" charset="0"/>
              </a:rPr>
              <a:t>15 </a:t>
            </a:r>
            <a:r>
              <a:rPr lang="en-US" dirty="0" err="1" smtClean="0">
                <a:latin typeface="Times New Roman" pitchFamily="18" charset="0"/>
                <a:cs typeface="Times New Roman" pitchFamily="18" charset="0"/>
              </a:rPr>
              <a:t>bn</a:t>
            </a:r>
            <a:r>
              <a:rPr lang="en-US" dirty="0" smtClean="0">
                <a:latin typeface="Times New Roman" pitchFamily="18" charset="0"/>
                <a:cs typeface="Times New Roman" pitchFamily="18" charset="0"/>
              </a:rPr>
              <a:t> dinars, for about 16,000 employees in public administration and about 7,000 in healthcare</a:t>
            </a:r>
            <a:endParaRPr lang="sr-Cyrl-RS" dirty="0" smtClean="0">
              <a:latin typeface="Times New Roman" pitchFamily="18" charset="0"/>
              <a:cs typeface="Times New Roman" pitchFamily="18" charset="0"/>
            </a:endParaRPr>
          </a:p>
          <a:p>
            <a:pPr>
              <a:lnSpc>
                <a:spcPct val="80000"/>
              </a:lnSpc>
              <a:spcBef>
                <a:spcPts val="500"/>
              </a:spcBef>
              <a:defRPr sz="2400"/>
            </a:pPr>
            <a:r>
              <a:rPr lang="en-US" sz="2500" dirty="0" smtClean="0">
                <a:latin typeface="Times New Roman" pitchFamily="18" charset="0"/>
                <a:cs typeface="Times New Roman" pitchFamily="18" charset="0"/>
              </a:rPr>
              <a:t>Subsidies approximately at the same level</a:t>
            </a:r>
            <a:endParaRPr lang="sr-Cyrl-RS" sz="2500" dirty="0">
              <a:latin typeface="Times New Roman" pitchFamily="18" charset="0"/>
              <a:cs typeface="Times New Roman" pitchFamily="18" charset="0"/>
            </a:endParaRPr>
          </a:p>
          <a:p>
            <a:pPr marL="742950" lvl="1" indent="-285750">
              <a:lnSpc>
                <a:spcPct val="80000"/>
              </a:lnSpc>
              <a:spcBef>
                <a:spcPts val="500"/>
              </a:spcBef>
              <a:defRPr sz="2100"/>
            </a:pPr>
            <a:r>
              <a:rPr lang="en-US" dirty="0" smtClean="0">
                <a:latin typeface="Times New Roman" pitchFamily="18" charset="0"/>
                <a:cs typeface="Times New Roman" pitchFamily="18" charset="0"/>
              </a:rPr>
              <a:t>The plan for 2015 exceeded due to agriculture; in the plan for 2016, a part of the subsidies for Railways is for investments (“the Russian loan”)</a:t>
            </a:r>
            <a:endParaRPr lang="sr-Cyrl-RS" dirty="0" smtClean="0">
              <a:latin typeface="Times New Roman" pitchFamily="18" charset="0"/>
              <a:cs typeface="Times New Roman" pitchFamily="18" charset="0"/>
            </a:endParaRPr>
          </a:p>
          <a:p>
            <a:pPr>
              <a:lnSpc>
                <a:spcPct val="80000"/>
              </a:lnSpc>
              <a:spcBef>
                <a:spcPts val="500"/>
              </a:spcBef>
              <a:defRPr sz="2400"/>
            </a:pPr>
            <a:r>
              <a:rPr lang="en-US" sz="2500" dirty="0" smtClean="0">
                <a:latin typeface="Times New Roman" pitchFamily="18" charset="0"/>
                <a:cs typeface="Times New Roman" pitchFamily="18" charset="0"/>
              </a:rPr>
              <a:t>No changes in social policies</a:t>
            </a:r>
            <a:endParaRPr lang="sr-Cyrl-RS" sz="2500" dirty="0">
              <a:latin typeface="Times New Roman" pitchFamily="18" charset="0"/>
              <a:cs typeface="Times New Roman" pitchFamily="18" charset="0"/>
            </a:endParaRPr>
          </a:p>
          <a:p>
            <a:pPr marL="800100" lvl="1" indent="-342900">
              <a:lnSpc>
                <a:spcPct val="80000"/>
              </a:lnSpc>
              <a:spcBef>
                <a:spcPts val="400"/>
              </a:spcBef>
              <a:defRPr sz="2000"/>
            </a:pPr>
            <a:r>
              <a:rPr lang="en-US" sz="2100" dirty="0" smtClean="0">
                <a:latin typeface="Times New Roman" pitchFamily="18" charset="0"/>
                <a:cs typeface="Times New Roman" pitchFamily="18" charset="0"/>
              </a:rPr>
              <a:t>Only the planned severance payments for employees of the enterprises undergoing restructuring are smaller</a:t>
            </a:r>
            <a:endParaRPr lang="sr-Cyrl-RS" sz="2100" dirty="0" smtClean="0">
              <a:latin typeface="Times New Roman" pitchFamily="18" charset="0"/>
              <a:cs typeface="Times New Roman" pitchFamily="18" charset="0"/>
            </a:endParaRPr>
          </a:p>
          <a:p>
            <a:pPr>
              <a:lnSpc>
                <a:spcPct val="80000"/>
              </a:lnSpc>
              <a:spcBef>
                <a:spcPts val="500"/>
              </a:spcBef>
              <a:defRPr sz="2400"/>
            </a:pPr>
            <a:r>
              <a:rPr lang="en-US" sz="2500" dirty="0" smtClean="0">
                <a:latin typeface="Times New Roman" pitchFamily="18" charset="0"/>
                <a:cs typeface="Times New Roman" pitchFamily="18" charset="0"/>
              </a:rPr>
              <a:t>Planned</a:t>
            </a:r>
            <a:r>
              <a:rPr lang="sr-Latn-BA" sz="2500" dirty="0" smtClean="0">
                <a:latin typeface="Times New Roman" pitchFamily="18" charset="0"/>
                <a:cs typeface="Times New Roman" pitchFamily="18" charset="0"/>
              </a:rPr>
              <a:t> </a:t>
            </a:r>
            <a:r>
              <a:rPr lang="en-US" sz="2500" dirty="0" smtClean="0">
                <a:latin typeface="Times New Roman" pitchFamily="18" charset="0"/>
                <a:cs typeface="Times New Roman" pitchFamily="18" charset="0"/>
              </a:rPr>
              <a:t>increase </a:t>
            </a:r>
            <a:r>
              <a:rPr lang="en-US" sz="2500" dirty="0" smtClean="0">
                <a:latin typeface="Times New Roman" pitchFamily="18" charset="0"/>
                <a:cs typeface="Times New Roman" pitchFamily="18" charset="0"/>
              </a:rPr>
              <a:t>in public investment (necessary), as well as expenditures for interest payments (inevitable)</a:t>
            </a:r>
            <a:endParaRPr lang="sr-Cyrl-RS" sz="2500" dirty="0">
              <a:latin typeface="Times New Roman" pitchFamily="18" charset="0"/>
              <a:cs typeface="Times New Roman" pitchFamily="18" charset="0"/>
            </a:endParaRPr>
          </a:p>
        </p:txBody>
      </p:sp>
      <p:sp>
        <p:nvSpPr>
          <p:cNvPr id="2" name="Slide Number Placeholder 1"/>
          <p:cNvSpPr>
            <a:spLocks noGrp="1"/>
          </p:cNvSpPr>
          <p:nvPr>
            <p:ph type="sldNum" sz="quarter" idx="2"/>
          </p:nvPr>
        </p:nvSpPr>
        <p:spPr>
          <a:xfrm>
            <a:off x="8446289" y="6400413"/>
            <a:ext cx="240512" cy="276999"/>
          </a:xfrm>
        </p:spPr>
        <p:txBody>
          <a:bodyPr/>
          <a:lstStyle/>
          <a:p>
            <a:fld id="{86CB4B4D-7CA3-9044-876B-883B54F8677D}" type="slidenum">
              <a:rPr lang="en-GB" smtClean="0">
                <a:latin typeface="Times New Roman" pitchFamily="18" charset="0"/>
                <a:cs typeface="Times New Roman" pitchFamily="18" charset="0"/>
              </a:rPr>
              <a:pPr/>
              <a:t>11</a:t>
            </a:fld>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2856462235"/>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a:spLocks noGrp="1"/>
          </p:cNvSpPr>
          <p:nvPr>
            <p:ph type="title"/>
          </p:nvPr>
        </p:nvSpPr>
        <p:spPr>
          <a:xfrm>
            <a:off x="179512" y="0"/>
            <a:ext cx="8784978" cy="1008112"/>
          </a:xfrm>
          <a:prstGeom prst="rect">
            <a:avLst/>
          </a:prstGeom>
        </p:spPr>
        <p:txBody>
          <a:bodyPr>
            <a:noAutofit/>
          </a:bodyPr>
          <a:lstStyle>
            <a:lvl1pPr defTabSz="868680">
              <a:defRPr sz="3420"/>
            </a:lvl1pPr>
          </a:lstStyle>
          <a:p>
            <a:r>
              <a:rPr lang="en-US" sz="3400" dirty="0" smtClean="0">
                <a:latin typeface="Times New Roman" pitchFamily="18" charset="0"/>
                <a:cs typeface="Times New Roman" pitchFamily="18" charset="0"/>
              </a:rPr>
              <a:t>The plan can be </a:t>
            </a:r>
            <a:r>
              <a:rPr lang="en-GB" sz="3400" dirty="0" smtClean="0">
                <a:latin typeface="Times New Roman" pitchFamily="18" charset="0"/>
                <a:cs typeface="Times New Roman" pitchFamily="18" charset="0"/>
              </a:rPr>
              <a:t>fulfilled</a:t>
            </a:r>
            <a:r>
              <a:rPr lang="en-US" sz="3400" dirty="0" smtClean="0">
                <a:latin typeface="Times New Roman" pitchFamily="18" charset="0"/>
                <a:cs typeface="Times New Roman" pitchFamily="18" charset="0"/>
              </a:rPr>
              <a:t>, but the structure could </a:t>
            </a:r>
            <a:r>
              <a:rPr lang="en-GB" sz="3400" dirty="0" smtClean="0">
                <a:latin typeface="Times New Roman" pitchFamily="18" charset="0"/>
                <a:cs typeface="Times New Roman" pitchFamily="18" charset="0"/>
              </a:rPr>
              <a:t>be less favourable than intended</a:t>
            </a:r>
            <a:endParaRPr lang="en-GB" sz="3400" dirty="0">
              <a:latin typeface="Times New Roman" pitchFamily="18" charset="0"/>
              <a:cs typeface="Times New Roman" pitchFamily="18" charset="0"/>
            </a:endParaRPr>
          </a:p>
        </p:txBody>
      </p:sp>
      <p:sp>
        <p:nvSpPr>
          <p:cNvPr id="116" name="Shape 116"/>
          <p:cNvSpPr>
            <a:spLocks noGrp="1"/>
          </p:cNvSpPr>
          <p:nvPr>
            <p:ph type="body" idx="1"/>
          </p:nvPr>
        </p:nvSpPr>
        <p:spPr>
          <a:xfrm>
            <a:off x="179512" y="1371600"/>
            <a:ext cx="8784976" cy="5334000"/>
          </a:xfrm>
          <a:prstGeom prst="rect">
            <a:avLst/>
          </a:prstGeom>
        </p:spPr>
        <p:txBody>
          <a:bodyPr>
            <a:normAutofit/>
          </a:bodyPr>
          <a:lstStyle/>
          <a:p>
            <a:pPr>
              <a:lnSpc>
                <a:spcPct val="80000"/>
              </a:lnSpc>
              <a:spcBef>
                <a:spcPts val="600"/>
              </a:spcBef>
              <a:spcAft>
                <a:spcPts val="600"/>
              </a:spcAft>
              <a:defRPr sz="2400"/>
            </a:pPr>
            <a:r>
              <a:rPr lang="en-US" sz="2600" dirty="0" smtClean="0">
                <a:latin typeface="Times New Roman" pitchFamily="18" charset="0"/>
                <a:cs typeface="Times New Roman" pitchFamily="18" charset="0"/>
              </a:rPr>
              <a:t>On one hand, savings on capital expenditures and public procurements are possible</a:t>
            </a:r>
            <a:endParaRPr lang="sr-Cyrl-RS" sz="2600" dirty="0" smtClean="0">
              <a:latin typeface="Times New Roman" pitchFamily="18" charset="0"/>
              <a:cs typeface="Times New Roman" pitchFamily="18" charset="0"/>
            </a:endParaRPr>
          </a:p>
          <a:p>
            <a:pPr marL="742950" lvl="1" indent="-285750">
              <a:lnSpc>
                <a:spcPct val="80000"/>
              </a:lnSpc>
              <a:spcBef>
                <a:spcPts val="600"/>
              </a:spcBef>
              <a:spcAft>
                <a:spcPts val="600"/>
              </a:spcAft>
              <a:defRPr sz="2100"/>
            </a:pPr>
            <a:r>
              <a:rPr lang="en-US" sz="2200" dirty="0" smtClean="0">
                <a:latin typeface="Times New Roman" pitchFamily="18" charset="0"/>
                <a:cs typeface="Times New Roman" pitchFamily="18" charset="0"/>
              </a:rPr>
              <a:t>Public investments planned at a</a:t>
            </a:r>
            <a:r>
              <a:rPr lang="sr-Latn-BA" sz="2200" dirty="0" smtClean="0">
                <a:latin typeface="Times New Roman" pitchFamily="18" charset="0"/>
                <a:cs typeface="Times New Roman" pitchFamily="18" charset="0"/>
              </a:rPr>
              <a:t> 30%</a:t>
            </a:r>
            <a:r>
              <a:rPr lang="en-US" sz="2200" dirty="0" smtClean="0">
                <a:latin typeface="Times New Roman" pitchFamily="18" charset="0"/>
                <a:cs typeface="Times New Roman" pitchFamily="18" charset="0"/>
              </a:rPr>
              <a:t> higher</a:t>
            </a:r>
            <a:r>
              <a:rPr lang="sr-Latn-BA"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level </a:t>
            </a:r>
            <a:r>
              <a:rPr lang="en-US" sz="2200" dirty="0" smtClean="0">
                <a:latin typeface="Times New Roman" pitchFamily="18" charset="0"/>
                <a:cs typeface="Times New Roman" pitchFamily="18" charset="0"/>
              </a:rPr>
              <a:t>– uncertain if they will</a:t>
            </a:r>
            <a:r>
              <a:rPr lang="sr-Latn-BA" sz="2200" dirty="0" smtClean="0">
                <a:latin typeface="Times New Roman" pitchFamily="18" charset="0"/>
                <a:cs typeface="Times New Roman" pitchFamily="18" charset="0"/>
              </a:rPr>
              <a:t> be</a:t>
            </a:r>
            <a:r>
              <a:rPr lang="en-US" sz="2200" dirty="0" smtClean="0">
                <a:latin typeface="Times New Roman" pitchFamily="18" charset="0"/>
                <a:cs typeface="Times New Roman" pitchFamily="18" charset="0"/>
              </a:rPr>
              <a:t> finally</a:t>
            </a:r>
            <a:r>
              <a:rPr lang="sr-Latn-BA"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executed</a:t>
            </a:r>
            <a:r>
              <a:rPr lang="sr-Latn-BA" sz="2200" dirty="0" smtClean="0">
                <a:latin typeface="Times New Roman" pitchFamily="18" charset="0"/>
                <a:cs typeface="Times New Roman" pitchFamily="18" charset="0"/>
              </a:rPr>
              <a:t> </a:t>
            </a:r>
            <a:r>
              <a:rPr lang="sr-Latn-BA" sz="2200" dirty="0" smtClean="0">
                <a:latin typeface="Times New Roman" pitchFamily="18" charset="0"/>
                <a:cs typeface="Times New Roman" pitchFamily="18" charset="0"/>
              </a:rPr>
              <a:t>as </a:t>
            </a:r>
            <a:r>
              <a:rPr lang="en-US" sz="2200" dirty="0" smtClean="0">
                <a:latin typeface="Times New Roman" pitchFamily="18" charset="0"/>
                <a:cs typeface="Times New Roman" pitchFamily="18" charset="0"/>
              </a:rPr>
              <a:t>planned?</a:t>
            </a:r>
            <a:endParaRPr lang="en-US" sz="2200" dirty="0" smtClean="0">
              <a:latin typeface="Times New Roman" pitchFamily="18" charset="0"/>
              <a:cs typeface="Times New Roman" pitchFamily="18" charset="0"/>
            </a:endParaRPr>
          </a:p>
          <a:p>
            <a:pPr marL="742950" lvl="1" indent="-285750">
              <a:lnSpc>
                <a:spcPct val="80000"/>
              </a:lnSpc>
              <a:spcBef>
                <a:spcPts val="600"/>
              </a:spcBef>
              <a:spcAft>
                <a:spcPts val="600"/>
              </a:spcAft>
              <a:defRPr sz="2100"/>
            </a:pPr>
            <a:r>
              <a:rPr lang="en-US" sz="2200" dirty="0" smtClean="0">
                <a:latin typeface="Times New Roman" pitchFamily="18" charset="0"/>
                <a:cs typeface="Times New Roman" pitchFamily="18" charset="0"/>
              </a:rPr>
              <a:t>The framework for the procurement of goods and services too wide – savings are possible, </a:t>
            </a:r>
            <a:r>
              <a:rPr lang="en-US" sz="2200" dirty="0" smtClean="0">
                <a:latin typeface="Times New Roman" pitchFamily="18" charset="0"/>
                <a:cs typeface="Times New Roman" pitchFamily="18" charset="0"/>
              </a:rPr>
              <a:t>provided </a:t>
            </a:r>
            <a:r>
              <a:rPr lang="en-US" sz="2200" dirty="0" smtClean="0">
                <a:latin typeface="Times New Roman" pitchFamily="18" charset="0"/>
                <a:cs typeface="Times New Roman" pitchFamily="18" charset="0"/>
              </a:rPr>
              <a:t>there are no delays or payments for the salaries of employees from this budget item</a:t>
            </a:r>
          </a:p>
          <a:p>
            <a:pPr marL="742950" lvl="1" indent="-285750">
              <a:lnSpc>
                <a:spcPct val="80000"/>
              </a:lnSpc>
              <a:spcBef>
                <a:spcPts val="600"/>
              </a:spcBef>
              <a:spcAft>
                <a:spcPts val="600"/>
              </a:spcAft>
              <a:defRPr sz="2100"/>
            </a:pPr>
            <a:r>
              <a:rPr lang="en-US" sz="2200" dirty="0" smtClean="0">
                <a:latin typeface="Times New Roman" pitchFamily="18" charset="0"/>
                <a:cs typeface="Times New Roman" pitchFamily="18" charset="0"/>
              </a:rPr>
              <a:t>The transfers for mandatory basic and social insurance could be smaller by about 5-10 </a:t>
            </a:r>
            <a:r>
              <a:rPr lang="en-US" sz="2200" dirty="0" err="1" smtClean="0">
                <a:latin typeface="Times New Roman" pitchFamily="18" charset="0"/>
                <a:cs typeface="Times New Roman" pitchFamily="18" charset="0"/>
              </a:rPr>
              <a:t>bn</a:t>
            </a:r>
            <a:r>
              <a:rPr lang="en-US" sz="2200" dirty="0" smtClean="0">
                <a:latin typeface="Times New Roman" pitchFamily="18" charset="0"/>
                <a:cs typeface="Times New Roman" pitchFamily="18" charset="0"/>
              </a:rPr>
              <a:t> dinars</a:t>
            </a:r>
          </a:p>
          <a:p>
            <a:pPr marL="742950" lvl="1" indent="-285750">
              <a:lnSpc>
                <a:spcPct val="80000"/>
              </a:lnSpc>
              <a:spcBef>
                <a:spcPts val="600"/>
              </a:spcBef>
              <a:spcAft>
                <a:spcPts val="600"/>
              </a:spcAft>
              <a:defRPr sz="2100"/>
            </a:pPr>
            <a:r>
              <a:rPr lang="en-US" sz="2200" dirty="0" smtClean="0">
                <a:latin typeface="Times New Roman" pitchFamily="18" charset="0"/>
                <a:cs typeface="Times New Roman" pitchFamily="18" charset="0"/>
              </a:rPr>
              <a:t>Savings </a:t>
            </a:r>
            <a:r>
              <a:rPr lang="en-US" sz="2200" dirty="0" smtClean="0">
                <a:latin typeface="Times New Roman" pitchFamily="18" charset="0"/>
                <a:cs typeface="Times New Roman" pitchFamily="18" charset="0"/>
              </a:rPr>
              <a:t>could</a:t>
            </a:r>
            <a:r>
              <a:rPr lang="sr-Latn-BA" sz="2200" dirty="0" smtClean="0">
                <a:latin typeface="Times New Roman" pitchFamily="18" charset="0"/>
                <a:cs typeface="Times New Roman" pitchFamily="18" charset="0"/>
              </a:rPr>
              <a:t> </a:t>
            </a:r>
            <a:r>
              <a:rPr lang="sr-Latn-BA" sz="2200" dirty="0" smtClean="0">
                <a:latin typeface="Times New Roman" pitchFamily="18" charset="0"/>
                <a:cs typeface="Times New Roman" pitchFamily="18" charset="0"/>
              </a:rPr>
              <a:t>be</a:t>
            </a:r>
            <a:r>
              <a:rPr lang="en-US" sz="2200" dirty="0" smtClean="0">
                <a:latin typeface="Times New Roman" pitchFamily="18" charset="0"/>
                <a:cs typeface="Times New Roman" pitchFamily="18" charset="0"/>
              </a:rPr>
              <a:t> made </a:t>
            </a:r>
            <a:r>
              <a:rPr lang="sr-Latn-BA" sz="2200" dirty="0" smtClean="0">
                <a:latin typeface="Times New Roman" pitchFamily="18" charset="0"/>
                <a:cs typeface="Times New Roman" pitchFamily="18" charset="0"/>
              </a:rPr>
              <a:t>on</a:t>
            </a:r>
            <a:r>
              <a:rPr lang="en-US" sz="2200" dirty="0" smtClean="0">
                <a:latin typeface="Times New Roman" pitchFamily="18" charset="0"/>
                <a:cs typeface="Times New Roman" pitchFamily="18" charset="0"/>
              </a:rPr>
              <a:t> severance payments </a:t>
            </a:r>
            <a:r>
              <a:rPr lang="en-US" sz="2200" dirty="0" smtClean="0">
                <a:latin typeface="Times New Roman" pitchFamily="18" charset="0"/>
                <a:cs typeface="Times New Roman" pitchFamily="18" charset="0"/>
              </a:rPr>
              <a:t>provided</a:t>
            </a:r>
            <a:r>
              <a:rPr lang="sr-Latn-BA"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that </a:t>
            </a:r>
            <a:r>
              <a:rPr lang="en-US" sz="2200" dirty="0" smtClean="0">
                <a:latin typeface="Times New Roman" pitchFamily="18" charset="0"/>
                <a:cs typeface="Times New Roman" pitchFamily="18" charset="0"/>
              </a:rPr>
              <a:t>the downsizing is (once again) not carried out</a:t>
            </a:r>
            <a:endParaRPr lang="sr-Cyrl-RS" sz="2100" dirty="0" smtClean="0">
              <a:latin typeface="Times New Roman" pitchFamily="18" charset="0"/>
              <a:cs typeface="Times New Roman" pitchFamily="18" charset="0"/>
            </a:endParaRPr>
          </a:p>
          <a:p>
            <a:pPr marL="357187" indent="-357187">
              <a:lnSpc>
                <a:spcPct val="80000"/>
              </a:lnSpc>
              <a:spcBef>
                <a:spcPts val="600"/>
              </a:spcBef>
              <a:spcAft>
                <a:spcPts val="600"/>
              </a:spcAft>
              <a:defRPr sz="2400"/>
            </a:pPr>
            <a:r>
              <a:rPr lang="en-US" sz="2600" dirty="0" smtClean="0">
                <a:latin typeface="Times New Roman" pitchFamily="18" charset="0"/>
                <a:cs typeface="Times New Roman" pitchFamily="18" charset="0"/>
              </a:rPr>
              <a:t>On the other hand, the budget will probably be exceeded for subsidies, covering the liabilities of enterprises and salaries</a:t>
            </a:r>
            <a:endParaRPr lang="sr-Cyrl-RS" sz="2600" dirty="0">
              <a:latin typeface="Times New Roman" pitchFamily="18" charset="0"/>
              <a:cs typeface="Times New Roman" pitchFamily="18" charset="0"/>
            </a:endParaRPr>
          </a:p>
        </p:txBody>
      </p:sp>
      <p:sp>
        <p:nvSpPr>
          <p:cNvPr id="2" name="Slide Number Placeholder 1"/>
          <p:cNvSpPr>
            <a:spLocks noGrp="1"/>
          </p:cNvSpPr>
          <p:nvPr>
            <p:ph type="sldNum" sz="quarter" idx="2"/>
          </p:nvPr>
        </p:nvSpPr>
        <p:spPr>
          <a:xfrm>
            <a:off x="8440582" y="6400413"/>
            <a:ext cx="246219" cy="276999"/>
          </a:xfrm>
        </p:spPr>
        <p:txBody>
          <a:bodyPr/>
          <a:lstStyle/>
          <a:p>
            <a:fld id="{86CB4B4D-7CA3-9044-876B-883B54F8677D}" type="slidenum">
              <a:rPr lang="en-GB" smtClean="0">
                <a:latin typeface="Times New Roman" pitchFamily="18" charset="0"/>
                <a:cs typeface="Times New Roman" pitchFamily="18" charset="0"/>
              </a:rPr>
              <a:pPr/>
              <a:t>12</a:t>
            </a:fld>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1087217855"/>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a:spLocks noGrp="1"/>
          </p:cNvSpPr>
          <p:nvPr>
            <p:ph type="title"/>
          </p:nvPr>
        </p:nvSpPr>
        <p:spPr>
          <a:xfrm>
            <a:off x="107504" y="14128"/>
            <a:ext cx="8888819" cy="994122"/>
          </a:xfrm>
          <a:prstGeom prst="rect">
            <a:avLst/>
          </a:prstGeom>
        </p:spPr>
        <p:txBody>
          <a:bodyPr>
            <a:noAutofit/>
          </a:bodyPr>
          <a:lstStyle>
            <a:lvl1pPr defTabSz="832104">
              <a:defRPr sz="3549"/>
            </a:lvl1pPr>
          </a:lstStyle>
          <a:p>
            <a:r>
              <a:rPr lang="en-US" sz="3600" dirty="0" smtClean="0">
                <a:latin typeface="Times New Roman" pitchFamily="18" charset="0"/>
                <a:cs typeface="Times New Roman" pitchFamily="18" charset="0"/>
              </a:rPr>
              <a:t>The budget for subsidies will probably be exceeded</a:t>
            </a:r>
            <a:endParaRPr lang="sr-Cyrl-RS" sz="3600" dirty="0">
              <a:latin typeface="Times New Roman" pitchFamily="18" charset="0"/>
              <a:cs typeface="Times New Roman" pitchFamily="18" charset="0"/>
            </a:endParaRPr>
          </a:p>
        </p:txBody>
      </p:sp>
      <p:sp>
        <p:nvSpPr>
          <p:cNvPr id="119" name="Shape 119"/>
          <p:cNvSpPr>
            <a:spLocks noGrp="1"/>
          </p:cNvSpPr>
          <p:nvPr>
            <p:ph type="body" idx="1"/>
          </p:nvPr>
        </p:nvSpPr>
        <p:spPr>
          <a:xfrm>
            <a:off x="86568" y="1124744"/>
            <a:ext cx="8970864" cy="5629375"/>
          </a:xfrm>
          <a:prstGeom prst="rect">
            <a:avLst/>
          </a:prstGeom>
        </p:spPr>
        <p:txBody>
          <a:bodyPr>
            <a:normAutofit/>
          </a:bodyPr>
          <a:lstStyle/>
          <a:p>
            <a:pPr>
              <a:lnSpc>
                <a:spcPct val="80000"/>
              </a:lnSpc>
              <a:spcBef>
                <a:spcPts val="500"/>
              </a:spcBef>
              <a:spcAft>
                <a:spcPts val="400"/>
              </a:spcAft>
              <a:defRPr sz="2400"/>
            </a:pPr>
            <a:r>
              <a:rPr lang="en-US" dirty="0" smtClean="0">
                <a:latin typeface="Times New Roman" pitchFamily="18" charset="0"/>
                <a:cs typeface="Times New Roman" pitchFamily="18" charset="0"/>
              </a:rPr>
              <a:t>Agricultural subsidies</a:t>
            </a:r>
            <a:r>
              <a:rPr lang="sr-Latn-BA"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are </a:t>
            </a:r>
            <a:r>
              <a:rPr lang="sr-Latn-BA" dirty="0" err="1" smtClean="0">
                <a:latin typeface="Times New Roman" pitchFamily="18" charset="0"/>
                <a:cs typeface="Times New Roman" pitchFamily="18" charset="0"/>
              </a:rPr>
              <a:t>planned</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restrictively</a:t>
            </a:r>
            <a:endParaRPr lang="sr-Cyrl-RS" dirty="0" smtClean="0">
              <a:latin typeface="Times New Roman" pitchFamily="18" charset="0"/>
              <a:cs typeface="Times New Roman" pitchFamily="18" charset="0"/>
            </a:endParaRPr>
          </a:p>
          <a:p>
            <a:pPr marL="742950" lvl="1" indent="-285750">
              <a:lnSpc>
                <a:spcPct val="80000"/>
              </a:lnSpc>
              <a:spcBef>
                <a:spcPts val="500"/>
              </a:spcBef>
              <a:spcAft>
                <a:spcPts val="400"/>
              </a:spcAft>
              <a:defRPr sz="2100"/>
            </a:pPr>
            <a:r>
              <a:rPr lang="en-US" dirty="0" smtClean="0">
                <a:latin typeface="Times New Roman" pitchFamily="18" charset="0"/>
                <a:cs typeface="Times New Roman" pitchFamily="18" charset="0"/>
              </a:rPr>
              <a:t>The plan implies that subsidies per hectare should be halved – difficult to implement</a:t>
            </a:r>
            <a:endParaRPr lang="sr-Cyrl-RS" dirty="0" smtClean="0">
              <a:latin typeface="Times New Roman" pitchFamily="18" charset="0"/>
              <a:cs typeface="Times New Roman" pitchFamily="18" charset="0"/>
            </a:endParaRPr>
          </a:p>
          <a:p>
            <a:pPr>
              <a:lnSpc>
                <a:spcPct val="80000"/>
              </a:lnSpc>
              <a:spcBef>
                <a:spcPts val="500"/>
              </a:spcBef>
              <a:spcAft>
                <a:spcPts val="400"/>
              </a:spcAft>
              <a:defRPr sz="2400"/>
            </a:pPr>
            <a:r>
              <a:rPr lang="en-US" dirty="0" smtClean="0">
                <a:latin typeface="Times New Roman" pitchFamily="18" charset="0"/>
                <a:cs typeface="Times New Roman" pitchFamily="18" charset="0"/>
              </a:rPr>
              <a:t>Current subsidies for Railways and Resavica are not in line with the </a:t>
            </a:r>
            <a:r>
              <a:rPr lang="en-US" dirty="0" smtClean="0">
                <a:latin typeface="Times New Roman" pitchFamily="18" charset="0"/>
                <a:cs typeface="Times New Roman" pitchFamily="18" charset="0"/>
              </a:rPr>
              <a:t>intended</a:t>
            </a:r>
            <a:r>
              <a:rPr lang="sr-Latn-BA"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reforms</a:t>
            </a:r>
            <a:r>
              <a:rPr lang="sr-Latn-BA" dirty="0" smtClean="0">
                <a:latin typeface="Times New Roman" pitchFamily="18" charset="0"/>
                <a:cs typeface="Times New Roman" pitchFamily="18" charset="0"/>
              </a:rPr>
              <a:t> </a:t>
            </a:r>
            <a:endParaRPr lang="sr-Cyrl-RS" dirty="0" smtClean="0">
              <a:latin typeface="Times New Roman" pitchFamily="18" charset="0"/>
              <a:cs typeface="Times New Roman" pitchFamily="18" charset="0"/>
            </a:endParaRPr>
          </a:p>
          <a:p>
            <a:pPr marL="742950" lvl="1" indent="-285750">
              <a:lnSpc>
                <a:spcPct val="80000"/>
              </a:lnSpc>
              <a:spcBef>
                <a:spcPts val="500"/>
              </a:spcBef>
              <a:spcAft>
                <a:spcPts val="400"/>
              </a:spcAft>
              <a:defRPr sz="2100"/>
            </a:pPr>
            <a:r>
              <a:rPr lang="en-US" dirty="0" smtClean="0">
                <a:latin typeface="Times New Roman" pitchFamily="18" charset="0"/>
                <a:cs typeface="Times New Roman" pitchFamily="18" charset="0"/>
              </a:rPr>
              <a:t>Downsizing in Railways and de-protection of </a:t>
            </a:r>
            <a:r>
              <a:rPr lang="en-US" dirty="0" err="1" smtClean="0">
                <a:latin typeface="Times New Roman" pitchFamily="18" charset="0"/>
                <a:cs typeface="Times New Roman" pitchFamily="18" charset="0"/>
              </a:rPr>
              <a:t>Resavica</a:t>
            </a:r>
            <a:r>
              <a:rPr lang="en-US" dirty="0" smtClean="0">
                <a:latin typeface="Times New Roman" pitchFamily="18" charset="0"/>
                <a:cs typeface="Times New Roman" pitchFamily="18" charset="0"/>
              </a:rPr>
              <a:t> are to follow, but this is not shown in the budget</a:t>
            </a:r>
            <a:endParaRPr lang="sr-Cyrl-RS" dirty="0" smtClean="0">
              <a:latin typeface="Times New Roman" pitchFamily="18" charset="0"/>
              <a:cs typeface="Times New Roman" pitchFamily="18" charset="0"/>
            </a:endParaRPr>
          </a:p>
          <a:p>
            <a:pPr>
              <a:lnSpc>
                <a:spcPct val="80000"/>
              </a:lnSpc>
              <a:spcBef>
                <a:spcPts val="500"/>
              </a:spcBef>
              <a:spcAft>
                <a:spcPts val="400"/>
              </a:spcAft>
              <a:defRPr sz="2400"/>
            </a:pPr>
            <a:r>
              <a:rPr lang="en-US" dirty="0" smtClean="0">
                <a:latin typeface="Times New Roman" pitchFamily="18" charset="0"/>
                <a:cs typeface="Times New Roman" pitchFamily="18" charset="0"/>
              </a:rPr>
              <a:t>The subsidies for the public media services are halved</a:t>
            </a:r>
            <a:endParaRPr lang="sr-Cyrl-RS" dirty="0" smtClean="0">
              <a:latin typeface="Times New Roman" pitchFamily="18" charset="0"/>
              <a:cs typeface="Times New Roman" pitchFamily="18" charset="0"/>
            </a:endParaRPr>
          </a:p>
          <a:p>
            <a:pPr marL="742950" lvl="1" indent="-285750">
              <a:lnSpc>
                <a:spcPct val="80000"/>
              </a:lnSpc>
              <a:spcBef>
                <a:spcPts val="500"/>
              </a:spcBef>
              <a:spcAft>
                <a:spcPts val="400"/>
              </a:spcAft>
              <a:defRPr sz="2100"/>
            </a:pPr>
            <a:r>
              <a:rPr lang="en-US" dirty="0" smtClean="0">
                <a:latin typeface="Times New Roman" pitchFamily="18" charset="0"/>
                <a:cs typeface="Times New Roman" pitchFamily="18" charset="0"/>
              </a:rPr>
              <a:t>Hardly</a:t>
            </a:r>
            <a:r>
              <a:rPr lang="sr-Latn-BA"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possible </a:t>
            </a:r>
            <a:r>
              <a:rPr lang="en-US" dirty="0" smtClean="0">
                <a:latin typeface="Times New Roman" pitchFamily="18" charset="0"/>
                <a:cs typeface="Times New Roman" pitchFamily="18" charset="0"/>
              </a:rPr>
              <a:t>to make up for the loss through television license</a:t>
            </a:r>
          </a:p>
          <a:p>
            <a:pPr>
              <a:lnSpc>
                <a:spcPct val="80000"/>
              </a:lnSpc>
              <a:spcBef>
                <a:spcPts val="500"/>
              </a:spcBef>
              <a:spcAft>
                <a:spcPts val="400"/>
              </a:spcAft>
              <a:defRPr sz="2400"/>
            </a:pPr>
            <a:r>
              <a:rPr lang="en-US" dirty="0" smtClean="0">
                <a:latin typeface="Times New Roman" pitchFamily="18" charset="0"/>
                <a:cs typeface="Times New Roman" pitchFamily="18" charset="0"/>
              </a:rPr>
              <a:t>No interventions planned for the indebted enterprises</a:t>
            </a:r>
            <a:endParaRPr lang="sr-Cyrl-RS" dirty="0" smtClean="0">
              <a:latin typeface="Times New Roman" pitchFamily="18" charset="0"/>
              <a:cs typeface="Times New Roman" pitchFamily="18" charset="0"/>
            </a:endParaRPr>
          </a:p>
          <a:p>
            <a:pPr marL="742950" lvl="1" indent="-285750">
              <a:lnSpc>
                <a:spcPct val="80000"/>
              </a:lnSpc>
              <a:spcBef>
                <a:spcPts val="500"/>
              </a:spcBef>
              <a:spcAft>
                <a:spcPts val="400"/>
              </a:spcAft>
              <a:defRPr sz="2100"/>
            </a:pPr>
            <a:r>
              <a:rPr lang="en-US" dirty="0" smtClean="0">
                <a:latin typeface="Times New Roman" pitchFamily="18" charset="0"/>
                <a:cs typeface="Times New Roman" pitchFamily="18" charset="0"/>
              </a:rPr>
              <a:t>MSC </a:t>
            </a:r>
            <a:r>
              <a:rPr lang="en-US" dirty="0" err="1" smtClean="0">
                <a:latin typeface="Times New Roman" pitchFamily="18" charset="0"/>
                <a:cs typeface="Times New Roman" pitchFamily="18" charset="0"/>
              </a:rPr>
              <a:t>Bor</a:t>
            </a:r>
            <a:r>
              <a:rPr lang="en-US" dirty="0" smtClean="0">
                <a:latin typeface="Times New Roman" pitchFamily="18" charset="0"/>
                <a:cs typeface="Times New Roman" pitchFamily="18" charset="0"/>
              </a:rPr>
              <a:t> – the guaranteed loan </a:t>
            </a:r>
            <a:r>
              <a:rPr lang="sr-Latn-BA" dirty="0" err="1" smtClean="0">
                <a:latin typeface="Times New Roman" pitchFamily="18" charset="0"/>
                <a:cs typeface="Times New Roman" pitchFamily="18" charset="0"/>
              </a:rPr>
              <a:t>falls</a:t>
            </a:r>
            <a:r>
              <a:rPr lang="en-US" dirty="0" smtClean="0">
                <a:latin typeface="Times New Roman" pitchFamily="18" charset="0"/>
                <a:cs typeface="Times New Roman" pitchFamily="18" charset="0"/>
              </a:rPr>
              <a:t> due, Petro</a:t>
            </a:r>
            <a:r>
              <a:rPr lang="sr-Latn-BA" dirty="0" smtClean="0">
                <a:latin typeface="Times New Roman" pitchFamily="18" charset="0"/>
                <a:cs typeface="Times New Roman" pitchFamily="18" charset="0"/>
              </a:rPr>
              <a:t>hemija</a:t>
            </a:r>
            <a:r>
              <a:rPr lang="en-US" dirty="0" smtClean="0">
                <a:latin typeface="Times New Roman" pitchFamily="18" charset="0"/>
                <a:cs typeface="Times New Roman" pitchFamily="18" charset="0"/>
              </a:rPr>
              <a:t> – debt to NIS</a:t>
            </a:r>
            <a:endParaRPr lang="sr-Cyrl-RS" dirty="0" smtClean="0">
              <a:latin typeface="Times New Roman" pitchFamily="18" charset="0"/>
              <a:cs typeface="Times New Roman" pitchFamily="18" charset="0"/>
            </a:endParaRPr>
          </a:p>
          <a:p>
            <a:pPr>
              <a:lnSpc>
                <a:spcPct val="80000"/>
              </a:lnSpc>
              <a:spcBef>
                <a:spcPts val="500"/>
              </a:spcBef>
              <a:spcAft>
                <a:spcPts val="400"/>
              </a:spcAft>
              <a:defRPr sz="2400"/>
            </a:pPr>
            <a:r>
              <a:rPr lang="en-US" dirty="0" smtClean="0">
                <a:latin typeface="Times New Roman" pitchFamily="18" charset="0"/>
                <a:cs typeface="Times New Roman" pitchFamily="18" charset="0"/>
              </a:rPr>
              <a:t>Subsidies for subsidized loans have suddenly been decreased (from 3.9 in the Draft to 2 </a:t>
            </a:r>
            <a:r>
              <a:rPr lang="en-US" dirty="0" err="1" smtClean="0">
                <a:latin typeface="Times New Roman" pitchFamily="18" charset="0"/>
                <a:cs typeface="Times New Roman" pitchFamily="18" charset="0"/>
              </a:rPr>
              <a:t>bn</a:t>
            </a:r>
            <a:r>
              <a:rPr lang="en-US" dirty="0" smtClean="0">
                <a:latin typeface="Times New Roman" pitchFamily="18" charset="0"/>
                <a:cs typeface="Times New Roman" pitchFamily="18" charset="0"/>
              </a:rPr>
              <a:t> dinars in the Proposal)</a:t>
            </a:r>
            <a:endParaRPr lang="sr-Cyrl-RS" dirty="0" smtClean="0">
              <a:latin typeface="Times New Roman" pitchFamily="18" charset="0"/>
              <a:cs typeface="Times New Roman" pitchFamily="18" charset="0"/>
            </a:endParaRPr>
          </a:p>
          <a:p>
            <a:pPr marL="800100" lvl="1" indent="-342900">
              <a:lnSpc>
                <a:spcPct val="80000"/>
              </a:lnSpc>
              <a:spcBef>
                <a:spcPts val="500"/>
              </a:spcBef>
              <a:spcAft>
                <a:spcPts val="400"/>
              </a:spcAft>
              <a:buChar char="•"/>
              <a:defRPr sz="2400"/>
            </a:pPr>
            <a:r>
              <a:rPr lang="en-US" dirty="0" smtClean="0">
                <a:latin typeface="Times New Roman" pitchFamily="18" charset="0"/>
                <a:cs typeface="Times New Roman" pitchFamily="18" charset="0"/>
              </a:rPr>
              <a:t>The</a:t>
            </a:r>
            <a:r>
              <a:rPr lang="sr-Latn-BA" dirty="0" smtClean="0">
                <a:latin typeface="Times New Roman" pitchFamily="18" charset="0"/>
                <a:cs typeface="Times New Roman" pitchFamily="18" charset="0"/>
              </a:rPr>
              <a:t> </a:t>
            </a:r>
            <a:r>
              <a:rPr lang="sr-Latn-BA" dirty="0" err="1" smtClean="0">
                <a:latin typeface="Times New Roman" pitchFamily="18" charset="0"/>
                <a:cs typeface="Times New Roman" pitchFamily="18" charset="0"/>
              </a:rPr>
              <a:t>revised</a:t>
            </a:r>
            <a:r>
              <a:rPr lang="en-US" dirty="0" smtClean="0">
                <a:latin typeface="Times New Roman" pitchFamily="18" charset="0"/>
                <a:cs typeface="Times New Roman" pitchFamily="18" charset="0"/>
              </a:rPr>
              <a:t> </a:t>
            </a:r>
            <a:r>
              <a:rPr lang="sr-Latn-BA" dirty="0" err="1" smtClean="0">
                <a:latin typeface="Times New Roman" pitchFamily="18" charset="0"/>
                <a:cs typeface="Times New Roman" pitchFamily="18" charset="0"/>
              </a:rPr>
              <a:t>budget</a:t>
            </a:r>
            <a:r>
              <a:rPr lang="en-US" dirty="0" smtClean="0">
                <a:latin typeface="Times New Roman" pitchFamily="18" charset="0"/>
                <a:cs typeface="Times New Roman" pitchFamily="18" charset="0"/>
              </a:rPr>
              <a:t> for 2014 added as much as 8 </a:t>
            </a:r>
            <a:r>
              <a:rPr lang="en-US" dirty="0" err="1" smtClean="0">
                <a:latin typeface="Times New Roman" pitchFamily="18" charset="0"/>
                <a:cs typeface="Times New Roman" pitchFamily="18" charset="0"/>
              </a:rPr>
              <a:t>bn</a:t>
            </a:r>
            <a:r>
              <a:rPr lang="en-US" dirty="0" smtClean="0">
                <a:latin typeface="Times New Roman" pitchFamily="18" charset="0"/>
                <a:cs typeface="Times New Roman" pitchFamily="18" charset="0"/>
              </a:rPr>
              <a:t> dinars, setting the dynamics which are now being abandoned</a:t>
            </a:r>
            <a:endParaRPr lang="sr-Cyrl-RS" dirty="0">
              <a:latin typeface="Times New Roman" pitchFamily="18" charset="0"/>
              <a:cs typeface="Times New Roman" pitchFamily="18" charset="0"/>
            </a:endParaRPr>
          </a:p>
        </p:txBody>
      </p:sp>
      <p:sp>
        <p:nvSpPr>
          <p:cNvPr id="2" name="Slide Number Placeholder 1"/>
          <p:cNvSpPr>
            <a:spLocks noGrp="1"/>
          </p:cNvSpPr>
          <p:nvPr>
            <p:ph type="sldNum" sz="quarter" idx="2"/>
          </p:nvPr>
        </p:nvSpPr>
        <p:spPr>
          <a:xfrm>
            <a:off x="8440582" y="6400413"/>
            <a:ext cx="246219" cy="276999"/>
          </a:xfrm>
        </p:spPr>
        <p:txBody>
          <a:bodyPr/>
          <a:lstStyle/>
          <a:p>
            <a:fld id="{86CB4B4D-7CA3-9044-876B-883B54F8677D}" type="slidenum">
              <a:rPr lang="en-GB" smtClean="0">
                <a:latin typeface="Times New Roman" pitchFamily="18" charset="0"/>
                <a:cs typeface="Times New Roman" pitchFamily="18" charset="0"/>
              </a:rPr>
              <a:pPr/>
              <a:t>13</a:t>
            </a:fld>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4117922801"/>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hape 121"/>
          <p:cNvSpPr>
            <a:spLocks noGrp="1"/>
          </p:cNvSpPr>
          <p:nvPr>
            <p:ph type="title"/>
          </p:nvPr>
        </p:nvSpPr>
        <p:spPr>
          <a:xfrm>
            <a:off x="467544" y="116632"/>
            <a:ext cx="8229600" cy="1143001"/>
          </a:xfrm>
          <a:prstGeom prst="rect">
            <a:avLst/>
          </a:prstGeom>
        </p:spPr>
        <p:txBody>
          <a:bodyPr>
            <a:noAutofit/>
          </a:bodyPr>
          <a:lstStyle>
            <a:lvl1pPr defTabSz="740663">
              <a:defRPr sz="3564"/>
            </a:lvl1pPr>
          </a:lstStyle>
          <a:p>
            <a:r>
              <a:rPr lang="en-US" sz="3600" dirty="0" smtClean="0">
                <a:latin typeface="Times New Roman" pitchFamily="18" charset="0"/>
                <a:cs typeface="Times New Roman" pitchFamily="18" charset="0"/>
              </a:rPr>
              <a:t>The salary plan will depend on downsizing</a:t>
            </a:r>
            <a:endParaRPr lang="sr-Cyrl-RS" sz="3600" dirty="0">
              <a:latin typeface="Times New Roman" pitchFamily="18" charset="0"/>
              <a:cs typeface="Times New Roman" pitchFamily="18" charset="0"/>
            </a:endParaRPr>
          </a:p>
        </p:txBody>
      </p:sp>
      <p:sp>
        <p:nvSpPr>
          <p:cNvPr id="122" name="Shape 122"/>
          <p:cNvSpPr>
            <a:spLocks noGrp="1"/>
          </p:cNvSpPr>
          <p:nvPr>
            <p:ph type="body" idx="1"/>
          </p:nvPr>
        </p:nvSpPr>
        <p:spPr>
          <a:xfrm>
            <a:off x="170120" y="1791586"/>
            <a:ext cx="8878187" cy="4525963"/>
          </a:xfrm>
          <a:prstGeom prst="rect">
            <a:avLst/>
          </a:prstGeom>
        </p:spPr>
        <p:txBody>
          <a:bodyPr>
            <a:normAutofit lnSpcReduction="10000"/>
          </a:bodyPr>
          <a:lstStyle/>
          <a:p>
            <a:pPr marL="301752" indent="-301752" defTabSz="804672">
              <a:spcBef>
                <a:spcPts val="1000"/>
              </a:spcBef>
              <a:defRPr sz="2816"/>
            </a:pPr>
            <a:r>
              <a:rPr lang="en-US" sz="3000" dirty="0" smtClean="0">
                <a:latin typeface="Times New Roman" pitchFamily="18" charset="0"/>
                <a:cs typeface="Times New Roman" pitchFamily="18" charset="0"/>
              </a:rPr>
              <a:t>It is good that</a:t>
            </a:r>
            <a:r>
              <a:rPr lang="sr-Latn-BA" sz="3000" dirty="0" smtClean="0">
                <a:latin typeface="Times New Roman" pitchFamily="18" charset="0"/>
                <a:cs typeface="Times New Roman" pitchFamily="18" charset="0"/>
              </a:rPr>
              <a:t> no </a:t>
            </a:r>
            <a:r>
              <a:rPr lang="en-US" sz="3000" dirty="0" smtClean="0">
                <a:latin typeface="Times New Roman" pitchFamily="18" charset="0"/>
                <a:cs typeface="Times New Roman" pitchFamily="18" charset="0"/>
              </a:rPr>
              <a:t>linear</a:t>
            </a:r>
            <a:r>
              <a:rPr lang="sr-Latn-BA" sz="3000"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cuts</a:t>
            </a:r>
            <a:r>
              <a:rPr lang="sr-Latn-BA" sz="3000" dirty="0" smtClean="0">
                <a:latin typeface="Times New Roman" pitchFamily="18" charset="0"/>
                <a:cs typeface="Times New Roman" pitchFamily="18" charset="0"/>
              </a:rPr>
              <a:t> </a:t>
            </a:r>
            <a:r>
              <a:rPr lang="sr-Latn-BA" sz="3000" dirty="0" smtClean="0">
                <a:latin typeface="Times New Roman" pitchFamily="18" charset="0"/>
                <a:cs typeface="Times New Roman" pitchFamily="18" charset="0"/>
              </a:rPr>
              <a:t>in </a:t>
            </a:r>
            <a:r>
              <a:rPr lang="en-US" sz="3000" dirty="0" smtClean="0">
                <a:latin typeface="Times New Roman" pitchFamily="18" charset="0"/>
                <a:cs typeface="Times New Roman" pitchFamily="18" charset="0"/>
              </a:rPr>
              <a:t>wage</a:t>
            </a:r>
            <a:r>
              <a:rPr lang="sr-Latn-BA" sz="3000"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expenditures were</a:t>
            </a:r>
            <a:r>
              <a:rPr lang="sr-Latn-BA" sz="3000" dirty="0" smtClean="0">
                <a:latin typeface="Times New Roman" pitchFamily="18" charset="0"/>
                <a:cs typeface="Times New Roman" pitchFamily="18" charset="0"/>
              </a:rPr>
              <a:t> </a:t>
            </a:r>
            <a:r>
              <a:rPr lang="sr-Latn-BA" sz="3000" dirty="0" smtClean="0">
                <a:latin typeface="Times New Roman" pitchFamily="18" charset="0"/>
                <a:cs typeface="Times New Roman" pitchFamily="18" charset="0"/>
              </a:rPr>
              <a:t>made </a:t>
            </a:r>
            <a:r>
              <a:rPr lang="en-US" sz="3000" dirty="0" smtClean="0">
                <a:latin typeface="Times New Roman" pitchFamily="18" charset="0"/>
                <a:cs typeface="Times New Roman" pitchFamily="18" charset="0"/>
              </a:rPr>
              <a:t>by</a:t>
            </a:r>
            <a:r>
              <a:rPr lang="sr-Latn-BA" sz="3000"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Ministries</a:t>
            </a:r>
          </a:p>
          <a:p>
            <a:pPr marL="742950" lvl="1" indent="-285750">
              <a:lnSpc>
                <a:spcPct val="80000"/>
              </a:lnSpc>
              <a:spcBef>
                <a:spcPts val="1000"/>
              </a:spcBef>
              <a:spcAft>
                <a:spcPts val="400"/>
              </a:spcAft>
              <a:defRPr sz="2100"/>
            </a:pPr>
            <a:r>
              <a:rPr lang="en-US" sz="2800" dirty="0" smtClean="0">
                <a:latin typeface="Times New Roman" pitchFamily="18" charset="0"/>
                <a:cs typeface="Times New Roman" pitchFamily="18" charset="0"/>
              </a:rPr>
              <a:t>More </a:t>
            </a:r>
            <a:r>
              <a:rPr lang="en-US" sz="2800" dirty="0" smtClean="0">
                <a:latin typeface="Times New Roman" pitchFamily="18" charset="0"/>
                <a:cs typeface="Times New Roman" pitchFamily="18" charset="0"/>
              </a:rPr>
              <a:t>in the Ministry of Interior (3%), less in the Ministry of Education (1.5%) – reflects the realistic dynamics</a:t>
            </a:r>
            <a:endParaRPr lang="sr-Cyrl-RS" sz="2800" dirty="0" smtClean="0">
              <a:latin typeface="Times New Roman" pitchFamily="18" charset="0"/>
              <a:cs typeface="Times New Roman" pitchFamily="18" charset="0"/>
            </a:endParaRPr>
          </a:p>
          <a:p>
            <a:pPr marL="301752" indent="-301752" defTabSz="804672">
              <a:spcBef>
                <a:spcPts val="600"/>
              </a:spcBef>
              <a:defRPr sz="2816"/>
            </a:pPr>
            <a:endParaRPr dirty="0">
              <a:latin typeface="Times New Roman" pitchFamily="18" charset="0"/>
              <a:cs typeface="Times New Roman" pitchFamily="18" charset="0"/>
            </a:endParaRPr>
          </a:p>
          <a:p>
            <a:pPr marL="301752" indent="-301752" defTabSz="804672">
              <a:spcBef>
                <a:spcPts val="600"/>
              </a:spcBef>
              <a:defRPr sz="2816"/>
            </a:pPr>
            <a:r>
              <a:rPr lang="en-US" sz="3000" dirty="0" smtClean="0">
                <a:latin typeface="Times New Roman" pitchFamily="18" charset="0"/>
                <a:cs typeface="Times New Roman" pitchFamily="18" charset="0"/>
              </a:rPr>
              <a:t>Still, it is uncertain whether plans have been made (education) and whether it will be those who have met the conditions for retirement and those who are actually superfluous (Ministry of Interior) that leave</a:t>
            </a:r>
            <a:endParaRPr sz="3000" dirty="0">
              <a:latin typeface="Times New Roman" pitchFamily="18" charset="0"/>
              <a:cs typeface="Times New Roman" pitchFamily="18" charset="0"/>
            </a:endParaRPr>
          </a:p>
        </p:txBody>
      </p:sp>
      <p:sp>
        <p:nvSpPr>
          <p:cNvPr id="2" name="Slide Number Placeholder 1"/>
          <p:cNvSpPr>
            <a:spLocks noGrp="1"/>
          </p:cNvSpPr>
          <p:nvPr>
            <p:ph type="sldNum" sz="quarter" idx="2"/>
          </p:nvPr>
        </p:nvSpPr>
        <p:spPr>
          <a:xfrm>
            <a:off x="8440582" y="6400413"/>
            <a:ext cx="246219" cy="276999"/>
          </a:xfrm>
        </p:spPr>
        <p:txBody>
          <a:bodyPr/>
          <a:lstStyle/>
          <a:p>
            <a:fld id="{86CB4B4D-7CA3-9044-876B-883B54F8677D}" type="slidenum">
              <a:rPr lang="en-GB" smtClean="0">
                <a:latin typeface="Times New Roman" pitchFamily="18" charset="0"/>
                <a:cs typeface="Times New Roman" pitchFamily="18" charset="0"/>
              </a:rPr>
              <a:pPr/>
              <a:t>14</a:t>
            </a:fld>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1828007188"/>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p:cNvSpPr>
          <p:nvPr>
            <p:ph type="title"/>
          </p:nvPr>
        </p:nvSpPr>
        <p:spPr>
          <a:xfrm>
            <a:off x="467544" y="116632"/>
            <a:ext cx="8229600" cy="1143001"/>
          </a:xfrm>
          <a:prstGeom prst="rect">
            <a:avLst/>
          </a:prstGeom>
        </p:spPr>
        <p:txBody>
          <a:bodyPr>
            <a:normAutofit fontScale="90000"/>
          </a:bodyPr>
          <a:lstStyle>
            <a:lvl1pPr defTabSz="832104">
              <a:defRPr sz="3549"/>
            </a:lvl1pPr>
          </a:lstStyle>
          <a:p>
            <a:r>
              <a:rPr lang="en-US" sz="3600" dirty="0" smtClean="0">
                <a:latin typeface="Times New Roman" pitchFamily="18" charset="0"/>
                <a:cs typeface="Times New Roman" pitchFamily="18" charset="0"/>
              </a:rPr>
              <a:t>Risk of other expenditures exceeding the budget</a:t>
            </a:r>
            <a:endParaRPr lang="sr-Cyrl-RS" sz="3600" dirty="0">
              <a:latin typeface="Times New Roman" pitchFamily="18" charset="0"/>
              <a:cs typeface="Times New Roman" pitchFamily="18" charset="0"/>
            </a:endParaRPr>
          </a:p>
        </p:txBody>
      </p:sp>
      <p:sp>
        <p:nvSpPr>
          <p:cNvPr id="125" name="Shape 125"/>
          <p:cNvSpPr>
            <a:spLocks noGrp="1"/>
          </p:cNvSpPr>
          <p:nvPr>
            <p:ph type="body" idx="1"/>
          </p:nvPr>
        </p:nvSpPr>
        <p:spPr>
          <a:xfrm>
            <a:off x="457200" y="1600200"/>
            <a:ext cx="8229600" cy="4853763"/>
          </a:xfrm>
          <a:prstGeom prst="rect">
            <a:avLst/>
          </a:prstGeom>
        </p:spPr>
        <p:txBody>
          <a:bodyPr>
            <a:normAutofit/>
          </a:bodyPr>
          <a:lstStyle/>
          <a:p>
            <a:pPr marL="318897" indent="-318897" defTabSz="850391">
              <a:spcBef>
                <a:spcPts val="800"/>
              </a:spcBef>
              <a:spcAft>
                <a:spcPts val="800"/>
              </a:spcAft>
              <a:defRPr sz="2976"/>
            </a:pPr>
            <a:r>
              <a:rPr lang="en-US" sz="3100" dirty="0" smtClean="0">
                <a:latin typeface="Times New Roman" pitchFamily="18" charset="0"/>
                <a:cs typeface="Times New Roman" pitchFamily="18" charset="0"/>
              </a:rPr>
              <a:t>Severance payments for enterprises being restructured</a:t>
            </a:r>
            <a:endParaRPr lang="sr-Cyrl-RS" sz="3100" dirty="0" smtClean="0">
              <a:latin typeface="Times New Roman" pitchFamily="18" charset="0"/>
              <a:cs typeface="Times New Roman" pitchFamily="18" charset="0"/>
            </a:endParaRPr>
          </a:p>
          <a:p>
            <a:pPr marL="690943" lvl="1" indent="-265747" defTabSz="850391">
              <a:spcBef>
                <a:spcPts val="800"/>
              </a:spcBef>
              <a:spcAft>
                <a:spcPts val="800"/>
              </a:spcAft>
              <a:defRPr sz="2604"/>
            </a:pPr>
            <a:r>
              <a:rPr lang="en-US" dirty="0" smtClean="0">
                <a:latin typeface="Times New Roman" pitchFamily="18" charset="0"/>
                <a:cs typeface="Times New Roman" pitchFamily="18" charset="0"/>
              </a:rPr>
              <a:t>The 6 </a:t>
            </a:r>
            <a:r>
              <a:rPr lang="en-US" dirty="0" err="1" smtClean="0">
                <a:latin typeface="Times New Roman" pitchFamily="18" charset="0"/>
                <a:cs typeface="Times New Roman" pitchFamily="18" charset="0"/>
              </a:rPr>
              <a:t>bn</a:t>
            </a:r>
            <a:r>
              <a:rPr lang="en-US" dirty="0" smtClean="0">
                <a:latin typeface="Times New Roman" pitchFamily="18" charset="0"/>
                <a:cs typeface="Times New Roman" pitchFamily="18" charset="0"/>
              </a:rPr>
              <a:t> planned covers (only) 10,000 employees</a:t>
            </a:r>
            <a:endParaRPr lang="sr-Cyrl-RS" dirty="0" smtClean="0">
              <a:latin typeface="Times New Roman" pitchFamily="18" charset="0"/>
              <a:cs typeface="Times New Roman" pitchFamily="18" charset="0"/>
            </a:endParaRPr>
          </a:p>
          <a:p>
            <a:pPr marL="318897" lvl="1" indent="-318897" defTabSz="850391">
              <a:spcBef>
                <a:spcPts val="800"/>
              </a:spcBef>
              <a:spcAft>
                <a:spcPts val="800"/>
              </a:spcAft>
              <a:buChar char="•"/>
              <a:defRPr sz="2976"/>
            </a:pPr>
            <a:r>
              <a:rPr lang="en-US" sz="3100" dirty="0" smtClean="0">
                <a:latin typeface="Times New Roman" pitchFamily="18" charset="0"/>
                <a:cs typeface="Times New Roman" pitchFamily="18" charset="0"/>
              </a:rPr>
              <a:t>Payments of fines and damages</a:t>
            </a:r>
            <a:endParaRPr lang="sr-Cyrl-RS" sz="3100" dirty="0" smtClean="0">
              <a:latin typeface="Times New Roman" pitchFamily="18" charset="0"/>
              <a:cs typeface="Times New Roman" pitchFamily="18" charset="0"/>
            </a:endParaRPr>
          </a:p>
          <a:p>
            <a:pPr marL="690943" lvl="1" indent="-265747" defTabSz="850391">
              <a:spcBef>
                <a:spcPts val="800"/>
              </a:spcBef>
              <a:spcAft>
                <a:spcPts val="800"/>
              </a:spcAft>
              <a:defRPr sz="2604"/>
            </a:pPr>
            <a:r>
              <a:rPr lang="en-US" dirty="0" smtClean="0">
                <a:latin typeface="Times New Roman" pitchFamily="18" charset="0"/>
                <a:cs typeface="Times New Roman" pitchFamily="18" charset="0"/>
              </a:rPr>
              <a:t>5 </a:t>
            </a:r>
            <a:r>
              <a:rPr lang="en-US" dirty="0" err="1" smtClean="0">
                <a:latin typeface="Times New Roman" pitchFamily="18" charset="0"/>
                <a:cs typeface="Times New Roman" pitchFamily="18" charset="0"/>
              </a:rPr>
              <a:t>bn</a:t>
            </a:r>
            <a:r>
              <a:rPr lang="en-US" dirty="0" smtClean="0">
                <a:latin typeface="Times New Roman" pitchFamily="18" charset="0"/>
                <a:cs typeface="Times New Roman" pitchFamily="18" charset="0"/>
              </a:rPr>
              <a:t> dinars – half of the expenditures in 2014</a:t>
            </a:r>
          </a:p>
          <a:p>
            <a:pPr marL="690943" lvl="1" indent="-265747" defTabSz="850391">
              <a:spcBef>
                <a:spcPts val="800"/>
              </a:spcBef>
              <a:spcAft>
                <a:spcPts val="800"/>
              </a:spcAft>
              <a:defRPr sz="2604"/>
            </a:pPr>
            <a:r>
              <a:rPr lang="en-US" dirty="0" smtClean="0">
                <a:latin typeface="Times New Roman" pitchFamily="18" charset="0"/>
                <a:cs typeface="Times New Roman" pitchFamily="18" charset="0"/>
              </a:rPr>
              <a:t>Liabilities decreased “at the last minute” (larger in the Draft than in the Proposal of the Budget by as much as 3.3 </a:t>
            </a:r>
            <a:r>
              <a:rPr lang="en-US" dirty="0" err="1" smtClean="0">
                <a:latin typeface="Times New Roman" pitchFamily="18" charset="0"/>
                <a:cs typeface="Times New Roman" pitchFamily="18" charset="0"/>
              </a:rPr>
              <a:t>bn</a:t>
            </a:r>
            <a:r>
              <a:rPr lang="en-US" dirty="0" smtClean="0">
                <a:latin typeface="Times New Roman" pitchFamily="18" charset="0"/>
                <a:cs typeface="Times New Roman" pitchFamily="18" charset="0"/>
              </a:rPr>
              <a:t> dinars) – are they now well planned?</a:t>
            </a:r>
            <a:endParaRPr lang="sr-Cyrl-RS" dirty="0">
              <a:latin typeface="Times New Roman" pitchFamily="18" charset="0"/>
              <a:cs typeface="Times New Roman" pitchFamily="18" charset="0"/>
            </a:endParaRPr>
          </a:p>
        </p:txBody>
      </p:sp>
      <p:sp>
        <p:nvSpPr>
          <p:cNvPr id="2" name="Slide Number Placeholder 1"/>
          <p:cNvSpPr>
            <a:spLocks noGrp="1"/>
          </p:cNvSpPr>
          <p:nvPr>
            <p:ph type="sldNum" sz="quarter" idx="2"/>
          </p:nvPr>
        </p:nvSpPr>
        <p:spPr>
          <a:xfrm>
            <a:off x="8440582" y="6400413"/>
            <a:ext cx="246219" cy="276999"/>
          </a:xfrm>
        </p:spPr>
        <p:txBody>
          <a:bodyPr/>
          <a:lstStyle/>
          <a:p>
            <a:fld id="{86CB4B4D-7CA3-9044-876B-883B54F8677D}" type="slidenum">
              <a:rPr lang="en-GB" smtClean="0">
                <a:latin typeface="Times New Roman" pitchFamily="18" charset="0"/>
                <a:cs typeface="Times New Roman" pitchFamily="18" charset="0"/>
              </a:rPr>
              <a:pPr/>
              <a:t>15</a:t>
            </a:fld>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2726405168"/>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Shape 127"/>
          <p:cNvSpPr>
            <a:spLocks noGrp="1"/>
          </p:cNvSpPr>
          <p:nvPr>
            <p:ph type="title"/>
          </p:nvPr>
        </p:nvSpPr>
        <p:spPr>
          <a:xfrm>
            <a:off x="457200" y="152400"/>
            <a:ext cx="8229600" cy="1143001"/>
          </a:xfrm>
          <a:prstGeom prst="rect">
            <a:avLst/>
          </a:prstGeom>
        </p:spPr>
        <p:txBody>
          <a:bodyPr>
            <a:noAutofit/>
          </a:bodyPr>
          <a:lstStyle>
            <a:lvl1pPr defTabSz="832104">
              <a:defRPr sz="3549"/>
            </a:lvl1pPr>
          </a:lstStyle>
          <a:p>
            <a:r>
              <a:rPr lang="en-US" sz="3600" dirty="0" smtClean="0">
                <a:latin typeface="Times New Roman" pitchFamily="18" charset="0"/>
                <a:cs typeface="Times New Roman" pitchFamily="18" charset="0"/>
              </a:rPr>
              <a:t>The </a:t>
            </a:r>
            <a:r>
              <a:rPr lang="en-US" sz="3600" dirty="0" smtClean="0">
                <a:latin typeface="Times New Roman" pitchFamily="18" charset="0"/>
                <a:cs typeface="Times New Roman" pitchFamily="18" charset="0"/>
              </a:rPr>
              <a:t>Budget </a:t>
            </a:r>
            <a:r>
              <a:rPr lang="sr-Latn-BA" sz="3600" dirty="0" smtClean="0">
                <a:latin typeface="Times New Roman" pitchFamily="18" charset="0"/>
                <a:cs typeface="Times New Roman" pitchFamily="18" charset="0"/>
              </a:rPr>
              <a:t>for 2016 </a:t>
            </a:r>
            <a:r>
              <a:rPr lang="en-US" sz="3600" dirty="0" smtClean="0">
                <a:latin typeface="Times New Roman" pitchFamily="18" charset="0"/>
                <a:cs typeface="Times New Roman" pitchFamily="18" charset="0"/>
              </a:rPr>
              <a:t>is less transparent than the </a:t>
            </a:r>
            <a:r>
              <a:rPr lang="sr-Latn-BA" sz="3600" dirty="0" smtClean="0">
                <a:latin typeface="Times New Roman" pitchFamily="18" charset="0"/>
                <a:cs typeface="Times New Roman" pitchFamily="18" charset="0"/>
              </a:rPr>
              <a:t>one for 2015</a:t>
            </a:r>
            <a:endParaRPr lang="sr-Cyrl-RS" sz="3600" dirty="0">
              <a:latin typeface="Times New Roman" pitchFamily="18" charset="0"/>
              <a:cs typeface="Times New Roman" pitchFamily="18" charset="0"/>
            </a:endParaRPr>
          </a:p>
        </p:txBody>
      </p:sp>
      <p:sp>
        <p:nvSpPr>
          <p:cNvPr id="128" name="Shape 128"/>
          <p:cNvSpPr>
            <a:spLocks noGrp="1"/>
          </p:cNvSpPr>
          <p:nvPr>
            <p:ph type="body" idx="1"/>
          </p:nvPr>
        </p:nvSpPr>
        <p:spPr>
          <a:xfrm>
            <a:off x="457200" y="1447800"/>
            <a:ext cx="8495414" cy="4678363"/>
          </a:xfrm>
          <a:prstGeom prst="rect">
            <a:avLst/>
          </a:prstGeom>
        </p:spPr>
        <p:txBody>
          <a:bodyPr>
            <a:normAutofit/>
          </a:bodyPr>
          <a:lstStyle/>
          <a:p>
            <a:pPr marL="301752" indent="-301752" defTabSz="804672">
              <a:lnSpc>
                <a:spcPct val="90000"/>
              </a:lnSpc>
              <a:spcBef>
                <a:spcPts val="800"/>
              </a:spcBef>
              <a:spcAft>
                <a:spcPts val="600"/>
              </a:spcAft>
              <a:defRPr sz="2552"/>
            </a:pPr>
            <a:r>
              <a:rPr lang="en-US" sz="2800" dirty="0" smtClean="0">
                <a:latin typeface="Times New Roman" pitchFamily="18" charset="0"/>
                <a:cs typeface="Times New Roman" pitchFamily="18" charset="0"/>
              </a:rPr>
              <a:t>Liabilities towards foreign investors unknown</a:t>
            </a:r>
            <a:endParaRPr lang="sr-Cyrl-RS" sz="2800" dirty="0" smtClean="0">
              <a:latin typeface="Times New Roman" pitchFamily="18" charset="0"/>
              <a:cs typeface="Times New Roman" pitchFamily="18" charset="0"/>
            </a:endParaRPr>
          </a:p>
          <a:p>
            <a:pPr marL="653795" lvl="1" indent="-251459" defTabSz="804672">
              <a:lnSpc>
                <a:spcPct val="90000"/>
              </a:lnSpc>
              <a:spcBef>
                <a:spcPts val="800"/>
              </a:spcBef>
              <a:spcAft>
                <a:spcPts val="600"/>
              </a:spcAft>
              <a:defRPr sz="2200"/>
            </a:pPr>
            <a:r>
              <a:rPr lang="en-US" dirty="0" smtClean="0">
                <a:latin typeface="Times New Roman" pitchFamily="18" charset="0"/>
                <a:cs typeface="Times New Roman" pitchFamily="18" charset="0"/>
              </a:rPr>
              <a:t>Only the total amount of about 8 </a:t>
            </a:r>
            <a:r>
              <a:rPr lang="en-US" dirty="0" err="1" smtClean="0">
                <a:latin typeface="Times New Roman" pitchFamily="18" charset="0"/>
                <a:cs typeface="Times New Roman" pitchFamily="18" charset="0"/>
              </a:rPr>
              <a:t>bn</a:t>
            </a:r>
            <a:r>
              <a:rPr lang="en-US" dirty="0" smtClean="0">
                <a:latin typeface="Times New Roman" pitchFamily="18" charset="0"/>
                <a:cs typeface="Times New Roman" pitchFamily="18" charset="0"/>
              </a:rPr>
              <a:t> dinars for a group of enterprises (Fiat, Air Serbia, Truck </a:t>
            </a:r>
            <a:r>
              <a:rPr lang="en-US" dirty="0" err="1" smtClean="0">
                <a:latin typeface="Times New Roman" pitchFamily="18" charset="0"/>
                <a:cs typeface="Times New Roman" pitchFamily="18" charset="0"/>
              </a:rPr>
              <a:t>Lite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Tigar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Tyres</a:t>
            </a:r>
            <a:r>
              <a:rPr lang="en-US" dirty="0" smtClean="0">
                <a:latin typeface="Times New Roman" pitchFamily="18" charset="0"/>
                <a:cs typeface="Times New Roman" pitchFamily="18" charset="0"/>
              </a:rPr>
              <a:t>, PKC)</a:t>
            </a:r>
            <a:endParaRPr lang="sr-Cyrl-RS" dirty="0" smtClean="0">
              <a:latin typeface="Times New Roman" pitchFamily="18" charset="0"/>
              <a:cs typeface="Times New Roman" pitchFamily="18" charset="0"/>
            </a:endParaRPr>
          </a:p>
          <a:p>
            <a:pPr marL="301752" indent="-301752" defTabSz="804672">
              <a:lnSpc>
                <a:spcPct val="90000"/>
              </a:lnSpc>
              <a:spcBef>
                <a:spcPts val="800"/>
              </a:spcBef>
              <a:spcAft>
                <a:spcPts val="600"/>
              </a:spcAft>
              <a:defRPr sz="2552"/>
            </a:pPr>
            <a:r>
              <a:rPr lang="en-US" sz="2800" dirty="0" smtClean="0">
                <a:latin typeface="Times New Roman" pitchFamily="18" charset="0"/>
                <a:cs typeface="Times New Roman" pitchFamily="18" charset="0"/>
              </a:rPr>
              <a:t>Smaller incentives for new investments, but with a risk of liabilities being transferred to the upcoming years</a:t>
            </a:r>
            <a:endParaRPr lang="sr-Cyrl-RS" sz="2800" dirty="0">
              <a:latin typeface="Times New Roman" pitchFamily="18" charset="0"/>
              <a:cs typeface="Times New Roman" pitchFamily="18" charset="0"/>
            </a:endParaRPr>
          </a:p>
          <a:p>
            <a:pPr marL="653795" lvl="1" indent="-251459" defTabSz="804672">
              <a:lnSpc>
                <a:spcPct val="90000"/>
              </a:lnSpc>
              <a:spcBef>
                <a:spcPts val="800"/>
              </a:spcBef>
              <a:spcAft>
                <a:spcPts val="600"/>
              </a:spcAft>
              <a:defRPr sz="2200"/>
            </a:pPr>
            <a:r>
              <a:rPr lang="en-US" dirty="0" smtClean="0">
                <a:latin typeface="Times New Roman" pitchFamily="18" charset="0"/>
                <a:cs typeface="Times New Roman" pitchFamily="18" charset="0"/>
              </a:rPr>
              <a:t>3.5 </a:t>
            </a:r>
            <a:r>
              <a:rPr lang="en-US" dirty="0" err="1" smtClean="0">
                <a:latin typeface="Times New Roman" pitchFamily="18" charset="0"/>
                <a:cs typeface="Times New Roman" pitchFamily="18" charset="0"/>
              </a:rPr>
              <a:t>bn</a:t>
            </a:r>
            <a:r>
              <a:rPr lang="en-US" dirty="0" smtClean="0">
                <a:latin typeface="Times New Roman" pitchFamily="18" charset="0"/>
                <a:cs typeface="Times New Roman" pitchFamily="18" charset="0"/>
              </a:rPr>
              <a:t> dinars for new investments (half of the 2015 sum), but with the change of the Budget System</a:t>
            </a:r>
            <a:r>
              <a:rPr lang="sr-Latn-BA" dirty="0" smtClean="0">
                <a:latin typeface="Times New Roman" pitchFamily="18" charset="0"/>
                <a:cs typeface="Times New Roman" pitchFamily="18" charset="0"/>
              </a:rPr>
              <a:t> </a:t>
            </a:r>
            <a:r>
              <a:rPr lang="sr-Latn-BA" dirty="0" err="1" smtClean="0">
                <a:latin typeface="Times New Roman" pitchFamily="18" charset="0"/>
                <a:cs typeface="Times New Roman" pitchFamily="18" charset="0"/>
              </a:rPr>
              <a:t>Law</a:t>
            </a:r>
            <a:r>
              <a:rPr lang="en-US" dirty="0" smtClean="0">
                <a:latin typeface="Times New Roman" pitchFamily="18" charset="0"/>
                <a:cs typeface="Times New Roman" pitchFamily="18" charset="0"/>
              </a:rPr>
              <a:t>, a door shall be opened to uncontrolled undertaking of liabilities</a:t>
            </a:r>
            <a:endParaRPr lang="sr-Cyrl-RS" dirty="0" smtClean="0">
              <a:latin typeface="Times New Roman" pitchFamily="18" charset="0"/>
              <a:cs typeface="Times New Roman" pitchFamily="18" charset="0"/>
            </a:endParaRPr>
          </a:p>
          <a:p>
            <a:pPr marL="301752" indent="-301752" defTabSz="804672">
              <a:lnSpc>
                <a:spcPct val="90000"/>
              </a:lnSpc>
              <a:spcBef>
                <a:spcPts val="800"/>
              </a:spcBef>
              <a:spcAft>
                <a:spcPts val="600"/>
              </a:spcAft>
              <a:defRPr sz="2552"/>
            </a:pPr>
            <a:r>
              <a:rPr lang="en-US" sz="2800" dirty="0" smtClean="0">
                <a:latin typeface="Times New Roman" pitchFamily="18" charset="0"/>
                <a:cs typeface="Times New Roman" pitchFamily="18" charset="0"/>
              </a:rPr>
              <a:t>Unknown structure of activated guarantees</a:t>
            </a:r>
            <a:endParaRPr lang="sr-Cyrl-RS" sz="2800" dirty="0">
              <a:latin typeface="Times New Roman" pitchFamily="18" charset="0"/>
              <a:cs typeface="Times New Roman" pitchFamily="18" charset="0"/>
            </a:endParaRPr>
          </a:p>
          <a:p>
            <a:pPr marL="653795" lvl="1" indent="-251459" defTabSz="804672">
              <a:lnSpc>
                <a:spcPct val="90000"/>
              </a:lnSpc>
              <a:spcBef>
                <a:spcPts val="800"/>
              </a:spcBef>
              <a:spcAft>
                <a:spcPts val="600"/>
              </a:spcAft>
              <a:defRPr sz="2200"/>
            </a:pPr>
            <a:r>
              <a:rPr lang="en-US" dirty="0" smtClean="0">
                <a:latin typeface="Times New Roman" pitchFamily="18" charset="0"/>
                <a:cs typeface="Times New Roman" pitchFamily="18" charset="0"/>
              </a:rPr>
              <a:t>There is not even a list of enterprises this year</a:t>
            </a:r>
            <a:r>
              <a:rPr lang="sr-Latn-BA" dirty="0">
                <a:latin typeface="Times New Roman" pitchFamily="18" charset="0"/>
                <a:cs typeface="Times New Roman" pitchFamily="18" charset="0"/>
              </a:rPr>
              <a:t> </a:t>
            </a:r>
            <a:r>
              <a:rPr lang="sr-Latn-BA" dirty="0" smtClean="0">
                <a:latin typeface="Times New Roman" pitchFamily="18" charset="0"/>
                <a:cs typeface="Times New Roman" pitchFamily="18" charset="0"/>
              </a:rPr>
              <a:t>(for which </a:t>
            </a:r>
            <a:r>
              <a:rPr lang="sr-Latn-BA" dirty="0" err="1" smtClean="0">
                <a:latin typeface="Times New Roman" pitchFamily="18" charset="0"/>
                <a:cs typeface="Times New Roman" pitchFamily="18" charset="0"/>
              </a:rPr>
              <a:t>debt</a:t>
            </a:r>
            <a:r>
              <a:rPr lang="sr-Latn-BA" dirty="0" smtClean="0">
                <a:latin typeface="Times New Roman" pitchFamily="18" charset="0"/>
                <a:cs typeface="Times New Roman" pitchFamily="18" charset="0"/>
              </a:rPr>
              <a:t> </a:t>
            </a:r>
            <a:r>
              <a:rPr lang="sr-Latn-BA" dirty="0" err="1" smtClean="0">
                <a:latin typeface="Times New Roman" pitchFamily="18" charset="0"/>
                <a:cs typeface="Times New Roman" pitchFamily="18" charset="0"/>
              </a:rPr>
              <a:t>repayment</a:t>
            </a:r>
            <a:r>
              <a:rPr lang="sr-Latn-BA" dirty="0" smtClean="0">
                <a:latin typeface="Times New Roman" pitchFamily="18" charset="0"/>
                <a:cs typeface="Times New Roman" pitchFamily="18" charset="0"/>
              </a:rPr>
              <a:t> </a:t>
            </a:r>
            <a:r>
              <a:rPr lang="sr-Latn-BA" dirty="0" err="1" smtClean="0">
                <a:latin typeface="Times New Roman" pitchFamily="18" charset="0"/>
                <a:cs typeface="Times New Roman" pitchFamily="18" charset="0"/>
              </a:rPr>
              <a:t>falls</a:t>
            </a:r>
            <a:r>
              <a:rPr lang="sr-Latn-BA" dirty="0" smtClean="0">
                <a:latin typeface="Times New Roman" pitchFamily="18" charset="0"/>
                <a:cs typeface="Times New Roman" pitchFamily="18" charset="0"/>
              </a:rPr>
              <a:t> on </a:t>
            </a:r>
            <a:r>
              <a:rPr lang="sr-Latn-BA" dirty="0" err="1" smtClean="0">
                <a:latin typeface="Times New Roman" pitchFamily="18" charset="0"/>
                <a:cs typeface="Times New Roman" pitchFamily="18" charset="0"/>
              </a:rPr>
              <a:t>government</a:t>
            </a:r>
            <a:r>
              <a:rPr lang="sr-Latn-BA"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which was in place last year</a:t>
            </a:r>
            <a:endParaRPr lang="sr-Cyrl-RS" dirty="0">
              <a:latin typeface="Times New Roman" pitchFamily="18" charset="0"/>
              <a:cs typeface="Times New Roman" pitchFamily="18" charset="0"/>
            </a:endParaRPr>
          </a:p>
        </p:txBody>
      </p:sp>
      <p:sp>
        <p:nvSpPr>
          <p:cNvPr id="2" name="Slide Number Placeholder 1"/>
          <p:cNvSpPr>
            <a:spLocks noGrp="1"/>
          </p:cNvSpPr>
          <p:nvPr>
            <p:ph type="sldNum" sz="quarter" idx="2"/>
          </p:nvPr>
        </p:nvSpPr>
        <p:spPr>
          <a:xfrm>
            <a:off x="8440582" y="6400413"/>
            <a:ext cx="246219" cy="276999"/>
          </a:xfrm>
        </p:spPr>
        <p:txBody>
          <a:bodyPr/>
          <a:lstStyle/>
          <a:p>
            <a:fld id="{86CB4B4D-7CA3-9044-876B-883B54F8677D}" type="slidenum">
              <a:rPr lang="en-GB" smtClean="0">
                <a:latin typeface="Times New Roman" pitchFamily="18" charset="0"/>
                <a:cs typeface="Times New Roman" pitchFamily="18" charset="0"/>
              </a:rPr>
              <a:pPr/>
              <a:t>16</a:t>
            </a:fld>
            <a:endParaRPr lang="en-GB" dirty="0">
              <a:latin typeface="Times New Roman" pitchFamily="18" charset="0"/>
              <a:cs typeface="Times New Roman" pitchFamily="18" charset="0"/>
            </a:endParaRPr>
          </a:p>
        </p:txBody>
      </p:sp>
    </p:spTree>
    <p:extLst>
      <p:ext uri="{BB962C8B-B14F-4D97-AF65-F5344CB8AC3E}">
        <p14:creationId xmlns:p14="http://schemas.microsoft.com/office/powerpoint/2010/main" val="1743304840"/>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15888"/>
            <a:ext cx="8229600" cy="1143000"/>
          </a:xfrm>
        </p:spPr>
        <p:txBody>
          <a:bodyPr>
            <a:normAutofit fontScale="90000"/>
          </a:bodyPr>
          <a:lstStyle/>
          <a:p>
            <a:r>
              <a:rPr lang="en-US" sz="4000" dirty="0" smtClean="0">
                <a:latin typeface="Times New Roman" pitchFamily="18" charset="0"/>
                <a:cs typeface="Times New Roman" pitchFamily="18" charset="0"/>
              </a:rPr>
              <a:t>Budget revenue has been projected realistically</a:t>
            </a:r>
          </a:p>
        </p:txBody>
      </p:sp>
      <p:sp>
        <p:nvSpPr>
          <p:cNvPr id="3" name="Content Placeholder 2"/>
          <p:cNvSpPr>
            <a:spLocks noGrp="1"/>
          </p:cNvSpPr>
          <p:nvPr>
            <p:ph idx="1"/>
          </p:nvPr>
        </p:nvSpPr>
        <p:spPr>
          <a:xfrm>
            <a:off x="107950" y="1509823"/>
            <a:ext cx="9036050" cy="5232290"/>
          </a:xfrm>
        </p:spPr>
        <p:txBody>
          <a:bodyPr>
            <a:normAutofit/>
          </a:bodyPr>
          <a:lstStyle/>
          <a:p>
            <a:pPr>
              <a:lnSpc>
                <a:spcPct val="80000"/>
              </a:lnSpc>
              <a:spcBef>
                <a:spcPts val="600"/>
              </a:spcBef>
              <a:spcAft>
                <a:spcPts val="400"/>
              </a:spcAft>
            </a:pPr>
            <a:r>
              <a:rPr lang="en-US" sz="2600" dirty="0" smtClean="0">
                <a:latin typeface="Times New Roman" pitchFamily="18" charset="0"/>
                <a:cs typeface="Times New Roman" pitchFamily="18" charset="0"/>
              </a:rPr>
              <a:t>The 2015 Budget stopped the negative practice of overestimating budget revenues</a:t>
            </a:r>
            <a:endParaRPr lang="sr-Cyrl-CS" sz="2600" dirty="0" smtClean="0">
              <a:latin typeface="Times New Roman" pitchFamily="18" charset="0"/>
              <a:cs typeface="Times New Roman" pitchFamily="18" charset="0"/>
            </a:endParaRPr>
          </a:p>
          <a:p>
            <a:pPr lvl="1">
              <a:lnSpc>
                <a:spcPct val="80000"/>
              </a:lnSpc>
              <a:spcBef>
                <a:spcPts val="600"/>
              </a:spcBef>
              <a:spcAft>
                <a:spcPts val="400"/>
              </a:spcAft>
            </a:pPr>
            <a:r>
              <a:rPr lang="en-US" sz="2200" dirty="0" smtClean="0">
                <a:latin typeface="Times New Roman" pitchFamily="18" charset="0"/>
                <a:cs typeface="Times New Roman" pitchFamily="18" charset="0"/>
              </a:rPr>
              <a:t>Revenue overestimation was present in 2012 and 2013, and partly in the 2014 Budget</a:t>
            </a:r>
            <a:endParaRPr lang="sr-Cyrl-CS" sz="2200" dirty="0" smtClean="0">
              <a:latin typeface="Times New Roman" pitchFamily="18" charset="0"/>
              <a:cs typeface="Times New Roman" pitchFamily="18" charset="0"/>
            </a:endParaRPr>
          </a:p>
          <a:p>
            <a:pPr lvl="1">
              <a:lnSpc>
                <a:spcPct val="80000"/>
              </a:lnSpc>
              <a:spcBef>
                <a:spcPts val="600"/>
              </a:spcBef>
              <a:spcAft>
                <a:spcPts val="400"/>
              </a:spcAft>
              <a:buFont typeface="Arial" charset="0"/>
              <a:buNone/>
            </a:pPr>
            <a:endParaRPr lang="sr-Cyrl-CS" sz="2100" dirty="0" smtClean="0">
              <a:latin typeface="Times New Roman" pitchFamily="18" charset="0"/>
              <a:cs typeface="Times New Roman" pitchFamily="18" charset="0"/>
            </a:endParaRPr>
          </a:p>
          <a:p>
            <a:pPr>
              <a:lnSpc>
                <a:spcPct val="80000"/>
              </a:lnSpc>
              <a:spcBef>
                <a:spcPts val="600"/>
              </a:spcBef>
              <a:spcAft>
                <a:spcPts val="400"/>
              </a:spcAft>
            </a:pPr>
            <a:r>
              <a:rPr lang="en-US" sz="2600" dirty="0" smtClean="0">
                <a:latin typeface="Times New Roman" pitchFamily="18" charset="0"/>
                <a:cs typeface="Times New Roman" pitchFamily="18" charset="0"/>
              </a:rPr>
              <a:t>Revenue for 2016 has been projected realistically</a:t>
            </a:r>
            <a:endParaRPr lang="sr-Cyrl-CS" sz="2600" dirty="0">
              <a:latin typeface="Times New Roman" pitchFamily="18" charset="0"/>
              <a:cs typeface="Times New Roman" pitchFamily="18" charset="0"/>
            </a:endParaRPr>
          </a:p>
          <a:p>
            <a:pPr lvl="1">
              <a:lnSpc>
                <a:spcPct val="80000"/>
              </a:lnSpc>
              <a:spcBef>
                <a:spcPts val="600"/>
              </a:spcBef>
              <a:spcAft>
                <a:spcPts val="400"/>
              </a:spcAft>
            </a:pPr>
            <a:r>
              <a:rPr lang="en-US" sz="2200" dirty="0" smtClean="0">
                <a:latin typeface="Times New Roman" pitchFamily="18" charset="0"/>
                <a:cs typeface="Times New Roman" pitchFamily="18" charset="0"/>
              </a:rPr>
              <a:t> Important for the credibility of the budgeting process</a:t>
            </a:r>
            <a:endParaRPr lang="sr-Cyrl-CS" sz="2200" dirty="0" smtClean="0">
              <a:latin typeface="Times New Roman" pitchFamily="18" charset="0"/>
              <a:cs typeface="Times New Roman" pitchFamily="18" charset="0"/>
            </a:endParaRPr>
          </a:p>
          <a:p>
            <a:pPr lvl="1">
              <a:lnSpc>
                <a:spcPct val="80000"/>
              </a:lnSpc>
              <a:spcBef>
                <a:spcPts val="600"/>
              </a:spcBef>
              <a:spcAft>
                <a:spcPts val="400"/>
              </a:spcAft>
              <a:buFont typeface="Arial" charset="0"/>
              <a:buNone/>
            </a:pPr>
            <a:endParaRPr lang="en-US" sz="2100" dirty="0" smtClean="0">
              <a:latin typeface="Times New Roman" pitchFamily="18" charset="0"/>
              <a:cs typeface="Times New Roman" pitchFamily="18" charset="0"/>
            </a:endParaRPr>
          </a:p>
          <a:p>
            <a:pPr>
              <a:lnSpc>
                <a:spcPct val="80000"/>
              </a:lnSpc>
              <a:spcBef>
                <a:spcPts val="600"/>
              </a:spcBef>
              <a:spcAft>
                <a:spcPts val="400"/>
              </a:spcAft>
            </a:pPr>
            <a:r>
              <a:rPr lang="en-US" sz="2600" dirty="0" smtClean="0">
                <a:latin typeface="Times New Roman" pitchFamily="18" charset="0"/>
                <a:cs typeface="Times New Roman" pitchFamily="18" charset="0"/>
              </a:rPr>
              <a:t>Increase of budget revenue of 20 </a:t>
            </a:r>
            <a:r>
              <a:rPr lang="en-US" sz="2600" dirty="0" err="1" smtClean="0">
                <a:latin typeface="Times New Roman" pitchFamily="18" charset="0"/>
                <a:cs typeface="Times New Roman" pitchFamily="18" charset="0"/>
              </a:rPr>
              <a:t>bn</a:t>
            </a:r>
            <a:r>
              <a:rPr lang="en-US" sz="2600" dirty="0" smtClean="0">
                <a:latin typeface="Times New Roman" pitchFamily="18" charset="0"/>
                <a:cs typeface="Times New Roman" pitchFamily="18" charset="0"/>
              </a:rPr>
              <a:t> compared to the amount collected in 2015</a:t>
            </a:r>
            <a:endParaRPr lang="en-US" sz="2600" dirty="0">
              <a:latin typeface="Times New Roman" pitchFamily="18" charset="0"/>
              <a:cs typeface="Times New Roman" pitchFamily="18" charset="0"/>
            </a:endParaRPr>
          </a:p>
          <a:p>
            <a:pPr lvl="1">
              <a:lnSpc>
                <a:spcPct val="80000"/>
              </a:lnSpc>
              <a:spcBef>
                <a:spcPts val="600"/>
              </a:spcBef>
              <a:spcAft>
                <a:spcPts val="400"/>
              </a:spcAft>
            </a:pPr>
            <a:r>
              <a:rPr lang="en-US" sz="2200" dirty="0" smtClean="0">
                <a:latin typeface="Times New Roman" pitchFamily="18" charset="0"/>
                <a:cs typeface="Times New Roman" pitchFamily="18" charset="0"/>
              </a:rPr>
              <a:t>30 </a:t>
            </a:r>
            <a:r>
              <a:rPr lang="en-US" sz="2200" dirty="0" err="1" smtClean="0">
                <a:latin typeface="Times New Roman" pitchFamily="18" charset="0"/>
                <a:cs typeface="Times New Roman" pitchFamily="18" charset="0"/>
              </a:rPr>
              <a:t>bn</a:t>
            </a:r>
            <a:r>
              <a:rPr lang="en-US" sz="2200" dirty="0" smtClean="0">
                <a:latin typeface="Times New Roman" pitchFamily="18" charset="0"/>
                <a:cs typeface="Times New Roman" pitchFamily="18" charset="0"/>
              </a:rPr>
              <a:t> increase due to economic trends</a:t>
            </a:r>
          </a:p>
          <a:p>
            <a:pPr lvl="1">
              <a:lnSpc>
                <a:spcPct val="80000"/>
              </a:lnSpc>
              <a:spcBef>
                <a:spcPts val="600"/>
              </a:spcBef>
              <a:spcAft>
                <a:spcPts val="400"/>
              </a:spcAft>
            </a:pPr>
            <a:r>
              <a:rPr lang="en-US" sz="2200" dirty="0" smtClean="0">
                <a:latin typeface="Times New Roman" pitchFamily="18" charset="0"/>
                <a:cs typeface="Times New Roman" pitchFamily="18" charset="0"/>
              </a:rPr>
              <a:t>20 </a:t>
            </a:r>
            <a:r>
              <a:rPr lang="en-US" sz="2200" dirty="0" err="1" smtClean="0">
                <a:latin typeface="Times New Roman" pitchFamily="18" charset="0"/>
                <a:cs typeface="Times New Roman" pitchFamily="18" charset="0"/>
              </a:rPr>
              <a:t>bn</a:t>
            </a:r>
            <a:r>
              <a:rPr lang="en-US" sz="2200" dirty="0" smtClean="0">
                <a:latin typeface="Times New Roman" pitchFamily="18" charset="0"/>
                <a:cs typeface="Times New Roman" pitchFamily="18" charset="0"/>
              </a:rPr>
              <a:t> increase due to excise on electricity and oil derivatives</a:t>
            </a:r>
          </a:p>
          <a:p>
            <a:pPr lvl="1">
              <a:lnSpc>
                <a:spcPct val="80000"/>
              </a:lnSpc>
              <a:spcBef>
                <a:spcPts val="600"/>
              </a:spcBef>
              <a:spcAft>
                <a:spcPts val="400"/>
              </a:spcAft>
            </a:pPr>
            <a:r>
              <a:rPr lang="en-US" sz="2200" dirty="0" smtClean="0">
                <a:latin typeface="Times New Roman" pitchFamily="18" charset="0"/>
                <a:cs typeface="Times New Roman" pitchFamily="18" charset="0"/>
              </a:rPr>
              <a:t>30 </a:t>
            </a:r>
            <a:r>
              <a:rPr lang="en-US" sz="2200" dirty="0" err="1" smtClean="0">
                <a:latin typeface="Times New Roman" pitchFamily="18" charset="0"/>
                <a:cs typeface="Times New Roman" pitchFamily="18" charset="0"/>
              </a:rPr>
              <a:t>bn</a:t>
            </a:r>
            <a:r>
              <a:rPr lang="en-US" sz="2200" dirty="0" smtClean="0">
                <a:latin typeface="Times New Roman" pitchFamily="18" charset="0"/>
                <a:cs typeface="Times New Roman" pitchFamily="18" charset="0"/>
              </a:rPr>
              <a:t> decrease in one-offs (EPS, EMS, Telecom)</a:t>
            </a:r>
          </a:p>
        </p:txBody>
      </p:sp>
      <p:sp>
        <p:nvSpPr>
          <p:cNvPr id="4" name="Slide Number Placeholder 3"/>
          <p:cNvSpPr>
            <a:spLocks noGrp="1"/>
          </p:cNvSpPr>
          <p:nvPr>
            <p:ph type="sldNum" sz="quarter" idx="12"/>
          </p:nvPr>
        </p:nvSpPr>
        <p:spPr/>
        <p:txBody>
          <a:bodyPr/>
          <a:lstStyle/>
          <a:p>
            <a:pPr>
              <a:defRPr/>
            </a:pPr>
            <a:fld id="{AF66CAA3-A03D-4F7F-9A00-9D1B90C86349}" type="slidenum">
              <a:rPr lang="x-none" smtClean="0">
                <a:solidFill>
                  <a:prstClr val="black">
                    <a:tint val="75000"/>
                  </a:prstClr>
                </a:solidFill>
                <a:latin typeface="Times New Roman" pitchFamily="18" charset="0"/>
                <a:cs typeface="Times New Roman" pitchFamily="18" charset="0"/>
              </a:rPr>
              <a:pPr>
                <a:defRPr/>
              </a:pPr>
              <a:t>17</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41779377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8313" y="115888"/>
            <a:ext cx="8229600" cy="1143000"/>
          </a:xfrm>
        </p:spPr>
        <p:txBody>
          <a:bodyPr>
            <a:normAutofit fontScale="90000"/>
          </a:bodyPr>
          <a:lstStyle/>
          <a:p>
            <a:r>
              <a:rPr lang="en-US" sz="4000" dirty="0" smtClean="0">
                <a:latin typeface="Times New Roman" pitchFamily="18" charset="0"/>
                <a:cs typeface="Times New Roman" pitchFamily="18" charset="0"/>
              </a:rPr>
              <a:t>Better revenue collection contributed to </a:t>
            </a:r>
            <a:r>
              <a:rPr lang="sr-Latn-BA" sz="4000" dirty="0" smtClean="0">
                <a:latin typeface="Times New Roman" pitchFamily="18" charset="0"/>
                <a:cs typeface="Times New Roman" pitchFamily="18" charset="0"/>
              </a:rPr>
              <a:t>the</a:t>
            </a:r>
            <a:r>
              <a:rPr lang="en-US" sz="4000" dirty="0" smtClean="0">
                <a:latin typeface="Times New Roman" pitchFamily="18" charset="0"/>
                <a:cs typeface="Times New Roman" pitchFamily="18" charset="0"/>
              </a:rPr>
              <a:t> decrease</a:t>
            </a:r>
            <a:r>
              <a:rPr lang="sr-Latn-BA" sz="4000" dirty="0" smtClean="0">
                <a:latin typeface="Times New Roman" pitchFamily="18" charset="0"/>
                <a:cs typeface="Times New Roman" pitchFamily="18" charset="0"/>
              </a:rPr>
              <a:t> of deficit</a:t>
            </a:r>
            <a:endParaRPr lang="en-US" sz="4000" dirty="0" smtClean="0">
              <a:latin typeface="Times New Roman" pitchFamily="18" charset="0"/>
              <a:cs typeface="Times New Roman" pitchFamily="18" charset="0"/>
            </a:endParaRPr>
          </a:p>
        </p:txBody>
      </p:sp>
      <p:sp>
        <p:nvSpPr>
          <p:cNvPr id="3" name="Content Placeholder 2"/>
          <p:cNvSpPr>
            <a:spLocks noGrp="1"/>
          </p:cNvSpPr>
          <p:nvPr>
            <p:ph idx="4294967295"/>
          </p:nvPr>
        </p:nvSpPr>
        <p:spPr>
          <a:xfrm>
            <a:off x="107950" y="1371601"/>
            <a:ext cx="9036050" cy="5257800"/>
          </a:xfrm>
        </p:spPr>
        <p:txBody>
          <a:bodyPr>
            <a:normAutofit/>
          </a:bodyPr>
          <a:lstStyle/>
          <a:p>
            <a:pPr>
              <a:lnSpc>
                <a:spcPct val="80000"/>
              </a:lnSpc>
            </a:pPr>
            <a:r>
              <a:rPr lang="en-US" sz="2600" dirty="0" smtClean="0">
                <a:latin typeface="Times New Roman" pitchFamily="18" charset="0"/>
                <a:cs typeface="Times New Roman" pitchFamily="18" charset="0"/>
              </a:rPr>
              <a:t>Public revenue in 2015 higher than planned by 1% of GDP</a:t>
            </a:r>
            <a:endParaRPr lang="sr-Cyrl-CS" sz="2600" dirty="0" smtClean="0">
              <a:latin typeface="Times New Roman" pitchFamily="18" charset="0"/>
              <a:cs typeface="Times New Roman" pitchFamily="18" charset="0"/>
            </a:endParaRPr>
          </a:p>
          <a:p>
            <a:pPr lvl="1">
              <a:lnSpc>
                <a:spcPct val="80000"/>
              </a:lnSpc>
            </a:pPr>
            <a:r>
              <a:rPr lang="en-US" sz="2200" dirty="0" smtClean="0">
                <a:latin typeface="Times New Roman" pitchFamily="18" charset="0"/>
                <a:cs typeface="Times New Roman" pitchFamily="18" charset="0"/>
              </a:rPr>
              <a:t>0.5% of GDP due to conservative budgeting</a:t>
            </a:r>
          </a:p>
          <a:p>
            <a:pPr lvl="1">
              <a:lnSpc>
                <a:spcPct val="80000"/>
              </a:lnSpc>
            </a:pPr>
            <a:r>
              <a:rPr lang="en-US" sz="2200" dirty="0" smtClean="0">
                <a:latin typeface="Times New Roman" pitchFamily="18" charset="0"/>
                <a:cs typeface="Times New Roman" pitchFamily="18" charset="0"/>
              </a:rPr>
              <a:t>0.5% of GDP due to better collection of public revenue</a:t>
            </a:r>
            <a:endParaRPr lang="sr-Cyrl-CS" sz="2200" dirty="0">
              <a:latin typeface="Times New Roman" pitchFamily="18" charset="0"/>
              <a:cs typeface="Times New Roman" pitchFamily="18" charset="0"/>
            </a:endParaRPr>
          </a:p>
          <a:p>
            <a:pPr lvl="1">
              <a:lnSpc>
                <a:spcPct val="80000"/>
              </a:lnSpc>
              <a:buFont typeface="Arial" charset="0"/>
              <a:buNone/>
            </a:pPr>
            <a:endParaRPr lang="sr-Cyrl-CS" sz="2100" dirty="0" smtClean="0">
              <a:latin typeface="Times New Roman" pitchFamily="18" charset="0"/>
              <a:cs typeface="Times New Roman" pitchFamily="18" charset="0"/>
            </a:endParaRPr>
          </a:p>
          <a:p>
            <a:pPr>
              <a:lnSpc>
                <a:spcPct val="80000"/>
              </a:lnSpc>
            </a:pPr>
            <a:r>
              <a:rPr lang="en-US" sz="2600" dirty="0" smtClean="0">
                <a:latin typeface="Times New Roman" pitchFamily="18" charset="0"/>
                <a:cs typeface="Times New Roman" pitchFamily="18" charset="0"/>
              </a:rPr>
              <a:t>Improved revenue collection is predominantly the result of better collection of excise on tobacco and oil derivatives</a:t>
            </a:r>
            <a:endParaRPr lang="sr-Cyrl-CS" sz="2600" dirty="0">
              <a:latin typeface="Times New Roman" pitchFamily="18" charset="0"/>
              <a:cs typeface="Times New Roman" pitchFamily="18" charset="0"/>
            </a:endParaRPr>
          </a:p>
          <a:p>
            <a:pPr lvl="1">
              <a:lnSpc>
                <a:spcPct val="80000"/>
              </a:lnSpc>
            </a:pPr>
            <a:r>
              <a:rPr lang="en-US" sz="2200" dirty="0" smtClean="0">
                <a:latin typeface="Times New Roman" pitchFamily="18" charset="0"/>
                <a:cs typeface="Times New Roman" pitchFamily="18" charset="0"/>
              </a:rPr>
              <a:t>Specifically targeted </a:t>
            </a:r>
            <a:r>
              <a:rPr lang="sr-Latn-BA" sz="2200" dirty="0" err="1" smtClean="0">
                <a:latin typeface="Times New Roman" pitchFamily="18" charset="0"/>
                <a:cs typeface="Times New Roman" pitchFamily="18" charset="0"/>
              </a:rPr>
              <a:t>measures</a:t>
            </a:r>
            <a:endParaRPr lang="sr-Cyrl-CS" sz="2200" dirty="0">
              <a:latin typeface="Times New Roman" pitchFamily="18" charset="0"/>
              <a:cs typeface="Times New Roman" pitchFamily="18" charset="0"/>
            </a:endParaRPr>
          </a:p>
          <a:p>
            <a:pPr lvl="1">
              <a:lnSpc>
                <a:spcPct val="80000"/>
              </a:lnSpc>
              <a:buFont typeface="Arial" charset="0"/>
              <a:buNone/>
            </a:pPr>
            <a:endParaRPr lang="en-US" sz="2100" dirty="0" smtClean="0">
              <a:latin typeface="Times New Roman" pitchFamily="18" charset="0"/>
              <a:cs typeface="Times New Roman" pitchFamily="18" charset="0"/>
            </a:endParaRPr>
          </a:p>
          <a:p>
            <a:pPr>
              <a:lnSpc>
                <a:spcPct val="80000"/>
              </a:lnSpc>
            </a:pPr>
            <a:r>
              <a:rPr lang="en-US" sz="2600" dirty="0" smtClean="0">
                <a:latin typeface="Times New Roman" pitchFamily="18" charset="0"/>
                <a:cs typeface="Times New Roman" pitchFamily="18" charset="0"/>
              </a:rPr>
              <a:t>Collection of the profit tax atypically low in 2015</a:t>
            </a:r>
            <a:endParaRPr lang="en-US" sz="2600" dirty="0">
              <a:latin typeface="Times New Roman" pitchFamily="18" charset="0"/>
              <a:cs typeface="Times New Roman" pitchFamily="18" charset="0"/>
            </a:endParaRPr>
          </a:p>
          <a:p>
            <a:pPr lvl="1">
              <a:lnSpc>
                <a:spcPct val="80000"/>
              </a:lnSpc>
            </a:pPr>
            <a:r>
              <a:rPr lang="en-US" sz="2200" dirty="0" smtClean="0">
                <a:latin typeface="Times New Roman" pitchFamily="18" charset="0"/>
                <a:cs typeface="Times New Roman" pitchFamily="18" charset="0"/>
              </a:rPr>
              <a:t>Recession in 2014</a:t>
            </a:r>
          </a:p>
          <a:p>
            <a:pPr lvl="1">
              <a:lnSpc>
                <a:spcPct val="80000"/>
              </a:lnSpc>
            </a:pPr>
            <a:r>
              <a:rPr lang="en-US" sz="2200" dirty="0" smtClean="0">
                <a:latin typeface="Times New Roman" pitchFamily="18" charset="0"/>
                <a:cs typeface="Times New Roman" pitchFamily="18" charset="0"/>
              </a:rPr>
              <a:t>One-off accounting effects</a:t>
            </a:r>
          </a:p>
          <a:p>
            <a:pPr lvl="1">
              <a:lnSpc>
                <a:spcPct val="80000"/>
              </a:lnSpc>
            </a:pPr>
            <a:r>
              <a:rPr lang="en-US" sz="2200" dirty="0" smtClean="0">
                <a:latin typeface="Times New Roman" pitchFamily="18" charset="0"/>
                <a:cs typeface="Times New Roman" pitchFamily="18" charset="0"/>
              </a:rPr>
              <a:t>Potential for a </a:t>
            </a:r>
            <a:r>
              <a:rPr lang="sr-Latn-BA" sz="2200" dirty="0" err="1" smtClean="0">
                <a:latin typeface="Times New Roman" pitchFamily="18" charset="0"/>
                <a:cs typeface="Times New Roman" pitchFamily="18" charset="0"/>
              </a:rPr>
              <a:t>significant</a:t>
            </a:r>
            <a:r>
              <a:rPr lang="en-US" sz="2200" dirty="0" smtClean="0">
                <a:latin typeface="Times New Roman" pitchFamily="18" charset="0"/>
                <a:cs typeface="Times New Roman" pitchFamily="18" charset="0"/>
              </a:rPr>
              <a:t> increase in collection in the upcoming years</a:t>
            </a:r>
          </a:p>
        </p:txBody>
      </p:sp>
      <p:sp>
        <p:nvSpPr>
          <p:cNvPr id="4" name="Slide Number Placeholder 3"/>
          <p:cNvSpPr>
            <a:spLocks noGrp="1"/>
          </p:cNvSpPr>
          <p:nvPr>
            <p:ph type="sldNum" sz="quarter" idx="12"/>
          </p:nvPr>
        </p:nvSpPr>
        <p:spPr/>
        <p:txBody>
          <a:bodyPr/>
          <a:lstStyle/>
          <a:p>
            <a:pPr>
              <a:defRPr/>
            </a:pPr>
            <a:fld id="{AB477532-1A31-4B2F-87FE-EB79B5D826A0}" type="slidenum">
              <a:rPr lang="x-none" smtClean="0">
                <a:solidFill>
                  <a:prstClr val="black">
                    <a:tint val="75000"/>
                  </a:prstClr>
                </a:solidFill>
                <a:latin typeface="Times New Roman" pitchFamily="18" charset="0"/>
                <a:cs typeface="Times New Roman" pitchFamily="18" charset="0"/>
              </a:rPr>
              <a:pPr>
                <a:defRPr/>
              </a:pPr>
              <a:t>18</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5303115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16416"/>
            <a:ext cx="8229600" cy="936848"/>
          </a:xfrm>
        </p:spPr>
        <p:txBody>
          <a:bodyPr>
            <a:normAutofit/>
          </a:bodyPr>
          <a:lstStyle/>
          <a:p>
            <a:r>
              <a:rPr lang="en-US" sz="4000" dirty="0" smtClean="0">
                <a:latin typeface="Times New Roman" pitchFamily="18" charset="0"/>
                <a:cs typeface="Times New Roman" pitchFamily="18" charset="0"/>
              </a:rPr>
              <a:t>Grey economy remains an issue</a:t>
            </a:r>
          </a:p>
        </p:txBody>
      </p:sp>
      <p:sp>
        <p:nvSpPr>
          <p:cNvPr id="3" name="Content Placeholder 2"/>
          <p:cNvSpPr>
            <a:spLocks noGrp="1"/>
          </p:cNvSpPr>
          <p:nvPr>
            <p:ph idx="4294967295"/>
          </p:nvPr>
        </p:nvSpPr>
        <p:spPr>
          <a:xfrm>
            <a:off x="107950" y="1557338"/>
            <a:ext cx="9036050" cy="5184775"/>
          </a:xfrm>
        </p:spPr>
        <p:txBody>
          <a:bodyPr>
            <a:normAutofit/>
          </a:bodyPr>
          <a:lstStyle/>
          <a:p>
            <a:pPr>
              <a:lnSpc>
                <a:spcPct val="80000"/>
              </a:lnSpc>
            </a:pPr>
            <a:r>
              <a:rPr lang="en-US" sz="2800" dirty="0" smtClean="0">
                <a:latin typeface="Times New Roman" pitchFamily="18" charset="0"/>
                <a:cs typeface="Times New Roman" pitchFamily="18" charset="0"/>
              </a:rPr>
              <a:t>Efficiency of VAT collection</a:t>
            </a:r>
            <a:endParaRPr lang="sr-Cyrl-CS" sz="2800" dirty="0" smtClean="0">
              <a:latin typeface="Times New Roman" pitchFamily="18" charset="0"/>
              <a:cs typeface="Times New Roman" pitchFamily="18" charset="0"/>
            </a:endParaRPr>
          </a:p>
          <a:p>
            <a:pPr>
              <a:lnSpc>
                <a:spcPct val="80000"/>
              </a:lnSpc>
            </a:pPr>
            <a:endParaRPr lang="sr-Cyrl-CS" sz="2600" dirty="0" smtClean="0">
              <a:latin typeface="Arial" charset="0"/>
            </a:endParaRPr>
          </a:p>
          <a:p>
            <a:pPr>
              <a:lnSpc>
                <a:spcPct val="80000"/>
              </a:lnSpc>
            </a:pPr>
            <a:endParaRPr lang="sr-Cyrl-CS" sz="2600" dirty="0" smtClean="0">
              <a:latin typeface="Arial" charset="0"/>
            </a:endParaRPr>
          </a:p>
          <a:p>
            <a:pPr>
              <a:lnSpc>
                <a:spcPct val="80000"/>
              </a:lnSpc>
            </a:pPr>
            <a:endParaRPr lang="sr-Cyrl-CS" sz="2600" dirty="0" smtClean="0">
              <a:latin typeface="Arial" charset="0"/>
            </a:endParaRPr>
          </a:p>
          <a:p>
            <a:pPr>
              <a:lnSpc>
                <a:spcPct val="80000"/>
              </a:lnSpc>
            </a:pPr>
            <a:endParaRPr lang="sr-Cyrl-CS" sz="2600" dirty="0" smtClean="0">
              <a:latin typeface="Arial" charset="0"/>
            </a:endParaRPr>
          </a:p>
          <a:p>
            <a:pPr>
              <a:lnSpc>
                <a:spcPct val="80000"/>
              </a:lnSpc>
            </a:pPr>
            <a:endParaRPr lang="sr-Cyrl-CS" sz="2600" dirty="0" smtClean="0">
              <a:latin typeface="Arial" charset="0"/>
            </a:endParaRPr>
          </a:p>
          <a:p>
            <a:pPr>
              <a:lnSpc>
                <a:spcPct val="80000"/>
              </a:lnSpc>
            </a:pPr>
            <a:endParaRPr lang="sr-Cyrl-CS" sz="2600" dirty="0" smtClean="0">
              <a:latin typeface="Arial" charset="0"/>
            </a:endParaRPr>
          </a:p>
          <a:p>
            <a:pPr>
              <a:lnSpc>
                <a:spcPct val="80000"/>
              </a:lnSpc>
            </a:pPr>
            <a:endParaRPr lang="sr-Cyrl-CS" sz="2600" dirty="0" smtClean="0">
              <a:latin typeface="Arial" charset="0"/>
            </a:endParaRPr>
          </a:p>
          <a:p>
            <a:pPr>
              <a:lnSpc>
                <a:spcPct val="80000"/>
              </a:lnSpc>
            </a:pPr>
            <a:endParaRPr lang="sr-Cyrl-CS" sz="2600" dirty="0" smtClean="0">
              <a:latin typeface="Arial" charset="0"/>
            </a:endParaRPr>
          </a:p>
          <a:p>
            <a:pPr>
              <a:lnSpc>
                <a:spcPct val="80000"/>
              </a:lnSpc>
            </a:pPr>
            <a:endParaRPr lang="sr-Cyrl-CS" sz="2600" dirty="0" smtClean="0">
              <a:latin typeface="Arial" charset="0"/>
            </a:endParaRPr>
          </a:p>
          <a:p>
            <a:pPr lvl="1">
              <a:lnSpc>
                <a:spcPct val="80000"/>
              </a:lnSpc>
            </a:pPr>
            <a:r>
              <a:rPr lang="sr-Latn-BA" sz="2400" dirty="0" err="1" smtClean="0">
                <a:latin typeface="Times New Roman" pitchFamily="18" charset="0"/>
                <a:cs typeface="Times New Roman" pitchFamily="18" charset="0"/>
              </a:rPr>
              <a:t>There</a:t>
            </a:r>
            <a:r>
              <a:rPr lang="sr-Latn-BA" sz="2400" dirty="0" smtClean="0">
                <a:latin typeface="Times New Roman" pitchFamily="18" charset="0"/>
                <a:cs typeface="Times New Roman" pitchFamily="18" charset="0"/>
              </a:rPr>
              <a:t> is a </a:t>
            </a:r>
            <a:r>
              <a:rPr lang="sr-Latn-BA" sz="2400" dirty="0" err="1" smtClean="0">
                <a:latin typeface="Times New Roman" pitchFamily="18" charset="0"/>
                <a:cs typeface="Times New Roman" pitchFamily="18" charset="0"/>
              </a:rPr>
              <a:t>need</a:t>
            </a:r>
            <a:r>
              <a:rPr lang="sr-Latn-BA" sz="2400" dirty="0" smtClean="0">
                <a:latin typeface="Times New Roman" pitchFamily="18" charset="0"/>
                <a:cs typeface="Times New Roman" pitchFamily="18" charset="0"/>
              </a:rPr>
              <a:t> for a</a:t>
            </a:r>
            <a:r>
              <a:rPr lang="en-US" sz="2400" dirty="0" smtClean="0">
                <a:latin typeface="Times New Roman" pitchFamily="18" charset="0"/>
                <a:cs typeface="Times New Roman" pitchFamily="18" charset="0"/>
              </a:rPr>
              <a:t>n in-depth, systemic reform of Tax Administration </a:t>
            </a:r>
            <a:r>
              <a:rPr lang="sr-Latn-BA" sz="2400" dirty="0" err="1" smtClean="0">
                <a:latin typeface="Times New Roman" pitchFamily="18" charset="0"/>
                <a:cs typeface="Times New Roman" pitchFamily="18" charset="0"/>
              </a:rPr>
              <a:t>that</a:t>
            </a:r>
            <a:r>
              <a:rPr lang="sr-Latn-BA" sz="2400" dirty="0" smtClean="0">
                <a:latin typeface="Times New Roman" pitchFamily="18" charset="0"/>
                <a:cs typeface="Times New Roman" pitchFamily="18" charset="0"/>
              </a:rPr>
              <a:t> </a:t>
            </a:r>
            <a:r>
              <a:rPr lang="sr-Latn-BA" sz="2400" dirty="0" err="1" smtClean="0">
                <a:latin typeface="Times New Roman" pitchFamily="18" charset="0"/>
                <a:cs typeface="Times New Roman" pitchFamily="18" charset="0"/>
              </a:rPr>
              <a:t>will</a:t>
            </a:r>
            <a:r>
              <a:rPr lang="sr-Latn-BA" sz="2400" dirty="0" smtClean="0">
                <a:latin typeface="Times New Roman" pitchFamily="18" charset="0"/>
                <a:cs typeface="Times New Roman" pitchFamily="18" charset="0"/>
              </a:rPr>
              <a:t> span </a:t>
            </a:r>
            <a:r>
              <a:rPr lang="sr-Latn-BA" sz="2400" dirty="0" err="1" smtClean="0">
                <a:latin typeface="Times New Roman" pitchFamily="18" charset="0"/>
                <a:cs typeface="Times New Roman" pitchFamily="18" charset="0"/>
              </a:rPr>
              <a:t>several</a:t>
            </a:r>
            <a:r>
              <a:rPr lang="sr-Latn-BA" sz="2400" dirty="0" smtClean="0">
                <a:latin typeface="Times New Roman" pitchFamily="18" charset="0"/>
                <a:cs typeface="Times New Roman" pitchFamily="18" charset="0"/>
              </a:rPr>
              <a:t> </a:t>
            </a:r>
            <a:r>
              <a:rPr lang="sr-Latn-BA" sz="2400" dirty="0" err="1" smtClean="0">
                <a:latin typeface="Times New Roman" pitchFamily="18" charset="0"/>
                <a:cs typeface="Times New Roman" pitchFamily="18" charset="0"/>
              </a:rPr>
              <a:t>years</a:t>
            </a:r>
            <a:endParaRPr lang="en-US" sz="2400" dirty="0" smtClean="0">
              <a:latin typeface="Times New Roman" pitchFamily="18" charset="0"/>
              <a:cs typeface="Times New Roman" pitchFamily="18" charset="0"/>
            </a:endParaRPr>
          </a:p>
        </p:txBody>
      </p:sp>
      <p:pic>
        <p:nvPicPr>
          <p:cNvPr id="27652" name="Chart 1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13" y="2133600"/>
            <a:ext cx="7632700" cy="331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pPr>
              <a:defRPr/>
            </a:pPr>
            <a:fld id="{AB477532-1A31-4B2F-87FE-EB79B5D826A0}" type="slidenum">
              <a:rPr lang="x-none" smtClean="0">
                <a:solidFill>
                  <a:prstClr val="black">
                    <a:tint val="75000"/>
                  </a:prstClr>
                </a:solidFill>
                <a:latin typeface="Times New Roman" pitchFamily="18" charset="0"/>
                <a:cs typeface="Times New Roman" pitchFamily="18" charset="0"/>
              </a:rPr>
              <a:pPr>
                <a:defRPr/>
              </a:pPr>
              <a:t>19</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4025741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31214"/>
            <a:ext cx="8821737" cy="576238"/>
          </a:xfrm>
        </p:spPr>
        <p:txBody>
          <a:bodyPr/>
          <a:lstStyle/>
          <a:p>
            <a:pPr eaLnBrk="1" hangingPunct="1"/>
            <a:r>
              <a:rPr lang="en-US" altLang="sr-Latn-RS" sz="3600" dirty="0" smtClean="0">
                <a:latin typeface="Times New Roman" pitchFamily="18" charset="0"/>
                <a:cs typeface="Times New Roman" pitchFamily="18" charset="0"/>
              </a:rPr>
              <a:t>Key notes</a:t>
            </a:r>
            <a:endParaRPr lang="sr-Latn-CS" altLang="sr-Latn-RS" sz="360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76200" y="644352"/>
            <a:ext cx="8991600" cy="5832648"/>
          </a:xfrm>
        </p:spPr>
        <p:txBody>
          <a:bodyPr/>
          <a:lstStyle/>
          <a:p>
            <a:pPr algn="just" eaLnBrk="1" hangingPunct="1">
              <a:spcBef>
                <a:spcPts val="300"/>
              </a:spcBef>
              <a:spcAft>
                <a:spcPts val="200"/>
              </a:spcAft>
              <a:defRPr/>
            </a:pPr>
            <a:r>
              <a:rPr lang="en-US" sz="2400" dirty="0" smtClean="0">
                <a:latin typeface="Times New Roman" pitchFamily="18" charset="0"/>
                <a:cs typeface="Times New Roman" pitchFamily="18" charset="0"/>
              </a:rPr>
              <a:t>Planned permanent deficit decrease in 2016 of 0.75% of GDP will be very difficult to achieve</a:t>
            </a:r>
            <a:endParaRPr lang="sr-Cyrl-RS" sz="2400" i="1" dirty="0" smtClean="0">
              <a:latin typeface="Times New Roman" pitchFamily="18" charset="0"/>
              <a:cs typeface="Times New Roman" pitchFamily="18" charset="0"/>
            </a:endParaRPr>
          </a:p>
          <a:p>
            <a:pPr lvl="1" algn="just" eaLnBrk="1" hangingPunct="1">
              <a:spcBef>
                <a:spcPts val="300"/>
              </a:spcBef>
              <a:spcAft>
                <a:spcPts val="200"/>
              </a:spcAft>
              <a:defRPr/>
            </a:pPr>
            <a:r>
              <a:rPr lang="en-US" sz="1800" dirty="0" smtClean="0">
                <a:latin typeface="Times New Roman" pitchFamily="18" charset="0"/>
                <a:cs typeface="Times New Roman" pitchFamily="18" charset="0"/>
              </a:rPr>
              <a:t>Must be achieved without “major” measures, unlike in 2015</a:t>
            </a:r>
          </a:p>
          <a:p>
            <a:pPr lvl="1" algn="just" eaLnBrk="1" hangingPunct="1">
              <a:spcBef>
                <a:spcPts val="300"/>
              </a:spcBef>
              <a:spcAft>
                <a:spcPts val="200"/>
              </a:spcAft>
              <a:defRPr/>
            </a:pPr>
            <a:r>
              <a:rPr lang="en-US" sz="1800" dirty="0" smtClean="0">
                <a:latin typeface="Times New Roman" pitchFamily="18" charset="0"/>
                <a:cs typeface="Times New Roman" pitchFamily="18" charset="0"/>
              </a:rPr>
              <a:t>At that, salary and pension freeze have been given up on and downsizing in the public sector had been ambitiously planned from the start</a:t>
            </a:r>
          </a:p>
          <a:p>
            <a:pPr lvl="1" algn="just" eaLnBrk="1" hangingPunct="1">
              <a:spcBef>
                <a:spcPts val="300"/>
              </a:spcBef>
              <a:spcAft>
                <a:spcPts val="200"/>
              </a:spcAft>
              <a:defRPr/>
            </a:pPr>
            <a:r>
              <a:rPr lang="en-US" sz="1800" dirty="0" smtClean="0">
                <a:latin typeface="Times New Roman" pitchFamily="18" charset="0"/>
                <a:cs typeface="Times New Roman" pitchFamily="18" charset="0"/>
              </a:rPr>
              <a:t>Half of the planned savings are uncertain; in addition – new risks from state- and socially-owned enterprises (MSC </a:t>
            </a:r>
            <a:r>
              <a:rPr lang="en-US" sz="1800" dirty="0" err="1" smtClean="0">
                <a:latin typeface="Times New Roman" pitchFamily="18" charset="0"/>
                <a:cs typeface="Times New Roman" pitchFamily="18" charset="0"/>
              </a:rPr>
              <a:t>Bor</a:t>
            </a:r>
            <a:r>
              <a:rPr lang="en-US" sz="1800" dirty="0" smtClean="0">
                <a:latin typeface="Times New Roman" pitchFamily="18" charset="0"/>
                <a:cs typeface="Times New Roman" pitchFamily="18" charset="0"/>
              </a:rPr>
              <a:t>, Petro</a:t>
            </a:r>
            <a:r>
              <a:rPr lang="sr-Latn-BA" sz="1800" dirty="0" smtClean="0">
                <a:latin typeface="Times New Roman" pitchFamily="18" charset="0"/>
                <a:cs typeface="Times New Roman" pitchFamily="18" charset="0"/>
              </a:rPr>
              <a:t>hemija</a:t>
            </a:r>
            <a:r>
              <a:rPr lang="en-US" sz="1800" dirty="0" smtClean="0">
                <a:latin typeface="Times New Roman" pitchFamily="18" charset="0"/>
                <a:cs typeface="Times New Roman" pitchFamily="18" charset="0"/>
              </a:rPr>
              <a:t>…)</a:t>
            </a:r>
            <a:endParaRPr lang="sr-Cyrl-RS" sz="1800" dirty="0" smtClean="0">
              <a:latin typeface="Times New Roman" pitchFamily="18" charset="0"/>
              <a:cs typeface="Times New Roman" pitchFamily="18" charset="0"/>
            </a:endParaRPr>
          </a:p>
          <a:p>
            <a:pPr algn="just" eaLnBrk="1" hangingPunct="1">
              <a:spcBef>
                <a:spcPts val="300"/>
              </a:spcBef>
              <a:spcAft>
                <a:spcPts val="200"/>
              </a:spcAft>
              <a:defRPr/>
            </a:pPr>
            <a:r>
              <a:rPr lang="en-US" sz="2400" dirty="0" smtClean="0">
                <a:latin typeface="Times New Roman" pitchFamily="18" charset="0"/>
                <a:cs typeface="Times New Roman" pitchFamily="18" charset="0"/>
              </a:rPr>
              <a:t>Fiscal Consolidation success has not been assured yet – although 2015 was better than expected</a:t>
            </a:r>
            <a:endParaRPr lang="ru-RU" sz="2400" dirty="0" smtClean="0">
              <a:latin typeface="Times New Roman" pitchFamily="18" charset="0"/>
              <a:cs typeface="Times New Roman" pitchFamily="18" charset="0"/>
            </a:endParaRPr>
          </a:p>
          <a:p>
            <a:pPr lvl="1" algn="just" eaLnBrk="1" hangingPunct="1">
              <a:spcBef>
                <a:spcPts val="300"/>
              </a:spcBef>
              <a:spcAft>
                <a:spcPts val="200"/>
              </a:spcAft>
              <a:defRPr/>
            </a:pPr>
            <a:r>
              <a:rPr lang="en-US" sz="1800" dirty="0" smtClean="0">
                <a:latin typeface="Times New Roman" pitchFamily="18" charset="0"/>
                <a:cs typeface="Times New Roman" pitchFamily="18" charset="0"/>
              </a:rPr>
              <a:t>It is possible the process will stall at the savings made in 2015 – </a:t>
            </a:r>
            <a:r>
              <a:rPr lang="sr-Latn-BA" sz="1800" dirty="0" smtClean="0">
                <a:latin typeface="Times New Roman" pitchFamily="18" charset="0"/>
                <a:cs typeface="Times New Roman" pitchFamily="18" charset="0"/>
              </a:rPr>
              <a:t> which is </a:t>
            </a:r>
            <a:r>
              <a:rPr lang="en-US" sz="1800" dirty="0" smtClean="0">
                <a:latin typeface="Times New Roman" pitchFamily="18" charset="0"/>
                <a:cs typeface="Times New Roman" pitchFamily="18" charset="0"/>
              </a:rPr>
              <a:t>insufficient</a:t>
            </a:r>
          </a:p>
          <a:p>
            <a:pPr lvl="1" algn="just" eaLnBrk="1" hangingPunct="1">
              <a:spcBef>
                <a:spcPts val="300"/>
              </a:spcBef>
              <a:spcAft>
                <a:spcPts val="200"/>
              </a:spcAft>
              <a:defRPr/>
            </a:pPr>
            <a:r>
              <a:rPr lang="en-US" sz="1800" dirty="0" smtClean="0">
                <a:latin typeface="Times New Roman" pitchFamily="18" charset="0"/>
                <a:cs typeface="Times New Roman" pitchFamily="18" charset="0"/>
              </a:rPr>
              <a:t>Deficit </a:t>
            </a:r>
            <a:r>
              <a:rPr lang="en-US" sz="1800" dirty="0" smtClean="0">
                <a:latin typeface="Times New Roman" pitchFamily="18" charset="0"/>
                <a:cs typeface="Times New Roman" pitchFamily="18" charset="0"/>
              </a:rPr>
              <a:t>above </a:t>
            </a:r>
            <a:r>
              <a:rPr lang="en-US" sz="1800" dirty="0" smtClean="0">
                <a:latin typeface="Times New Roman" pitchFamily="18" charset="0"/>
                <a:cs typeface="Times New Roman" pitchFamily="18" charset="0"/>
              </a:rPr>
              <a:t>3.5% of GDP in the medium-term is a poor outcome</a:t>
            </a:r>
            <a:r>
              <a:rPr lang="sr-Latn-BA"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public debt</a:t>
            </a:r>
            <a:r>
              <a:rPr lang="sr-Latn-BA"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will</a:t>
            </a:r>
            <a:r>
              <a:rPr lang="sr-Latn-BA"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continue</a:t>
            </a:r>
            <a:r>
              <a:rPr lang="sr-Latn-BA" sz="1800" dirty="0" smtClean="0">
                <a:latin typeface="Times New Roman" pitchFamily="18" charset="0"/>
                <a:cs typeface="Times New Roman" pitchFamily="18" charset="0"/>
              </a:rPr>
              <a:t> </a:t>
            </a:r>
            <a:r>
              <a:rPr lang="sr-Latn-BA" sz="1800" dirty="0" smtClean="0">
                <a:latin typeface="Times New Roman" pitchFamily="18" charset="0"/>
                <a:cs typeface="Times New Roman" pitchFamily="18" charset="0"/>
              </a:rPr>
              <a:t>to </a:t>
            </a:r>
            <a:r>
              <a:rPr lang="en-US" sz="1800" dirty="0" smtClean="0">
                <a:latin typeface="Times New Roman" pitchFamily="18" charset="0"/>
                <a:cs typeface="Times New Roman" pitchFamily="18" charset="0"/>
              </a:rPr>
              <a:t>increase </a:t>
            </a:r>
            <a:r>
              <a:rPr lang="en-US" sz="1800" dirty="0" smtClean="0">
                <a:latin typeface="Times New Roman" pitchFamily="18" charset="0"/>
                <a:cs typeface="Times New Roman" pitchFamily="18" charset="0"/>
              </a:rPr>
              <a:t>(over 80% of GDP), </a:t>
            </a:r>
            <a:r>
              <a:rPr lang="sr-Latn-BA" sz="1800" dirty="0" smtClean="0">
                <a:latin typeface="Times New Roman" pitchFamily="18" charset="0"/>
                <a:cs typeface="Times New Roman" pitchFamily="18" charset="0"/>
              </a:rPr>
              <a:t>as </a:t>
            </a:r>
            <a:r>
              <a:rPr lang="en-US" sz="1800" dirty="0" smtClean="0">
                <a:latin typeface="Times New Roman" pitchFamily="18" charset="0"/>
                <a:cs typeface="Times New Roman" pitchFamily="18" charset="0"/>
              </a:rPr>
              <a:t>well</a:t>
            </a:r>
            <a:r>
              <a:rPr lang="sr-Latn-BA" sz="1800" dirty="0" smtClean="0">
                <a:latin typeface="Times New Roman" pitchFamily="18" charset="0"/>
                <a:cs typeface="Times New Roman" pitchFamily="18" charset="0"/>
              </a:rPr>
              <a:t> </a:t>
            </a:r>
            <a:r>
              <a:rPr lang="sr-Latn-BA" sz="1800" dirty="0" smtClean="0">
                <a:latin typeface="Times New Roman" pitchFamily="18" charset="0"/>
                <a:cs typeface="Times New Roman" pitchFamily="18" charset="0"/>
              </a:rPr>
              <a:t>as</a:t>
            </a:r>
            <a:r>
              <a:rPr lang="en-US" sz="1800" dirty="0" smtClean="0">
                <a:latin typeface="Times New Roman" pitchFamily="18" charset="0"/>
                <a:cs typeface="Times New Roman" pitchFamily="18" charset="0"/>
              </a:rPr>
              <a:t> interest payments</a:t>
            </a:r>
            <a:r>
              <a:rPr lang="sr-Latn-BA"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expenditure, </a:t>
            </a:r>
            <a:r>
              <a:rPr lang="sr-Latn-BA" sz="1800" dirty="0" smtClean="0">
                <a:latin typeface="Times New Roman" pitchFamily="18" charset="0"/>
                <a:cs typeface="Times New Roman" pitchFamily="18" charset="0"/>
              </a:rPr>
              <a:t>which </a:t>
            </a:r>
            <a:r>
              <a:rPr lang="en-US" sz="1800" dirty="0" smtClean="0">
                <a:latin typeface="Times New Roman" pitchFamily="18" charset="0"/>
                <a:cs typeface="Times New Roman" pitchFamily="18" charset="0"/>
              </a:rPr>
              <a:t>will</a:t>
            </a:r>
            <a:r>
              <a:rPr lang="sr-Latn-BA"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bring</a:t>
            </a:r>
            <a:r>
              <a:rPr lang="sr-Latn-BA"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about</a:t>
            </a:r>
            <a:r>
              <a:rPr lang="sr-Latn-BA"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anew </a:t>
            </a:r>
            <a:r>
              <a:rPr lang="en-US" sz="1800" dirty="0" smtClean="0">
                <a:latin typeface="Times New Roman" pitchFamily="18" charset="0"/>
                <a:cs typeface="Times New Roman" pitchFamily="18" charset="0"/>
              </a:rPr>
              <a:t>departure from the goal</a:t>
            </a:r>
            <a:endParaRPr lang="sr-Cyrl-RS" sz="1800" dirty="0">
              <a:latin typeface="Times New Roman" pitchFamily="18" charset="0"/>
              <a:cs typeface="Times New Roman" pitchFamily="18" charset="0"/>
            </a:endParaRPr>
          </a:p>
          <a:p>
            <a:pPr algn="just" eaLnBrk="1" hangingPunct="1">
              <a:spcBef>
                <a:spcPts val="300"/>
              </a:spcBef>
              <a:spcAft>
                <a:spcPts val="200"/>
              </a:spcAft>
              <a:defRPr/>
            </a:pPr>
            <a:r>
              <a:rPr lang="en-US" sz="2400" dirty="0" smtClean="0">
                <a:latin typeface="Times New Roman" pitchFamily="18" charset="0"/>
                <a:cs typeface="Times New Roman" pitchFamily="18" charset="0"/>
              </a:rPr>
              <a:t>It is uncertain what the deficit will amount to in 2016</a:t>
            </a:r>
            <a:endParaRPr lang="ru-RU" sz="2400" dirty="0" smtClean="0">
              <a:latin typeface="Times New Roman" pitchFamily="18" charset="0"/>
              <a:cs typeface="Times New Roman" pitchFamily="18" charset="0"/>
            </a:endParaRPr>
          </a:p>
          <a:p>
            <a:pPr lvl="1" algn="just" eaLnBrk="1" hangingPunct="1">
              <a:spcBef>
                <a:spcPts val="300"/>
              </a:spcBef>
              <a:spcAft>
                <a:spcPts val="200"/>
              </a:spcAft>
              <a:defRPr/>
            </a:pPr>
            <a:r>
              <a:rPr lang="en-US" sz="1800" dirty="0" smtClean="0">
                <a:latin typeface="Times New Roman" pitchFamily="18" charset="0"/>
                <a:cs typeface="Times New Roman" pitchFamily="18" charset="0"/>
              </a:rPr>
              <a:t>Inefficient implementation of public policies (public investments, severance payments)</a:t>
            </a:r>
            <a:r>
              <a:rPr lang="sr-Latn-BA"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one-off</a:t>
            </a:r>
            <a:r>
              <a:rPr lang="sr-Latn-BA"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revenues </a:t>
            </a:r>
            <a:r>
              <a:rPr lang="en-US" sz="1800" dirty="0" smtClean="0">
                <a:latin typeface="Times New Roman" pitchFamily="18" charset="0"/>
                <a:cs typeface="Times New Roman" pitchFamily="18" charset="0"/>
              </a:rPr>
              <a:t>(socially-owned enterprises) could lower it below 3% of GDP</a:t>
            </a:r>
            <a:endParaRPr lang="sr-Cyrl-RS" sz="1800" dirty="0">
              <a:latin typeface="Times New Roman" pitchFamily="18" charset="0"/>
              <a:cs typeface="Times New Roman" pitchFamily="18" charset="0"/>
            </a:endParaRPr>
          </a:p>
          <a:p>
            <a:pPr lvl="1" algn="just" eaLnBrk="1" hangingPunct="1">
              <a:spcBef>
                <a:spcPts val="300"/>
              </a:spcBef>
              <a:spcAft>
                <a:spcPts val="200"/>
              </a:spcAft>
              <a:defRPr/>
            </a:pPr>
            <a:r>
              <a:rPr lang="en-US" sz="1800" dirty="0" smtClean="0">
                <a:latin typeface="Times New Roman" pitchFamily="18" charset="0"/>
                <a:cs typeface="Times New Roman" pitchFamily="18" charset="0"/>
              </a:rPr>
              <a:t>Unplanned liabilities (state-owned enterprises, court decisions etc), poor budget planning (subsidies, fines) – </a:t>
            </a:r>
            <a:r>
              <a:rPr lang="en-US" sz="1800" dirty="0" smtClean="0">
                <a:latin typeface="Times New Roman" pitchFamily="18" charset="0"/>
                <a:cs typeface="Times New Roman" pitchFamily="18" charset="0"/>
              </a:rPr>
              <a:t>could</a:t>
            </a:r>
            <a:r>
              <a:rPr lang="sr-Latn-BA"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lead</a:t>
            </a:r>
            <a:r>
              <a:rPr lang="sr-Latn-BA" sz="1800" dirty="0" smtClean="0">
                <a:latin typeface="Times New Roman" pitchFamily="18" charset="0"/>
                <a:cs typeface="Times New Roman" pitchFamily="18" charset="0"/>
              </a:rPr>
              <a:t> </a:t>
            </a:r>
            <a:r>
              <a:rPr lang="sr-Latn-BA" sz="1800" dirty="0" smtClean="0">
                <a:latin typeface="Times New Roman" pitchFamily="18" charset="0"/>
                <a:cs typeface="Times New Roman" pitchFamily="18" charset="0"/>
              </a:rPr>
              <a:t>to </a:t>
            </a:r>
            <a:r>
              <a:rPr lang="en-US" sz="1800" dirty="0" smtClean="0">
                <a:latin typeface="Times New Roman" pitchFamily="18" charset="0"/>
                <a:cs typeface="Times New Roman" pitchFamily="18" charset="0"/>
              </a:rPr>
              <a:t>deficit exceeding 4% of GDP</a:t>
            </a:r>
            <a:endParaRPr lang="sr-Cyrl-RS" sz="18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2</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26438153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116632"/>
            <a:ext cx="8229600" cy="1143000"/>
          </a:xfrm>
        </p:spPr>
        <p:txBody>
          <a:bodyPr>
            <a:normAutofit fontScale="90000"/>
          </a:bodyPr>
          <a:lstStyle/>
          <a:p>
            <a:r>
              <a:rPr lang="en-US" sz="4000" dirty="0" smtClean="0">
                <a:latin typeface="Times New Roman" pitchFamily="18" charset="0"/>
                <a:cs typeface="Times New Roman" pitchFamily="18" charset="0"/>
              </a:rPr>
              <a:t>Additional revenue from grey economy possible</a:t>
            </a:r>
          </a:p>
        </p:txBody>
      </p:sp>
      <p:sp>
        <p:nvSpPr>
          <p:cNvPr id="3" name="Content Placeholder 2"/>
          <p:cNvSpPr>
            <a:spLocks noGrp="1"/>
          </p:cNvSpPr>
          <p:nvPr>
            <p:ph idx="4294967295"/>
          </p:nvPr>
        </p:nvSpPr>
        <p:spPr>
          <a:xfrm>
            <a:off x="107950" y="1658679"/>
            <a:ext cx="9036050" cy="5083434"/>
          </a:xfrm>
        </p:spPr>
        <p:txBody>
          <a:bodyPr>
            <a:normAutofit/>
          </a:bodyPr>
          <a:lstStyle/>
          <a:p>
            <a:pPr>
              <a:lnSpc>
                <a:spcPct val="80000"/>
              </a:lnSpc>
            </a:pPr>
            <a:r>
              <a:rPr lang="en-US" sz="2600" dirty="0" smtClean="0">
                <a:latin typeface="Times New Roman" pitchFamily="18" charset="0"/>
                <a:cs typeface="Times New Roman" pitchFamily="18" charset="0"/>
              </a:rPr>
              <a:t>Additional revenue from grey economy not included in 2016 Budget</a:t>
            </a:r>
          </a:p>
          <a:p>
            <a:pPr lvl="1">
              <a:lnSpc>
                <a:spcPct val="80000"/>
              </a:lnSpc>
            </a:pPr>
            <a:r>
              <a:rPr lang="en-US" sz="2200" dirty="0" smtClean="0">
                <a:latin typeface="Times New Roman" pitchFamily="18" charset="0"/>
                <a:cs typeface="Times New Roman" pitchFamily="18" charset="0"/>
              </a:rPr>
              <a:t>We approve, in line with good budgeting practices</a:t>
            </a:r>
            <a:endParaRPr lang="sr-Cyrl-CS" sz="2200" dirty="0" smtClean="0">
              <a:latin typeface="Times New Roman" pitchFamily="18" charset="0"/>
              <a:cs typeface="Times New Roman" pitchFamily="18" charset="0"/>
            </a:endParaRPr>
          </a:p>
          <a:p>
            <a:pPr>
              <a:lnSpc>
                <a:spcPct val="80000"/>
              </a:lnSpc>
            </a:pPr>
            <a:endParaRPr lang="sr-Cyrl-CS" sz="2500" dirty="0" smtClean="0">
              <a:latin typeface="Times New Roman" pitchFamily="18" charset="0"/>
              <a:cs typeface="Times New Roman" pitchFamily="18" charset="0"/>
            </a:endParaRPr>
          </a:p>
          <a:p>
            <a:pPr>
              <a:lnSpc>
                <a:spcPct val="80000"/>
              </a:lnSpc>
            </a:pPr>
            <a:r>
              <a:rPr lang="en-US" sz="2600" dirty="0" smtClean="0">
                <a:latin typeface="Times New Roman" pitchFamily="18" charset="0"/>
                <a:cs typeface="Times New Roman" pitchFamily="18" charset="0"/>
              </a:rPr>
              <a:t>Possible revenue increase of 1% of GDP in medium-term</a:t>
            </a:r>
          </a:p>
          <a:p>
            <a:pPr lvl="1">
              <a:lnSpc>
                <a:spcPct val="80000"/>
              </a:lnSpc>
            </a:pPr>
            <a:r>
              <a:rPr lang="en-US" sz="2200" dirty="0" smtClean="0">
                <a:latin typeface="Times New Roman" pitchFamily="18" charset="0"/>
                <a:cs typeface="Times New Roman" pitchFamily="18" charset="0"/>
              </a:rPr>
              <a:t>Providing an in-depth reform of Tax Administration is undertaken, which is now running a decade late</a:t>
            </a:r>
          </a:p>
          <a:p>
            <a:pPr lvl="1">
              <a:lnSpc>
                <a:spcPct val="80000"/>
              </a:lnSpc>
            </a:pPr>
            <a:r>
              <a:rPr lang="en-US" sz="2200" dirty="0" smtClean="0">
                <a:latin typeface="Times New Roman" pitchFamily="18" charset="0"/>
                <a:cs typeface="Times New Roman" pitchFamily="18" charset="0"/>
              </a:rPr>
              <a:t>Important not only for the budget, but also for a healthy business environment</a:t>
            </a:r>
            <a:endParaRPr lang="sr-Cyrl-CS" sz="2200" dirty="0">
              <a:latin typeface="Times New Roman" pitchFamily="18" charset="0"/>
              <a:cs typeface="Times New Roman" pitchFamily="18" charset="0"/>
            </a:endParaRPr>
          </a:p>
          <a:p>
            <a:pPr lvl="1">
              <a:lnSpc>
                <a:spcPct val="80000"/>
              </a:lnSpc>
              <a:buFont typeface="Arial" charset="0"/>
              <a:buNone/>
            </a:pPr>
            <a:endParaRPr lang="sr-Cyrl-CS" sz="2100" dirty="0" smtClean="0">
              <a:latin typeface="Times New Roman" pitchFamily="18" charset="0"/>
              <a:cs typeface="Times New Roman" pitchFamily="18" charset="0"/>
            </a:endParaRPr>
          </a:p>
          <a:p>
            <a:pPr>
              <a:lnSpc>
                <a:spcPct val="80000"/>
              </a:lnSpc>
            </a:pPr>
            <a:r>
              <a:rPr lang="en-US" sz="2600" dirty="0" smtClean="0">
                <a:latin typeface="Times New Roman" pitchFamily="18" charset="0"/>
                <a:cs typeface="Times New Roman" pitchFamily="18" charset="0"/>
              </a:rPr>
              <a:t>No shortcuts or easy solutions for grey economy</a:t>
            </a:r>
            <a:endParaRPr lang="sr-Cyrl-CS" sz="2600" dirty="0">
              <a:latin typeface="Times New Roman" pitchFamily="18" charset="0"/>
              <a:cs typeface="Times New Roman" pitchFamily="18" charset="0"/>
            </a:endParaRPr>
          </a:p>
          <a:p>
            <a:pPr lvl="1">
              <a:lnSpc>
                <a:spcPct val="80000"/>
              </a:lnSpc>
            </a:pPr>
            <a:r>
              <a:rPr lang="en-GB" sz="2200" dirty="0" smtClean="0">
                <a:latin typeface="Times New Roman" pitchFamily="18" charset="0"/>
                <a:cs typeface="Times New Roman" pitchFamily="18" charset="0"/>
              </a:rPr>
              <a:t>Online </a:t>
            </a:r>
            <a:r>
              <a:rPr lang="en-GB" sz="2200" dirty="0" err="1" smtClean="0">
                <a:latin typeface="Times New Roman" pitchFamily="18" charset="0"/>
                <a:cs typeface="Times New Roman" pitchFamily="18" charset="0"/>
              </a:rPr>
              <a:t>fiscalisation</a:t>
            </a:r>
            <a:r>
              <a:rPr lang="en-GB" sz="2200" dirty="0" smtClean="0">
                <a:latin typeface="Times New Roman" pitchFamily="18" charset="0"/>
                <a:cs typeface="Times New Roman" pitchFamily="18" charset="0"/>
              </a:rPr>
              <a:t> in Croatia had no substantial effects on improving tax collection</a:t>
            </a:r>
            <a:endParaRPr lang="en-GB" sz="22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AB477532-1A31-4B2F-87FE-EB79B5D826A0}" type="slidenum">
              <a:rPr lang="x-none" smtClean="0">
                <a:solidFill>
                  <a:prstClr val="black">
                    <a:tint val="75000"/>
                  </a:prstClr>
                </a:solidFill>
                <a:latin typeface="Times New Roman" pitchFamily="18" charset="0"/>
                <a:cs typeface="Times New Roman" pitchFamily="18" charset="0"/>
              </a:rPr>
              <a:pPr>
                <a:defRPr/>
              </a:pPr>
              <a:t>20</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82346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6512" y="44450"/>
            <a:ext cx="8999984" cy="864270"/>
          </a:xfrm>
        </p:spPr>
        <p:txBody>
          <a:bodyPr/>
          <a:lstStyle/>
          <a:p>
            <a:pPr eaLnBrk="1" hangingPunct="1"/>
            <a:r>
              <a:rPr lang="en-US" altLang="sr-Latn-RS" sz="3250" dirty="0" smtClean="0">
                <a:latin typeface="Times New Roman" pitchFamily="18" charset="0"/>
                <a:cs typeface="Times New Roman" pitchFamily="18" charset="0"/>
              </a:rPr>
              <a:t>Main objective for 2016 – permanent deficit decrease </a:t>
            </a:r>
            <a:r>
              <a:rPr lang="sr-Latn-BA" altLang="sr-Latn-RS" sz="3250" dirty="0" smtClean="0">
                <a:latin typeface="Times New Roman" pitchFamily="18" charset="0"/>
                <a:cs typeface="Times New Roman" pitchFamily="18" charset="0"/>
              </a:rPr>
              <a:t>of</a:t>
            </a:r>
            <a:r>
              <a:rPr lang="en-US" altLang="sr-Latn-RS" sz="3250" dirty="0" smtClean="0">
                <a:latin typeface="Times New Roman" pitchFamily="18" charset="0"/>
                <a:cs typeface="Times New Roman" pitchFamily="18" charset="0"/>
              </a:rPr>
              <a:t> 0.75% of GDP</a:t>
            </a:r>
            <a:endParaRPr lang="sr-Latn-CS" altLang="sr-Latn-RS" sz="325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179512" y="1052736"/>
            <a:ext cx="8856984" cy="5544616"/>
          </a:xfrm>
        </p:spPr>
        <p:txBody>
          <a:bodyPr/>
          <a:lstStyle/>
          <a:p>
            <a:pPr algn="just" eaLnBrk="1" hangingPunct="1">
              <a:spcBef>
                <a:spcPts val="400"/>
              </a:spcBef>
              <a:spcAft>
                <a:spcPts val="400"/>
              </a:spcAft>
              <a:defRPr/>
            </a:pPr>
            <a:r>
              <a:rPr lang="sr-Latn-BA" sz="2300" dirty="0" smtClean="0">
                <a:latin typeface="Times New Roman" pitchFamily="18" charset="0"/>
                <a:cs typeface="Times New Roman" pitchFamily="18" charset="0"/>
              </a:rPr>
              <a:t>In </a:t>
            </a:r>
            <a:r>
              <a:rPr lang="en-US" sz="2300" dirty="0" smtClean="0">
                <a:latin typeface="Times New Roman" pitchFamily="18" charset="0"/>
                <a:cs typeface="Times New Roman" pitchFamily="18" charset="0"/>
              </a:rPr>
              <a:t>order</a:t>
            </a:r>
            <a:r>
              <a:rPr lang="sr-Latn-BA" sz="2300" dirty="0" smtClean="0">
                <a:latin typeface="Times New Roman" pitchFamily="18" charset="0"/>
                <a:cs typeface="Times New Roman" pitchFamily="18" charset="0"/>
              </a:rPr>
              <a:t> </a:t>
            </a:r>
            <a:r>
              <a:rPr lang="sr-Latn-BA" sz="2300" dirty="0" smtClean="0">
                <a:latin typeface="Times New Roman" pitchFamily="18" charset="0"/>
                <a:cs typeface="Times New Roman" pitchFamily="18" charset="0"/>
              </a:rPr>
              <a:t>to </a:t>
            </a:r>
            <a:r>
              <a:rPr lang="en-US" sz="2300" dirty="0" smtClean="0">
                <a:latin typeface="Times New Roman" pitchFamily="18" charset="0"/>
                <a:cs typeface="Times New Roman" pitchFamily="18" charset="0"/>
              </a:rPr>
              <a:t>stop the public debt increase, the deficit needs to be</a:t>
            </a:r>
            <a:r>
              <a:rPr lang="sr-Latn-BA" sz="2300" dirty="0" smtClean="0">
                <a:latin typeface="Times New Roman" pitchFamily="18" charset="0"/>
                <a:cs typeface="Times New Roman" pitchFamily="18" charset="0"/>
              </a:rPr>
              <a:t> </a:t>
            </a:r>
            <a:r>
              <a:rPr lang="en-US" sz="2300" dirty="0" smtClean="0">
                <a:latin typeface="Times New Roman" pitchFamily="18" charset="0"/>
                <a:cs typeface="Times New Roman" pitchFamily="18" charset="0"/>
              </a:rPr>
              <a:t>lowered below </a:t>
            </a:r>
            <a:r>
              <a:rPr lang="en-US" sz="2300" dirty="0" smtClean="0">
                <a:latin typeface="Times New Roman" pitchFamily="18" charset="0"/>
                <a:cs typeface="Times New Roman" pitchFamily="18" charset="0"/>
              </a:rPr>
              <a:t>3% of GDP by 2017</a:t>
            </a:r>
            <a:endParaRPr lang="sr-Cyrl-RS" sz="2300" dirty="0" smtClean="0">
              <a:latin typeface="Times New Roman" pitchFamily="18" charset="0"/>
              <a:cs typeface="Times New Roman" pitchFamily="18" charset="0"/>
            </a:endParaRPr>
          </a:p>
          <a:p>
            <a:pPr lvl="1" algn="just" eaLnBrk="1" hangingPunct="1">
              <a:spcBef>
                <a:spcPts val="400"/>
              </a:spcBef>
              <a:spcAft>
                <a:spcPts val="400"/>
              </a:spcAft>
              <a:defRPr/>
            </a:pPr>
            <a:r>
              <a:rPr lang="en-US" sz="1900" dirty="0" smtClean="0">
                <a:latin typeface="Times New Roman" pitchFamily="18" charset="0"/>
                <a:cs typeface="Times New Roman" pitchFamily="18" charset="0"/>
              </a:rPr>
              <a:t>This is the main objective of the consolidation and the arrangement with IMF – as deficit under 3% of GDP prevents immediate danger from a </a:t>
            </a:r>
            <a:r>
              <a:rPr lang="en-US" sz="1900" dirty="0" smtClean="0">
                <a:latin typeface="Times New Roman" pitchFamily="18" charset="0"/>
                <a:cs typeface="Times New Roman" pitchFamily="18" charset="0"/>
              </a:rPr>
              <a:t>public</a:t>
            </a:r>
            <a:r>
              <a:rPr lang="sr-Latn-BA" sz="1900" dirty="0" smtClean="0">
                <a:latin typeface="Times New Roman" pitchFamily="18" charset="0"/>
                <a:cs typeface="Times New Roman" pitchFamily="18" charset="0"/>
              </a:rPr>
              <a:t> </a:t>
            </a:r>
            <a:r>
              <a:rPr lang="en-US" sz="1900" dirty="0" smtClean="0">
                <a:latin typeface="Times New Roman" pitchFamily="18" charset="0"/>
                <a:cs typeface="Times New Roman" pitchFamily="18" charset="0"/>
              </a:rPr>
              <a:t>debt</a:t>
            </a:r>
            <a:r>
              <a:rPr lang="sr-Latn-BA" sz="1900" dirty="0" smtClean="0">
                <a:latin typeface="Times New Roman" pitchFamily="18" charset="0"/>
                <a:cs typeface="Times New Roman" pitchFamily="18" charset="0"/>
              </a:rPr>
              <a:t> </a:t>
            </a:r>
            <a:r>
              <a:rPr lang="en-US" sz="1900" dirty="0" smtClean="0">
                <a:latin typeface="Times New Roman" pitchFamily="18" charset="0"/>
                <a:cs typeface="Times New Roman" pitchFamily="18" charset="0"/>
              </a:rPr>
              <a:t>crisis</a:t>
            </a:r>
          </a:p>
          <a:p>
            <a:pPr lvl="1" algn="just" eaLnBrk="1" hangingPunct="1">
              <a:spcBef>
                <a:spcPts val="400"/>
              </a:spcBef>
              <a:spcAft>
                <a:spcPts val="400"/>
              </a:spcAft>
              <a:defRPr/>
            </a:pPr>
            <a:r>
              <a:rPr lang="en-US" sz="1900" dirty="0" smtClean="0">
                <a:latin typeface="Times New Roman" pitchFamily="18" charset="0"/>
                <a:cs typeface="Times New Roman" pitchFamily="18" charset="0"/>
              </a:rPr>
              <a:t>For a lasting recovery of public finances, deficit</a:t>
            </a:r>
            <a:r>
              <a:rPr lang="sr-Latn-BA" sz="1900" dirty="0" smtClean="0">
                <a:latin typeface="Times New Roman" pitchFamily="18" charset="0"/>
                <a:cs typeface="Times New Roman" pitchFamily="18" charset="0"/>
              </a:rPr>
              <a:t> </a:t>
            </a:r>
            <a:r>
              <a:rPr lang="en-US" sz="1900" dirty="0" smtClean="0">
                <a:latin typeface="Times New Roman" pitchFamily="18" charset="0"/>
                <a:cs typeface="Times New Roman" pitchFamily="18" charset="0"/>
              </a:rPr>
              <a:t>should</a:t>
            </a:r>
            <a:r>
              <a:rPr lang="sr-Latn-BA" sz="1900" dirty="0" smtClean="0">
                <a:latin typeface="Times New Roman" pitchFamily="18" charset="0"/>
                <a:cs typeface="Times New Roman" pitchFamily="18" charset="0"/>
              </a:rPr>
              <a:t> </a:t>
            </a:r>
            <a:r>
              <a:rPr lang="en-US" sz="1900" dirty="0" smtClean="0">
                <a:latin typeface="Times New Roman" pitchFamily="18" charset="0"/>
                <a:cs typeface="Times New Roman" pitchFamily="18" charset="0"/>
              </a:rPr>
              <a:t>fall </a:t>
            </a:r>
            <a:r>
              <a:rPr lang="en-US" sz="1900" dirty="0" smtClean="0">
                <a:latin typeface="Times New Roman" pitchFamily="18" charset="0"/>
                <a:cs typeface="Times New Roman" pitchFamily="18" charset="0"/>
              </a:rPr>
              <a:t>below 1% of GDP</a:t>
            </a:r>
            <a:endParaRPr lang="sr-Cyrl-RS" sz="1900" dirty="0" smtClean="0">
              <a:latin typeface="Times New Roman" pitchFamily="18" charset="0"/>
              <a:cs typeface="Times New Roman" pitchFamily="18" charset="0"/>
            </a:endParaRPr>
          </a:p>
          <a:p>
            <a:pPr algn="just" eaLnBrk="1" hangingPunct="1">
              <a:spcBef>
                <a:spcPts val="400"/>
              </a:spcBef>
              <a:spcAft>
                <a:spcPts val="400"/>
              </a:spcAft>
              <a:defRPr/>
            </a:pPr>
            <a:r>
              <a:rPr lang="en-US" sz="2300" dirty="0" smtClean="0">
                <a:latin typeface="Times New Roman" pitchFamily="18" charset="0"/>
                <a:cs typeface="Times New Roman" pitchFamily="18" charset="0"/>
              </a:rPr>
              <a:t>In 2016, a permanent deficit decrease of 0.75% of GDP is necessary</a:t>
            </a:r>
            <a:endParaRPr lang="sr-Cyrl-RS" sz="2300" dirty="0" smtClean="0">
              <a:latin typeface="Times New Roman" pitchFamily="18" charset="0"/>
              <a:cs typeface="Times New Roman" pitchFamily="18" charset="0"/>
            </a:endParaRPr>
          </a:p>
          <a:p>
            <a:pPr lvl="1" algn="just" eaLnBrk="1" hangingPunct="1">
              <a:spcBef>
                <a:spcPts val="400"/>
              </a:spcBef>
              <a:spcAft>
                <a:spcPts val="400"/>
              </a:spcAft>
              <a:defRPr/>
            </a:pPr>
            <a:r>
              <a:rPr lang="en-US" sz="1900" dirty="0" smtClean="0">
                <a:latin typeface="Times New Roman" pitchFamily="18" charset="0"/>
                <a:cs typeface="Times New Roman" pitchFamily="18" charset="0"/>
              </a:rPr>
              <a:t>Initially it was 6.7% in 2014 – 4% of GDP in permanent savings were needed</a:t>
            </a:r>
          </a:p>
          <a:p>
            <a:pPr lvl="1" algn="just" eaLnBrk="1" hangingPunct="1">
              <a:spcBef>
                <a:spcPts val="400"/>
              </a:spcBef>
              <a:spcAft>
                <a:spcPts val="400"/>
              </a:spcAft>
              <a:defRPr/>
            </a:pPr>
            <a:r>
              <a:rPr lang="en-US" sz="1900" dirty="0" smtClean="0">
                <a:latin typeface="Times New Roman" pitchFamily="18" charset="0"/>
                <a:cs typeface="Times New Roman" pitchFamily="18" charset="0"/>
              </a:rPr>
              <a:t>In 2015, the deficit decreased by 2.4% of GDP – good result</a:t>
            </a:r>
            <a:endParaRPr lang="sr-Cyrl-RS" sz="1900" dirty="0" smtClean="0">
              <a:latin typeface="Times New Roman" pitchFamily="18" charset="0"/>
              <a:cs typeface="Times New Roman" pitchFamily="18" charset="0"/>
            </a:endParaRPr>
          </a:p>
          <a:p>
            <a:pPr lvl="1" algn="just" eaLnBrk="1" hangingPunct="1">
              <a:spcBef>
                <a:spcPts val="400"/>
              </a:spcBef>
              <a:spcAft>
                <a:spcPts val="400"/>
              </a:spcAft>
              <a:defRPr/>
            </a:pPr>
            <a:r>
              <a:rPr lang="en-US" sz="1900" dirty="0" smtClean="0">
                <a:latin typeface="Times New Roman" pitchFamily="18" charset="0"/>
                <a:cs typeface="Times New Roman" pitchFamily="18" charset="0"/>
              </a:rPr>
              <a:t>1.5% of GDP in permanent savings remains to be achieved in 2016 and 2017 (0.75% of GDP annually)</a:t>
            </a:r>
            <a:endParaRPr lang="sr-Cyrl-RS" sz="1900" dirty="0" smtClean="0">
              <a:latin typeface="Times New Roman" pitchFamily="18" charset="0"/>
              <a:cs typeface="Times New Roman" pitchFamily="18" charset="0"/>
            </a:endParaRPr>
          </a:p>
          <a:p>
            <a:pPr algn="just" eaLnBrk="1" hangingPunct="1">
              <a:spcBef>
                <a:spcPts val="400"/>
              </a:spcBef>
              <a:spcAft>
                <a:spcPts val="400"/>
              </a:spcAft>
              <a:defRPr/>
            </a:pPr>
            <a:r>
              <a:rPr lang="en-US" sz="2300" dirty="0" smtClean="0">
                <a:latin typeface="Times New Roman" pitchFamily="18" charset="0"/>
                <a:cs typeface="Times New Roman" pitchFamily="18" charset="0"/>
              </a:rPr>
              <a:t>While much smaller than in 2015, the adjustment is more challenging</a:t>
            </a:r>
            <a:endParaRPr lang="sr-Cyrl-RS" sz="2300" dirty="0" smtClean="0">
              <a:latin typeface="Times New Roman" pitchFamily="18" charset="0"/>
              <a:cs typeface="Times New Roman" pitchFamily="18" charset="0"/>
            </a:endParaRPr>
          </a:p>
          <a:p>
            <a:pPr lvl="1" algn="just" eaLnBrk="1" hangingPunct="1">
              <a:spcBef>
                <a:spcPts val="400"/>
              </a:spcBef>
              <a:spcAft>
                <a:spcPts val="400"/>
              </a:spcAft>
              <a:defRPr/>
            </a:pPr>
            <a:r>
              <a:rPr lang="en-US" sz="1900" dirty="0" smtClean="0">
                <a:latin typeface="Times New Roman" pitchFamily="18" charset="0"/>
                <a:cs typeface="Times New Roman" pitchFamily="18" charset="0"/>
              </a:rPr>
              <a:t>In 2015, decrease in salaries and pensions in the public sector (1.5% of GDP), recovery of tax collection after a drop in tax discipline in 2013 (1% of GDP)</a:t>
            </a:r>
            <a:endParaRPr lang="sr-Cyrl-RS" sz="1900" dirty="0" smtClean="0">
              <a:latin typeface="Times New Roman" pitchFamily="18" charset="0"/>
              <a:cs typeface="Times New Roman" pitchFamily="18" charset="0"/>
            </a:endParaRPr>
          </a:p>
          <a:p>
            <a:pPr lvl="1" algn="just" eaLnBrk="1" hangingPunct="1">
              <a:spcBef>
                <a:spcPts val="400"/>
              </a:spcBef>
              <a:spcAft>
                <a:spcPts val="400"/>
              </a:spcAft>
              <a:defRPr/>
            </a:pPr>
            <a:r>
              <a:rPr lang="en-US" sz="1900" dirty="0" smtClean="0">
                <a:latin typeface="Times New Roman" pitchFamily="18" charset="0"/>
                <a:cs typeface="Times New Roman" pitchFamily="18" charset="0"/>
              </a:rPr>
              <a:t>Major measures exhausted – savings in 2016 from reforms and smaller individual measures</a:t>
            </a:r>
            <a:endParaRPr lang="sr-Cyrl-RS" sz="19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3</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3818397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72008" y="-27384"/>
            <a:ext cx="9036496" cy="648246"/>
          </a:xfrm>
        </p:spPr>
        <p:txBody>
          <a:bodyPr/>
          <a:lstStyle/>
          <a:p>
            <a:pPr eaLnBrk="1" hangingPunct="1"/>
            <a:r>
              <a:rPr lang="en-US" altLang="sr-Latn-RS" sz="3250" dirty="0" smtClean="0">
                <a:latin typeface="Times New Roman" pitchFamily="18" charset="0"/>
                <a:cs typeface="Times New Roman" pitchFamily="18" charset="0"/>
              </a:rPr>
              <a:t>Measures exceeding 1% of GDP are planned</a:t>
            </a:r>
            <a:endParaRPr lang="sr-Latn-CS" altLang="sr-Latn-RS" sz="325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323528" y="5116788"/>
            <a:ext cx="8640960" cy="1368152"/>
          </a:xfrm>
        </p:spPr>
        <p:txBody>
          <a:bodyPr/>
          <a:lstStyle/>
          <a:p>
            <a:pPr marL="342900" lvl="1" indent="-342900" algn="just" eaLnBrk="1" hangingPunct="1">
              <a:spcBef>
                <a:spcPts val="500"/>
              </a:spcBef>
              <a:spcAft>
                <a:spcPts val="500"/>
              </a:spcAft>
              <a:buFont typeface="Arial" charset="0"/>
              <a:buChar char="•"/>
              <a:defRPr/>
            </a:pPr>
            <a:r>
              <a:rPr lang="en-US" sz="2100" dirty="0" smtClean="0">
                <a:latin typeface="Times New Roman" pitchFamily="18" charset="0"/>
                <a:cs typeface="Times New Roman" pitchFamily="18" charset="0"/>
              </a:rPr>
              <a:t>The measures must exceed the permanent deficit decrease (0.75% of GDP) due to the increase in interests (consequence of increasing public debt)</a:t>
            </a:r>
            <a:endParaRPr lang="ru-RU" sz="2100" dirty="0" smtClean="0">
              <a:latin typeface="Times New Roman" pitchFamily="18" charset="0"/>
              <a:cs typeface="Times New Roman" pitchFamily="18" charset="0"/>
            </a:endParaRPr>
          </a:p>
          <a:p>
            <a:pPr algn="just" eaLnBrk="1" hangingPunct="1">
              <a:spcBef>
                <a:spcPts val="500"/>
              </a:spcBef>
              <a:spcAft>
                <a:spcPts val="500"/>
              </a:spcAft>
              <a:defRPr/>
            </a:pPr>
            <a:r>
              <a:rPr lang="en-US" sz="2100" dirty="0" smtClean="0">
                <a:latin typeface="Times New Roman" pitchFamily="18" charset="0"/>
                <a:cs typeface="Times New Roman" pitchFamily="18" charset="0"/>
              </a:rPr>
              <a:t>Main savings from decreased expenditures </a:t>
            </a:r>
            <a:r>
              <a:rPr lang="sr-Latn-BA" sz="2100" dirty="0" smtClean="0">
                <a:latin typeface="Times New Roman" pitchFamily="18" charset="0"/>
                <a:cs typeface="Times New Roman" pitchFamily="18" charset="0"/>
              </a:rPr>
              <a:t>on</a:t>
            </a:r>
            <a:r>
              <a:rPr lang="en-US" sz="2100" dirty="0" smtClean="0">
                <a:latin typeface="Times New Roman" pitchFamily="18" charset="0"/>
                <a:cs typeface="Times New Roman" pitchFamily="18" charset="0"/>
              </a:rPr>
              <a:t> salaries (downsizing)</a:t>
            </a:r>
            <a:endParaRPr lang="ru-RU" sz="21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4</a:t>
            </a:fld>
            <a:endParaRPr lang="x-none">
              <a:solidFill>
                <a:prstClr val="black">
                  <a:tint val="75000"/>
                </a:prstClr>
              </a:solidFill>
              <a:latin typeface="Times New Roman" pitchFamily="18" charset="0"/>
              <a:cs typeface="Times New Roman" pitchFamily="18" charset="0"/>
            </a:endParaRPr>
          </a:p>
        </p:txBody>
      </p:sp>
      <p:graphicFrame>
        <p:nvGraphicFramePr>
          <p:cNvPr id="6" name="Table 5"/>
          <p:cNvGraphicFramePr>
            <a:graphicFrameLocks noGrp="1"/>
          </p:cNvGraphicFramePr>
          <p:nvPr/>
        </p:nvGraphicFramePr>
        <p:xfrm>
          <a:off x="685800" y="838200"/>
          <a:ext cx="7696200" cy="3867150"/>
        </p:xfrm>
        <a:graphic>
          <a:graphicData uri="http://schemas.openxmlformats.org/drawingml/2006/table">
            <a:tbl>
              <a:tblPr/>
              <a:tblGrid>
                <a:gridCol w="4931545"/>
                <a:gridCol w="2764655"/>
              </a:tblGrid>
              <a:tr h="698500">
                <a:tc>
                  <a:txBody>
                    <a:bodyPr/>
                    <a:lstStyle/>
                    <a:p>
                      <a:pPr marL="0" marR="0" algn="ctr">
                        <a:lnSpc>
                          <a:spcPct val="115000"/>
                        </a:lnSpc>
                        <a:spcBef>
                          <a:spcPts val="600"/>
                        </a:spcBef>
                        <a:spcAft>
                          <a:spcPts val="600"/>
                        </a:spcAft>
                      </a:pPr>
                      <a:r>
                        <a:rPr lang="en-US" sz="1400" b="1" dirty="0">
                          <a:latin typeface="Times New Roman"/>
                          <a:ea typeface="Calibri"/>
                          <a:cs typeface="Times New Roman"/>
                        </a:rPr>
                        <a:t>Structural changes</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600"/>
                        </a:spcBef>
                        <a:spcAft>
                          <a:spcPts val="600"/>
                        </a:spcAft>
                      </a:pPr>
                      <a:r>
                        <a:rPr lang="en-US" sz="1400" b="1">
                          <a:latin typeface="Times New Roman"/>
                          <a:ea typeface="Calibri"/>
                          <a:cs typeface="Times New Roman"/>
                        </a:rPr>
                        <a:t>Impact on deficit decrease in 2016 (% of GDP)</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349250">
                <a:tc>
                  <a:txBody>
                    <a:bodyPr/>
                    <a:lstStyle/>
                    <a:p>
                      <a:pPr marL="0" marR="0">
                        <a:lnSpc>
                          <a:spcPct val="115000"/>
                        </a:lnSpc>
                        <a:spcBef>
                          <a:spcPts val="600"/>
                        </a:spcBef>
                        <a:spcAft>
                          <a:spcPts val="600"/>
                        </a:spcAft>
                      </a:pPr>
                      <a:r>
                        <a:rPr lang="en-US" sz="1400" dirty="0">
                          <a:latin typeface="Times New Roman"/>
                          <a:ea typeface="Calibri"/>
                          <a:cs typeface="Times New Roman"/>
                        </a:rPr>
                        <a:t>Decrease in expenditures for salaries</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1400">
                          <a:latin typeface="Times New Roman"/>
                          <a:ea typeface="Calibri"/>
                          <a:cs typeface="Times New Roman"/>
                        </a:rPr>
                        <a:t>0.35</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a:txBody>
                    <a:bodyPr/>
                    <a:lstStyle/>
                    <a:p>
                      <a:pPr marL="0" marR="0">
                        <a:lnSpc>
                          <a:spcPct val="115000"/>
                        </a:lnSpc>
                        <a:spcBef>
                          <a:spcPts val="600"/>
                        </a:spcBef>
                        <a:spcAft>
                          <a:spcPts val="600"/>
                        </a:spcAft>
                      </a:pPr>
                      <a:r>
                        <a:rPr lang="en-US" sz="1400" dirty="0">
                          <a:latin typeface="Times New Roman"/>
                          <a:ea typeface="Calibri"/>
                          <a:cs typeface="Times New Roman"/>
                        </a:rPr>
                        <a:t>Introduction of electricity excise</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1400">
                          <a:latin typeface="Times New Roman"/>
                          <a:ea typeface="Calibri"/>
                          <a:cs typeface="Times New Roman"/>
                        </a:rPr>
                        <a:t>0.25</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a:txBody>
                    <a:bodyPr/>
                    <a:lstStyle/>
                    <a:p>
                      <a:pPr marL="0" marR="0">
                        <a:lnSpc>
                          <a:spcPct val="115000"/>
                        </a:lnSpc>
                        <a:spcBef>
                          <a:spcPts val="600"/>
                        </a:spcBef>
                        <a:spcAft>
                          <a:spcPts val="600"/>
                        </a:spcAft>
                      </a:pPr>
                      <a:r>
                        <a:rPr lang="en-US" sz="1400" dirty="0">
                          <a:latin typeface="Times New Roman"/>
                          <a:ea typeface="Calibri"/>
                          <a:cs typeface="Times New Roman"/>
                        </a:rPr>
                        <a:t>Increase of excise on oil derivatives</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1400">
                          <a:latin typeface="Times New Roman"/>
                          <a:ea typeface="Calibri"/>
                          <a:cs typeface="Times New Roman"/>
                        </a:rPr>
                        <a:t>0.2</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a:txBody>
                    <a:bodyPr/>
                    <a:lstStyle/>
                    <a:p>
                      <a:pPr marL="0" marR="0">
                        <a:lnSpc>
                          <a:spcPct val="115000"/>
                        </a:lnSpc>
                        <a:spcBef>
                          <a:spcPts val="600"/>
                        </a:spcBef>
                        <a:spcAft>
                          <a:spcPts val="600"/>
                        </a:spcAft>
                      </a:pPr>
                      <a:r>
                        <a:rPr lang="en-US" sz="1400" dirty="0">
                          <a:latin typeface="Times New Roman"/>
                          <a:ea typeface="Calibri"/>
                          <a:cs typeface="Times New Roman"/>
                        </a:rPr>
                        <a:t>Decrease of agricultural subsidies</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1400">
                          <a:latin typeface="Times New Roman"/>
                          <a:ea typeface="Calibri"/>
                          <a:cs typeface="Times New Roman"/>
                        </a:rPr>
                        <a:t>0.15</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a:txBody>
                    <a:bodyPr/>
                    <a:lstStyle/>
                    <a:p>
                      <a:pPr marL="0" marR="0">
                        <a:lnSpc>
                          <a:spcPct val="115000"/>
                        </a:lnSpc>
                        <a:spcBef>
                          <a:spcPts val="600"/>
                        </a:spcBef>
                        <a:spcAft>
                          <a:spcPts val="600"/>
                        </a:spcAft>
                      </a:pPr>
                      <a:r>
                        <a:rPr lang="en-US" sz="1400" dirty="0">
                          <a:latin typeface="Times New Roman"/>
                          <a:ea typeface="Calibri"/>
                          <a:cs typeface="Times New Roman"/>
                        </a:rPr>
                        <a:t>Decrease of subsidies for RTS and RTV</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1400">
                          <a:latin typeface="Times New Roman"/>
                          <a:ea typeface="Calibri"/>
                          <a:cs typeface="Times New Roman"/>
                        </a:rPr>
                        <a:t>0.1</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50">
                <a:tc>
                  <a:txBody>
                    <a:bodyPr/>
                    <a:lstStyle/>
                    <a:p>
                      <a:pPr marL="0" marR="0">
                        <a:lnSpc>
                          <a:spcPct val="115000"/>
                        </a:lnSpc>
                        <a:spcBef>
                          <a:spcPts val="600"/>
                        </a:spcBef>
                        <a:spcAft>
                          <a:spcPts val="600"/>
                        </a:spcAft>
                      </a:pPr>
                      <a:r>
                        <a:rPr lang="en-US" sz="1400" b="1" dirty="0">
                          <a:latin typeface="Times New Roman"/>
                          <a:ea typeface="Calibri"/>
                          <a:cs typeface="Times New Roman"/>
                        </a:rPr>
                        <a:t>PLANNED EFFECT OF GOVERNMENT'S </a:t>
                      </a:r>
                      <a:r>
                        <a:rPr lang="en-US" sz="1400" b="1" dirty="0" smtClean="0">
                          <a:latin typeface="Times New Roman"/>
                          <a:ea typeface="Calibri"/>
                          <a:cs typeface="Times New Roman"/>
                        </a:rPr>
                        <a:t>MEASURES</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1400" b="1" dirty="0" smtClean="0">
                          <a:latin typeface="Times New Roman"/>
                          <a:ea typeface="Calibri"/>
                          <a:cs typeface="Times New Roman"/>
                        </a:rPr>
                        <a:t>1.05</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a:txBody>
                    <a:bodyPr/>
                    <a:lstStyle/>
                    <a:p>
                      <a:pPr marL="0" marR="0">
                        <a:lnSpc>
                          <a:spcPct val="115000"/>
                        </a:lnSpc>
                        <a:spcBef>
                          <a:spcPts val="600"/>
                        </a:spcBef>
                        <a:spcAft>
                          <a:spcPts val="600"/>
                        </a:spcAft>
                      </a:pPr>
                      <a:r>
                        <a:rPr lang="en-US" sz="1400" dirty="0">
                          <a:latin typeface="Times New Roman"/>
                          <a:ea typeface="Calibri"/>
                          <a:cs typeface="Times New Roman"/>
                        </a:rPr>
                        <a:t>Increase of expenditures for interest payments</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1400">
                          <a:latin typeface="Times New Roman"/>
                          <a:ea typeface="Calibri"/>
                          <a:cs typeface="Times New Roman"/>
                        </a:rPr>
                        <a:t>-0.15</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a:txBody>
                    <a:bodyPr/>
                    <a:lstStyle/>
                    <a:p>
                      <a:pPr marL="0" marR="0">
                        <a:lnSpc>
                          <a:spcPct val="115000"/>
                        </a:lnSpc>
                        <a:spcBef>
                          <a:spcPts val="600"/>
                        </a:spcBef>
                        <a:spcAft>
                          <a:spcPts val="600"/>
                        </a:spcAft>
                      </a:pPr>
                      <a:r>
                        <a:rPr lang="en-US" sz="1400">
                          <a:latin typeface="Times New Roman"/>
                          <a:ea typeface="Calibri"/>
                          <a:cs typeface="Times New Roman"/>
                        </a:rPr>
                        <a:t>Other structural changes of revenues and expenditures</a:t>
                      </a:r>
                      <a:endParaRPr lang="en-US"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1400" dirty="0">
                          <a:latin typeface="Times New Roman"/>
                          <a:ea typeface="Calibri"/>
                          <a:cs typeface="Times New Roman"/>
                        </a:rPr>
                        <a:t>-0.15</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50">
                <a:tc>
                  <a:txBody>
                    <a:bodyPr/>
                    <a:lstStyle/>
                    <a:p>
                      <a:pPr marL="0" marR="0">
                        <a:lnSpc>
                          <a:spcPct val="115000"/>
                        </a:lnSpc>
                        <a:spcBef>
                          <a:spcPts val="600"/>
                        </a:spcBef>
                        <a:spcAft>
                          <a:spcPts val="600"/>
                        </a:spcAft>
                      </a:pPr>
                      <a:r>
                        <a:rPr lang="en-US" sz="1400" b="1" dirty="0">
                          <a:latin typeface="Times New Roman"/>
                          <a:ea typeface="Calibri"/>
                          <a:cs typeface="Times New Roman"/>
                        </a:rPr>
                        <a:t>PLANNED PERMANENT DEFICIT DECREASE</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600"/>
                        </a:spcBef>
                        <a:spcAft>
                          <a:spcPts val="600"/>
                        </a:spcAft>
                      </a:pPr>
                      <a:r>
                        <a:rPr lang="en-US" sz="1400" b="1" dirty="0">
                          <a:latin typeface="Times New Roman"/>
                          <a:ea typeface="Calibri"/>
                          <a:cs typeface="Times New Roman"/>
                        </a:rPr>
                        <a:t>0.75</a:t>
                      </a:r>
                      <a:endParaRPr lang="en-US"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62529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 y="-27384"/>
            <a:ext cx="9144000" cy="720254"/>
          </a:xfrm>
        </p:spPr>
        <p:txBody>
          <a:bodyPr/>
          <a:lstStyle/>
          <a:p>
            <a:pPr eaLnBrk="1" hangingPunct="1"/>
            <a:r>
              <a:rPr lang="en-US" altLang="sr-Latn-RS" sz="3250" dirty="0" smtClean="0">
                <a:latin typeface="Times New Roman" pitchFamily="18" charset="0"/>
                <a:cs typeface="Times New Roman" pitchFamily="18" charset="0"/>
              </a:rPr>
              <a:t>Half of the planned savings uncertain</a:t>
            </a:r>
            <a:endParaRPr lang="sr-Latn-CS" altLang="sr-Latn-RS" sz="325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323528" y="685800"/>
            <a:ext cx="8496944" cy="5904656"/>
          </a:xfrm>
        </p:spPr>
        <p:txBody>
          <a:bodyPr/>
          <a:lstStyle/>
          <a:p>
            <a:pPr algn="just" eaLnBrk="1" hangingPunct="1">
              <a:spcBef>
                <a:spcPts val="300"/>
              </a:spcBef>
              <a:spcAft>
                <a:spcPts val="300"/>
              </a:spcAft>
              <a:defRPr/>
            </a:pPr>
            <a:r>
              <a:rPr lang="en-US" sz="2300" dirty="0" smtClean="0">
                <a:latin typeface="Times New Roman" pitchFamily="18" charset="0"/>
                <a:cs typeface="Times New Roman" pitchFamily="18" charset="0"/>
              </a:rPr>
              <a:t>Revenue-related measures (excise increase) almost without risk</a:t>
            </a:r>
          </a:p>
          <a:p>
            <a:pPr algn="just" eaLnBrk="1" hangingPunct="1">
              <a:spcBef>
                <a:spcPts val="300"/>
              </a:spcBef>
              <a:spcAft>
                <a:spcPts val="300"/>
              </a:spcAft>
              <a:defRPr/>
            </a:pPr>
            <a:r>
              <a:rPr lang="en-US" sz="2300" dirty="0" smtClean="0">
                <a:latin typeface="Times New Roman" pitchFamily="18" charset="0"/>
                <a:cs typeface="Times New Roman" pitchFamily="18" charset="0"/>
              </a:rPr>
              <a:t>Expenditure-related measures not</a:t>
            </a:r>
            <a:r>
              <a:rPr lang="sr-Latn-BA" sz="2300" dirty="0" smtClean="0">
                <a:latin typeface="Times New Roman" pitchFamily="18" charset="0"/>
                <a:cs typeface="Times New Roman" pitchFamily="18" charset="0"/>
              </a:rPr>
              <a:t> </a:t>
            </a:r>
            <a:r>
              <a:rPr lang="en-US" sz="2300" dirty="0" smtClean="0">
                <a:latin typeface="Times New Roman" pitchFamily="18" charset="0"/>
                <a:cs typeface="Times New Roman" pitchFamily="18" charset="0"/>
              </a:rPr>
              <a:t>well</a:t>
            </a:r>
            <a:r>
              <a:rPr lang="sr-Latn-BA" sz="2300" dirty="0" smtClean="0">
                <a:latin typeface="Times New Roman" pitchFamily="18" charset="0"/>
                <a:cs typeface="Times New Roman" pitchFamily="18" charset="0"/>
              </a:rPr>
              <a:t> </a:t>
            </a:r>
            <a:r>
              <a:rPr lang="en-US" sz="2300" dirty="0" smtClean="0">
                <a:latin typeface="Times New Roman" pitchFamily="18" charset="0"/>
                <a:cs typeface="Times New Roman" pitchFamily="18" charset="0"/>
              </a:rPr>
              <a:t>enough prepared – almost certainly will fall short</a:t>
            </a:r>
            <a:endParaRPr lang="sr-Cyrl-RS" sz="2300" dirty="0" smtClean="0">
              <a:latin typeface="Times New Roman" pitchFamily="18" charset="0"/>
              <a:cs typeface="Times New Roman" pitchFamily="18" charset="0"/>
            </a:endParaRPr>
          </a:p>
          <a:p>
            <a:pPr algn="just" eaLnBrk="1" hangingPunct="1">
              <a:spcBef>
                <a:spcPts val="300"/>
              </a:spcBef>
              <a:spcAft>
                <a:spcPts val="300"/>
              </a:spcAft>
              <a:defRPr/>
            </a:pPr>
            <a:r>
              <a:rPr lang="en-US" sz="2300" dirty="0" smtClean="0">
                <a:latin typeface="Times New Roman" pitchFamily="18" charset="0"/>
                <a:cs typeface="Times New Roman" pitchFamily="18" charset="0"/>
              </a:rPr>
              <a:t>Downsizing in </a:t>
            </a:r>
            <a:r>
              <a:rPr lang="sr-Latn-BA" sz="2300" dirty="0" smtClean="0">
                <a:latin typeface="Times New Roman" pitchFamily="18" charset="0"/>
                <a:cs typeface="Times New Roman" pitchFamily="18" charset="0"/>
              </a:rPr>
              <a:t>general </a:t>
            </a:r>
            <a:r>
              <a:rPr lang="en-US" sz="2300" dirty="0" smtClean="0">
                <a:latin typeface="Times New Roman" pitchFamily="18" charset="0"/>
                <a:cs typeface="Times New Roman" pitchFamily="18" charset="0"/>
              </a:rPr>
              <a:t>government</a:t>
            </a:r>
          </a:p>
          <a:p>
            <a:pPr lvl="1" algn="just" eaLnBrk="1" hangingPunct="1">
              <a:spcBef>
                <a:spcPts val="300"/>
              </a:spcBef>
              <a:spcAft>
                <a:spcPts val="300"/>
              </a:spcAft>
              <a:defRPr/>
            </a:pPr>
            <a:r>
              <a:rPr lang="en-US" sz="1900" dirty="0" smtClean="0">
                <a:latin typeface="Times New Roman" pitchFamily="18" charset="0"/>
                <a:cs typeface="Times New Roman" pitchFamily="18" charset="0"/>
              </a:rPr>
              <a:t>Plan similar to the one </a:t>
            </a:r>
            <a:r>
              <a:rPr lang="sr-Latn-BA" sz="1900" dirty="0" smtClean="0">
                <a:latin typeface="Times New Roman" pitchFamily="18" charset="0"/>
                <a:cs typeface="Times New Roman" pitchFamily="18" charset="0"/>
              </a:rPr>
              <a:t>in 2015 </a:t>
            </a:r>
            <a:r>
              <a:rPr lang="en-US" sz="1900" dirty="0" smtClean="0">
                <a:latin typeface="Times New Roman" pitchFamily="18" charset="0"/>
                <a:cs typeface="Times New Roman" pitchFamily="18" charset="0"/>
              </a:rPr>
              <a:t>that was </a:t>
            </a:r>
            <a:r>
              <a:rPr lang="en-US" sz="1900" dirty="0" err="1" smtClean="0">
                <a:latin typeface="Times New Roman" pitchFamily="18" charset="0"/>
                <a:cs typeface="Times New Roman" pitchFamily="18" charset="0"/>
              </a:rPr>
              <a:t>unimplementable</a:t>
            </a:r>
            <a:endParaRPr lang="en-US" sz="1900" dirty="0" smtClean="0">
              <a:latin typeface="Times New Roman" pitchFamily="18" charset="0"/>
              <a:cs typeface="Times New Roman" pitchFamily="18" charset="0"/>
            </a:endParaRPr>
          </a:p>
          <a:p>
            <a:pPr algn="just" eaLnBrk="1" hangingPunct="1">
              <a:spcBef>
                <a:spcPts val="300"/>
              </a:spcBef>
              <a:spcAft>
                <a:spcPts val="300"/>
              </a:spcAft>
              <a:defRPr/>
            </a:pPr>
            <a:r>
              <a:rPr lang="en-US" sz="2300" dirty="0" smtClean="0">
                <a:latin typeface="Times New Roman" pitchFamily="18" charset="0"/>
                <a:cs typeface="Times New Roman" pitchFamily="18" charset="0"/>
              </a:rPr>
              <a:t>Decrease in agricultural subsidies</a:t>
            </a:r>
            <a:endParaRPr lang="sr-Cyrl-RS" sz="2300" dirty="0" smtClean="0">
              <a:latin typeface="Times New Roman" pitchFamily="18" charset="0"/>
              <a:cs typeface="Times New Roman" pitchFamily="18" charset="0"/>
            </a:endParaRPr>
          </a:p>
          <a:p>
            <a:pPr lvl="1" algn="just" eaLnBrk="1" hangingPunct="1">
              <a:spcBef>
                <a:spcPts val="300"/>
              </a:spcBef>
              <a:spcAft>
                <a:spcPts val="300"/>
              </a:spcAft>
              <a:defRPr/>
            </a:pPr>
            <a:r>
              <a:rPr lang="en-US" sz="1900" dirty="0" smtClean="0">
                <a:latin typeface="Times New Roman" pitchFamily="18" charset="0"/>
                <a:cs typeface="Times New Roman" pitchFamily="18" charset="0"/>
              </a:rPr>
              <a:t>Payment “per hectare” would be lower than the usual by a half – too large a change </a:t>
            </a:r>
            <a:r>
              <a:rPr lang="sr-Latn-BA" sz="1900" dirty="0" smtClean="0">
                <a:latin typeface="Times New Roman" pitchFamily="18" charset="0"/>
                <a:cs typeface="Times New Roman" pitchFamily="18" charset="0"/>
              </a:rPr>
              <a:t>in</a:t>
            </a:r>
            <a:r>
              <a:rPr lang="en-US" sz="1900" dirty="0" smtClean="0">
                <a:latin typeface="Times New Roman" pitchFamily="18" charset="0"/>
                <a:cs typeface="Times New Roman" pitchFamily="18" charset="0"/>
              </a:rPr>
              <a:t> a single year</a:t>
            </a:r>
            <a:endParaRPr lang="sr-Cyrl-RS" sz="1900" dirty="0" smtClean="0">
              <a:latin typeface="Times New Roman" pitchFamily="18" charset="0"/>
              <a:cs typeface="Times New Roman" pitchFamily="18" charset="0"/>
            </a:endParaRPr>
          </a:p>
          <a:p>
            <a:pPr lvl="1" algn="just" eaLnBrk="1" hangingPunct="1">
              <a:spcBef>
                <a:spcPts val="300"/>
              </a:spcBef>
              <a:spcAft>
                <a:spcPts val="300"/>
              </a:spcAft>
              <a:defRPr/>
            </a:pPr>
            <a:r>
              <a:rPr lang="en-US" sz="1900" dirty="0" smtClean="0">
                <a:latin typeface="Times New Roman" pitchFamily="18" charset="0"/>
                <a:cs typeface="Times New Roman" pitchFamily="18" charset="0"/>
              </a:rPr>
              <a:t>Planned in 2015 as well, but did not succeed (came up as “unplanned” liability of the state at the end of the year)</a:t>
            </a:r>
            <a:endParaRPr lang="sr-Cyrl-RS" sz="1900" dirty="0" smtClean="0">
              <a:latin typeface="Times New Roman" pitchFamily="18" charset="0"/>
              <a:cs typeface="Times New Roman" pitchFamily="18" charset="0"/>
            </a:endParaRPr>
          </a:p>
          <a:p>
            <a:pPr algn="just" eaLnBrk="1" hangingPunct="1">
              <a:spcBef>
                <a:spcPts val="300"/>
              </a:spcBef>
              <a:spcAft>
                <a:spcPts val="300"/>
              </a:spcAft>
              <a:defRPr/>
            </a:pPr>
            <a:r>
              <a:rPr lang="en-US" sz="2300" dirty="0" smtClean="0">
                <a:latin typeface="Times New Roman" pitchFamily="18" charset="0"/>
                <a:cs typeface="Times New Roman" pitchFamily="18" charset="0"/>
              </a:rPr>
              <a:t>Decrease of subsidies for the national media service (RTS &amp; RTV)</a:t>
            </a:r>
            <a:endParaRPr lang="sr-Cyrl-RS" sz="2300" dirty="0" smtClean="0">
              <a:latin typeface="Times New Roman" pitchFamily="18" charset="0"/>
              <a:cs typeface="Times New Roman" pitchFamily="18" charset="0"/>
            </a:endParaRPr>
          </a:p>
          <a:p>
            <a:pPr lvl="1" algn="just" eaLnBrk="1" hangingPunct="1">
              <a:spcBef>
                <a:spcPts val="300"/>
              </a:spcBef>
              <a:spcAft>
                <a:spcPts val="300"/>
              </a:spcAft>
              <a:defRPr/>
            </a:pPr>
            <a:r>
              <a:rPr lang="en-US" sz="1900" dirty="0" smtClean="0">
                <a:latin typeface="Times New Roman" pitchFamily="18" charset="0"/>
                <a:cs typeface="Times New Roman" pitchFamily="18" charset="0"/>
              </a:rPr>
              <a:t>Subsidies lowered from 9 to 4 </a:t>
            </a:r>
            <a:r>
              <a:rPr lang="en-US" sz="1900" dirty="0" err="1" smtClean="0">
                <a:latin typeface="Times New Roman" pitchFamily="18" charset="0"/>
                <a:cs typeface="Times New Roman" pitchFamily="18" charset="0"/>
              </a:rPr>
              <a:t>bn</a:t>
            </a:r>
            <a:r>
              <a:rPr lang="en-US" sz="1900" dirty="0" smtClean="0">
                <a:latin typeface="Times New Roman" pitchFamily="18" charset="0"/>
                <a:cs typeface="Times New Roman" pitchFamily="18" charset="0"/>
              </a:rPr>
              <a:t> dinars</a:t>
            </a:r>
          </a:p>
          <a:p>
            <a:pPr lvl="1" algn="just" eaLnBrk="1" hangingPunct="1">
              <a:spcBef>
                <a:spcPts val="300"/>
              </a:spcBef>
              <a:spcAft>
                <a:spcPts val="300"/>
              </a:spcAft>
              <a:defRPr/>
            </a:pPr>
            <a:r>
              <a:rPr lang="en-US" sz="1900" dirty="0" smtClean="0">
                <a:latin typeface="Times New Roman" pitchFamily="18" charset="0"/>
                <a:cs typeface="Times New Roman" pitchFamily="18" charset="0"/>
              </a:rPr>
              <a:t>Television license of 150 dinars will not suffice to fill in the gap</a:t>
            </a:r>
            <a:endParaRPr lang="sr-Cyrl-RS" sz="1900" dirty="0" smtClean="0">
              <a:latin typeface="Times New Roman" pitchFamily="18" charset="0"/>
              <a:cs typeface="Times New Roman" pitchFamily="18" charset="0"/>
            </a:endParaRPr>
          </a:p>
          <a:p>
            <a:pPr algn="just" eaLnBrk="1" hangingPunct="1">
              <a:spcBef>
                <a:spcPts val="300"/>
              </a:spcBef>
              <a:spcAft>
                <a:spcPts val="300"/>
              </a:spcAft>
              <a:defRPr/>
            </a:pPr>
            <a:r>
              <a:rPr lang="en-US" sz="2300" dirty="0" smtClean="0">
                <a:latin typeface="Times New Roman" pitchFamily="18" charset="0"/>
                <a:cs typeface="Times New Roman" pitchFamily="18" charset="0"/>
              </a:rPr>
              <a:t>The</a:t>
            </a:r>
            <a:r>
              <a:rPr lang="sr-Latn-BA" sz="2300" dirty="0" smtClean="0">
                <a:latin typeface="Times New Roman" pitchFamily="18" charset="0"/>
                <a:cs typeface="Times New Roman" pitchFamily="18" charset="0"/>
              </a:rPr>
              <a:t>re is a</a:t>
            </a:r>
            <a:r>
              <a:rPr lang="en-US" sz="2300" dirty="0" smtClean="0">
                <a:latin typeface="Times New Roman" pitchFamily="18" charset="0"/>
                <a:cs typeface="Times New Roman" pitchFamily="18" charset="0"/>
              </a:rPr>
              <a:t> risk of failing to achieve 0.35% of GDP </a:t>
            </a:r>
            <a:r>
              <a:rPr lang="sr-Latn-BA" sz="2300" dirty="0" smtClean="0">
                <a:latin typeface="Times New Roman" pitchFamily="18" charset="0"/>
                <a:cs typeface="Times New Roman" pitchFamily="18" charset="0"/>
              </a:rPr>
              <a:t>of</a:t>
            </a:r>
            <a:r>
              <a:rPr lang="en-US" sz="2300" dirty="0" smtClean="0">
                <a:latin typeface="Times New Roman" pitchFamily="18" charset="0"/>
                <a:cs typeface="Times New Roman" pitchFamily="18" charset="0"/>
              </a:rPr>
              <a:t> savings</a:t>
            </a:r>
            <a:r>
              <a:rPr lang="sr-Latn-BA" sz="2300" dirty="0" smtClean="0">
                <a:latin typeface="Times New Roman" pitchFamily="18" charset="0"/>
                <a:cs typeface="Times New Roman" pitchFamily="18" charset="0"/>
              </a:rPr>
              <a:t> – </a:t>
            </a:r>
            <a:r>
              <a:rPr lang="en-US" sz="2300" dirty="0" smtClean="0">
                <a:latin typeface="Times New Roman" pitchFamily="18" charset="0"/>
                <a:cs typeface="Times New Roman" pitchFamily="18" charset="0"/>
              </a:rPr>
              <a:t>should have waited with </a:t>
            </a:r>
            <a:r>
              <a:rPr lang="sr-Latn-BA" sz="2300" dirty="0" smtClean="0">
                <a:latin typeface="Times New Roman" pitchFamily="18" charset="0"/>
                <a:cs typeface="Times New Roman" pitchFamily="18" charset="0"/>
              </a:rPr>
              <a:t>the </a:t>
            </a:r>
            <a:r>
              <a:rPr lang="en-US" sz="2300" dirty="0" smtClean="0">
                <a:latin typeface="Times New Roman" pitchFamily="18" charset="0"/>
                <a:cs typeface="Times New Roman" pitchFamily="18" charset="0"/>
              </a:rPr>
              <a:t>salaries and pensions increase</a:t>
            </a:r>
            <a:r>
              <a:rPr lang="sr-Latn-BA" sz="2300" dirty="0" smtClean="0">
                <a:latin typeface="Times New Roman" pitchFamily="18" charset="0"/>
                <a:cs typeface="Times New Roman" pitchFamily="18" charset="0"/>
              </a:rPr>
              <a:t> as</a:t>
            </a:r>
            <a:r>
              <a:rPr lang="en-US" sz="2300" dirty="0" smtClean="0">
                <a:latin typeface="Times New Roman" pitchFamily="18" charset="0"/>
                <a:cs typeface="Times New Roman" pitchFamily="18" charset="0"/>
              </a:rPr>
              <a:t> that amount would</a:t>
            </a:r>
            <a:r>
              <a:rPr lang="sr-Latn-BA" sz="2300" dirty="0" smtClean="0">
                <a:latin typeface="Times New Roman" pitchFamily="18" charset="0"/>
                <a:cs typeface="Times New Roman" pitchFamily="18" charset="0"/>
              </a:rPr>
              <a:t> </a:t>
            </a:r>
            <a:r>
              <a:rPr lang="en-US" sz="2300" dirty="0" smtClean="0">
                <a:latin typeface="Times New Roman" pitchFamily="18" charset="0"/>
                <a:cs typeface="Times New Roman" pitchFamily="18" charset="0"/>
              </a:rPr>
              <a:t>completely</a:t>
            </a:r>
            <a:r>
              <a:rPr lang="sr-Latn-BA" sz="2300" dirty="0" smtClean="0">
                <a:latin typeface="Times New Roman" pitchFamily="18" charset="0"/>
                <a:cs typeface="Times New Roman" pitchFamily="18" charset="0"/>
              </a:rPr>
              <a:t> </a:t>
            </a:r>
            <a:r>
              <a:rPr lang="en-US" sz="2300" dirty="0" smtClean="0">
                <a:latin typeface="Times New Roman" pitchFamily="18" charset="0"/>
                <a:cs typeface="Times New Roman" pitchFamily="18" charset="0"/>
              </a:rPr>
              <a:t>alleviate</a:t>
            </a:r>
            <a:r>
              <a:rPr lang="sr-Latn-BA" sz="2300" dirty="0" smtClean="0">
                <a:latin typeface="Times New Roman" pitchFamily="18" charset="0"/>
                <a:cs typeface="Times New Roman" pitchFamily="18" charset="0"/>
              </a:rPr>
              <a:t> the </a:t>
            </a:r>
            <a:r>
              <a:rPr lang="en-US" sz="2300" dirty="0" smtClean="0">
                <a:latin typeface="Times New Roman" pitchFamily="18" charset="0"/>
                <a:cs typeface="Times New Roman" pitchFamily="18" charset="0"/>
              </a:rPr>
              <a:t>risk</a:t>
            </a: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5</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12020610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188466"/>
            <a:ext cx="9143999" cy="648246"/>
          </a:xfrm>
        </p:spPr>
        <p:txBody>
          <a:bodyPr/>
          <a:lstStyle/>
          <a:p>
            <a:pPr eaLnBrk="1" hangingPunct="1"/>
            <a:r>
              <a:rPr lang="en-US" altLang="sr-Latn-RS" sz="3300" dirty="0" smtClean="0">
                <a:latin typeface="Times New Roman" pitchFamily="18" charset="0"/>
                <a:cs typeface="Times New Roman" pitchFamily="18" charset="0"/>
              </a:rPr>
              <a:t>It</a:t>
            </a:r>
            <a:r>
              <a:rPr lang="sr-Latn-BA" altLang="sr-Latn-RS" sz="3300" dirty="0" smtClean="0">
                <a:latin typeface="Times New Roman" pitchFamily="18" charset="0"/>
                <a:cs typeface="Times New Roman" pitchFamily="18" charset="0"/>
              </a:rPr>
              <a:t> is </a:t>
            </a:r>
            <a:r>
              <a:rPr lang="en-US" altLang="sr-Latn-RS" sz="3300" dirty="0" smtClean="0">
                <a:latin typeface="Times New Roman" pitchFamily="18" charset="0"/>
                <a:cs typeface="Times New Roman" pitchFamily="18" charset="0"/>
              </a:rPr>
              <a:t>not</a:t>
            </a:r>
            <a:r>
              <a:rPr lang="sr-Latn-BA" altLang="sr-Latn-RS" sz="3300" dirty="0" smtClean="0">
                <a:latin typeface="Times New Roman" pitchFamily="18" charset="0"/>
                <a:cs typeface="Times New Roman" pitchFamily="18" charset="0"/>
              </a:rPr>
              <a:t> </a:t>
            </a:r>
            <a:r>
              <a:rPr lang="en-US" altLang="sr-Latn-RS" sz="3300" dirty="0" smtClean="0">
                <a:latin typeface="Times New Roman" pitchFamily="18" charset="0"/>
                <a:cs typeface="Times New Roman" pitchFamily="18" charset="0"/>
              </a:rPr>
              <a:t>probable</a:t>
            </a:r>
            <a:r>
              <a:rPr lang="sr-Latn-BA" altLang="sr-Latn-RS" sz="3300" dirty="0" smtClean="0">
                <a:latin typeface="Times New Roman" pitchFamily="18" charset="0"/>
                <a:cs typeface="Times New Roman" pitchFamily="18" charset="0"/>
              </a:rPr>
              <a:t> </a:t>
            </a:r>
            <a:r>
              <a:rPr lang="en-US" altLang="sr-Latn-RS" sz="3300" dirty="0" smtClean="0">
                <a:latin typeface="Times New Roman" pitchFamily="18" charset="0"/>
                <a:cs typeface="Times New Roman" pitchFamily="18" charset="0"/>
              </a:rPr>
              <a:t>that</a:t>
            </a:r>
            <a:r>
              <a:rPr lang="sr-Latn-BA" altLang="sr-Latn-RS" sz="3300" dirty="0" smtClean="0">
                <a:latin typeface="Times New Roman" pitchFamily="18" charset="0"/>
                <a:cs typeface="Times New Roman" pitchFamily="18" charset="0"/>
              </a:rPr>
              <a:t> the </a:t>
            </a:r>
            <a:r>
              <a:rPr lang="en-US" altLang="sr-Latn-RS" sz="3300" dirty="0" smtClean="0">
                <a:latin typeface="Times New Roman" pitchFamily="18" charset="0"/>
                <a:cs typeface="Times New Roman" pitchFamily="18" charset="0"/>
              </a:rPr>
              <a:t>downsizing will yield</a:t>
            </a:r>
            <a:r>
              <a:rPr lang="sr-Latn-BA" altLang="sr-Latn-RS" sz="3300" dirty="0" smtClean="0">
                <a:latin typeface="Times New Roman" pitchFamily="18" charset="0"/>
                <a:cs typeface="Times New Roman" pitchFamily="18" charset="0"/>
              </a:rPr>
              <a:t> </a:t>
            </a:r>
            <a:r>
              <a:rPr lang="en-US" altLang="sr-Latn-RS" sz="3300" dirty="0" smtClean="0">
                <a:latin typeface="Times New Roman" pitchFamily="18" charset="0"/>
                <a:cs typeface="Times New Roman" pitchFamily="18" charset="0"/>
              </a:rPr>
              <a:t>the</a:t>
            </a:r>
            <a:r>
              <a:rPr lang="sr-Latn-BA" altLang="sr-Latn-RS" sz="3300" dirty="0" smtClean="0">
                <a:latin typeface="Times New Roman" pitchFamily="18" charset="0"/>
                <a:cs typeface="Times New Roman" pitchFamily="18" charset="0"/>
              </a:rPr>
              <a:t> </a:t>
            </a:r>
            <a:r>
              <a:rPr lang="en-US" altLang="sr-Latn-RS" sz="3300" dirty="0" smtClean="0">
                <a:latin typeface="Times New Roman" pitchFamily="18" charset="0"/>
                <a:cs typeface="Times New Roman" pitchFamily="18" charset="0"/>
              </a:rPr>
              <a:t>planned savings</a:t>
            </a:r>
            <a:endParaRPr lang="sr-Latn-CS" altLang="sr-Latn-RS" sz="330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179512" y="1066800"/>
            <a:ext cx="8856984" cy="5400600"/>
          </a:xfrm>
        </p:spPr>
        <p:txBody>
          <a:bodyPr/>
          <a:lstStyle/>
          <a:p>
            <a:pPr algn="just" eaLnBrk="1" hangingPunct="1">
              <a:spcBef>
                <a:spcPts val="400"/>
              </a:spcBef>
              <a:spcAft>
                <a:spcPts val="400"/>
              </a:spcAft>
              <a:defRPr/>
            </a:pPr>
            <a:r>
              <a:rPr lang="en-US" sz="2400" dirty="0" smtClean="0">
                <a:latin typeface="Times New Roman" pitchFamily="18" charset="0"/>
                <a:cs typeface="Times New Roman" pitchFamily="18" charset="0"/>
              </a:rPr>
              <a:t>The most significant measure in 2016 and 2017 (</a:t>
            </a:r>
            <a:r>
              <a:rPr lang="en-US" sz="2000" dirty="0" smtClean="0">
                <a:latin typeface="Times New Roman" pitchFamily="18" charset="0"/>
                <a:cs typeface="Times New Roman" pitchFamily="18" charset="0"/>
              </a:rPr>
              <a:t>even more important in 2017</a:t>
            </a:r>
            <a:r>
              <a:rPr lang="en-US" sz="2400" dirty="0" smtClean="0">
                <a:latin typeface="Times New Roman" pitchFamily="18" charset="0"/>
                <a:cs typeface="Times New Roman" pitchFamily="18" charset="0"/>
              </a:rPr>
              <a:t>), but it is unlikely that it will yield the expected results</a:t>
            </a:r>
            <a:endParaRPr lang="sr-Cyrl-RS" sz="2400" dirty="0" smtClean="0">
              <a:latin typeface="Times New Roman" pitchFamily="18" charset="0"/>
              <a:cs typeface="Times New Roman" pitchFamily="18" charset="0"/>
            </a:endParaRPr>
          </a:p>
          <a:p>
            <a:pPr lvl="1" algn="just" eaLnBrk="1" hangingPunct="1">
              <a:spcBef>
                <a:spcPts val="400"/>
              </a:spcBef>
              <a:spcAft>
                <a:spcPts val="400"/>
              </a:spcAft>
              <a:defRPr/>
            </a:pPr>
            <a:r>
              <a:rPr lang="en-US" sz="2000" dirty="0" smtClean="0">
                <a:latin typeface="Times New Roman" pitchFamily="18" charset="0"/>
                <a:cs typeface="Times New Roman" pitchFamily="18" charset="0"/>
              </a:rPr>
              <a:t>Planned too ambitiously – there are no 75,000 excess employees (initial plan), no precise sector</a:t>
            </a:r>
            <a:r>
              <a:rPr lang="sr-Latn-BA"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plans, no reform in healthcare, education, mass layoffs of tens of thousands of people per year are unlikely, no one in CEE has ever implemented a similar plan…</a:t>
            </a:r>
            <a:endParaRPr lang="sr-Cyrl-RS" sz="2000" dirty="0" smtClean="0">
              <a:latin typeface="Times New Roman" pitchFamily="18" charset="0"/>
              <a:cs typeface="Times New Roman" pitchFamily="18" charset="0"/>
            </a:endParaRPr>
          </a:p>
          <a:p>
            <a:pPr algn="just" eaLnBrk="1" hangingPunct="1">
              <a:spcBef>
                <a:spcPts val="400"/>
              </a:spcBef>
              <a:spcAft>
                <a:spcPts val="400"/>
              </a:spcAft>
              <a:defRPr/>
            </a:pPr>
            <a:r>
              <a:rPr lang="en-US" sz="2400" dirty="0" smtClean="0">
                <a:latin typeface="Times New Roman" pitchFamily="18" charset="0"/>
                <a:cs typeface="Times New Roman" pitchFamily="18" charset="0"/>
              </a:rPr>
              <a:t>The planned downsizing in 2016 – 29,000 in general government  – highly unlikely</a:t>
            </a:r>
            <a:endParaRPr lang="sr-Cyrl-RS" sz="2400" dirty="0">
              <a:latin typeface="Times New Roman" pitchFamily="18" charset="0"/>
              <a:cs typeface="Times New Roman" pitchFamily="18" charset="0"/>
            </a:endParaRPr>
          </a:p>
          <a:p>
            <a:pPr lvl="1" algn="just" eaLnBrk="1" hangingPunct="1">
              <a:spcBef>
                <a:spcPts val="400"/>
              </a:spcBef>
              <a:spcAft>
                <a:spcPts val="400"/>
              </a:spcAft>
              <a:defRPr/>
            </a:pPr>
            <a:r>
              <a:rPr lang="en-US" sz="2000" dirty="0" smtClean="0">
                <a:latin typeface="Times New Roman" pitchFamily="18" charset="0"/>
                <a:cs typeface="Times New Roman" pitchFamily="18" charset="0"/>
              </a:rPr>
              <a:t>The first 9,000 by the end of January – according to the Government’s announcements, a sufficient number volunteered, with severance payment – possible, but</a:t>
            </a:r>
            <a:r>
              <a:rPr lang="sr-Latn-BA"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this still represents</a:t>
            </a:r>
            <a:r>
              <a:rPr lang="sr-Latn-BA"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only a small part of the plan</a:t>
            </a:r>
            <a:endParaRPr lang="sr-Cyrl-RS" sz="2000" dirty="0" smtClean="0">
              <a:latin typeface="Times New Roman" pitchFamily="18" charset="0"/>
              <a:cs typeface="Times New Roman" pitchFamily="18" charset="0"/>
            </a:endParaRPr>
          </a:p>
          <a:p>
            <a:pPr lvl="1" algn="just" eaLnBrk="1" hangingPunct="1">
              <a:spcBef>
                <a:spcPts val="400"/>
              </a:spcBef>
              <a:spcAft>
                <a:spcPts val="400"/>
              </a:spcAft>
              <a:defRPr/>
            </a:pPr>
            <a:r>
              <a:rPr lang="en-US" sz="2000" dirty="0" smtClean="0">
                <a:latin typeface="Times New Roman" pitchFamily="18" charset="0"/>
                <a:cs typeface="Times New Roman" pitchFamily="18" charset="0"/>
              </a:rPr>
              <a:t>What about the remaining 20,000 during the year – analyses, plans?</a:t>
            </a:r>
          </a:p>
          <a:p>
            <a:pPr lvl="1" algn="just" eaLnBrk="1" hangingPunct="1">
              <a:spcBef>
                <a:spcPts val="400"/>
              </a:spcBef>
              <a:spcAft>
                <a:spcPts val="400"/>
              </a:spcAft>
              <a:defRPr/>
            </a:pPr>
            <a:r>
              <a:rPr lang="en-US" sz="2000" dirty="0" smtClean="0">
                <a:latin typeface="Times New Roman" pitchFamily="18" charset="0"/>
                <a:cs typeface="Times New Roman" pitchFamily="18" charset="0"/>
              </a:rPr>
              <a:t>Similarly</a:t>
            </a:r>
            <a:r>
              <a:rPr lang="sr-Latn-BA"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downsizing</a:t>
            </a:r>
            <a:r>
              <a:rPr lang="sr-Latn-BA" sz="2000" dirty="0" smtClean="0">
                <a:latin typeface="Times New Roman" pitchFamily="18" charset="0"/>
                <a:cs typeface="Times New Roman" pitchFamily="18" charset="0"/>
              </a:rPr>
              <a:t> in 2015</a:t>
            </a:r>
            <a:r>
              <a:rPr lang="en-US" sz="2000" dirty="0" smtClean="0">
                <a:latin typeface="Times New Roman" pitchFamily="18" charset="0"/>
                <a:cs typeface="Times New Roman" pitchFamily="18" charset="0"/>
              </a:rPr>
              <a:t> by 25,000</a:t>
            </a:r>
            <a:r>
              <a:rPr lang="sr-Latn-BA"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ended up falling short</a:t>
            </a:r>
            <a:endParaRPr lang="sr-Cyrl-RS" sz="2000" dirty="0">
              <a:latin typeface="Times New Roman" pitchFamily="18" charset="0"/>
              <a:cs typeface="Times New Roman" pitchFamily="18" charset="0"/>
            </a:endParaRPr>
          </a:p>
          <a:p>
            <a:pPr lvl="1" algn="just" eaLnBrk="1" hangingPunct="1">
              <a:spcBef>
                <a:spcPts val="400"/>
              </a:spcBef>
              <a:spcAft>
                <a:spcPts val="400"/>
              </a:spcAft>
              <a:defRPr/>
            </a:pPr>
            <a:r>
              <a:rPr lang="en-US" sz="2000" dirty="0" smtClean="0">
                <a:latin typeface="Times New Roman" pitchFamily="18" charset="0"/>
                <a:cs typeface="Times New Roman" pitchFamily="18" charset="0"/>
              </a:rPr>
              <a:t>Disproportionately large part of the burden on local governments – how will they achieve a 10% downsize?</a:t>
            </a:r>
            <a:endParaRPr lang="sr-Cyrl-RS" sz="20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6</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435948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07503" y="188466"/>
            <a:ext cx="8928993" cy="648246"/>
          </a:xfrm>
        </p:spPr>
        <p:txBody>
          <a:bodyPr/>
          <a:lstStyle/>
          <a:p>
            <a:pPr eaLnBrk="1" hangingPunct="1"/>
            <a:r>
              <a:rPr lang="en-US" altLang="sr-Latn-RS" sz="3500" dirty="0" smtClean="0">
                <a:latin typeface="Times New Roman" pitchFamily="18" charset="0"/>
                <a:cs typeface="Times New Roman" pitchFamily="18" charset="0"/>
              </a:rPr>
              <a:t>Unforeseen expenditures from state- and socially-owned enterprises are possible</a:t>
            </a:r>
            <a:endParaRPr lang="sr-Latn-CS" altLang="sr-Latn-RS" sz="350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0" y="990600"/>
            <a:ext cx="9067800" cy="5472608"/>
          </a:xfrm>
        </p:spPr>
        <p:txBody>
          <a:bodyPr/>
          <a:lstStyle/>
          <a:p>
            <a:pPr algn="just" eaLnBrk="1" hangingPunct="1">
              <a:spcBef>
                <a:spcPts val="200"/>
              </a:spcBef>
              <a:spcAft>
                <a:spcPts val="100"/>
              </a:spcAft>
              <a:defRPr/>
            </a:pPr>
            <a:r>
              <a:rPr lang="en-US" sz="2300" dirty="0" smtClean="0">
                <a:latin typeface="Times New Roman" pitchFamily="18" charset="0"/>
                <a:cs typeface="Times New Roman" pitchFamily="18" charset="0"/>
              </a:rPr>
              <a:t>Over 100 m</a:t>
            </a:r>
            <a:r>
              <a:rPr lang="sr-Latn-BA" sz="2300" dirty="0" err="1" smtClean="0">
                <a:latin typeface="Times New Roman" pitchFamily="18" charset="0"/>
                <a:cs typeface="Times New Roman" pitchFamily="18" charset="0"/>
              </a:rPr>
              <a:t>illion</a:t>
            </a:r>
            <a:r>
              <a:rPr lang="sr-Latn-BA" sz="2300" dirty="0" smtClean="0">
                <a:latin typeface="Times New Roman" pitchFamily="18" charset="0"/>
                <a:cs typeface="Times New Roman" pitchFamily="18" charset="0"/>
              </a:rPr>
              <a:t> </a:t>
            </a:r>
            <a:r>
              <a:rPr lang="sr-Latn-BA" sz="2300" dirty="0" err="1">
                <a:latin typeface="Times New Roman" pitchFamily="18" charset="0"/>
                <a:cs typeface="Times New Roman" pitchFamily="18" charset="0"/>
              </a:rPr>
              <a:t>e</a:t>
            </a:r>
            <a:r>
              <a:rPr lang="sr-Latn-BA" sz="2300" dirty="0" err="1" smtClean="0">
                <a:latin typeface="Times New Roman" pitchFamily="18" charset="0"/>
                <a:cs typeface="Times New Roman" pitchFamily="18" charset="0"/>
              </a:rPr>
              <a:t>uros</a:t>
            </a:r>
            <a:r>
              <a:rPr lang="sr-Latn-BA" sz="2300" dirty="0" smtClean="0">
                <a:latin typeface="Times New Roman" pitchFamily="18" charset="0"/>
                <a:cs typeface="Times New Roman" pitchFamily="18" charset="0"/>
              </a:rPr>
              <a:t> of</a:t>
            </a:r>
            <a:r>
              <a:rPr lang="en-US" sz="2300" dirty="0" smtClean="0">
                <a:latin typeface="Times New Roman" pitchFamily="18" charset="0"/>
                <a:cs typeface="Times New Roman" pitchFamily="18" charset="0"/>
              </a:rPr>
              <a:t> unplanned liabilities from the state-owned enterprises could be transferred to the budget</a:t>
            </a:r>
            <a:endParaRPr lang="sr-Cyrl-RS" sz="2300" dirty="0" smtClean="0">
              <a:latin typeface="Times New Roman" pitchFamily="18" charset="0"/>
              <a:cs typeface="Times New Roman" pitchFamily="18" charset="0"/>
            </a:endParaRPr>
          </a:p>
          <a:p>
            <a:pPr lvl="1" algn="just" eaLnBrk="1" hangingPunct="1">
              <a:spcBef>
                <a:spcPts val="200"/>
              </a:spcBef>
              <a:spcAft>
                <a:spcPts val="100"/>
              </a:spcAft>
              <a:defRPr/>
            </a:pPr>
            <a:r>
              <a:rPr lang="en-US" sz="2100" dirty="0" smtClean="0">
                <a:latin typeface="Times New Roman" pitchFamily="18" charset="0"/>
                <a:cs typeface="Times New Roman" pitchFamily="18" charset="0"/>
              </a:rPr>
              <a:t>MSC </a:t>
            </a:r>
            <a:r>
              <a:rPr lang="en-US" sz="2100" dirty="0" err="1" smtClean="0">
                <a:latin typeface="Times New Roman" pitchFamily="18" charset="0"/>
                <a:cs typeface="Times New Roman" pitchFamily="18" charset="0"/>
              </a:rPr>
              <a:t>Bor</a:t>
            </a:r>
            <a:r>
              <a:rPr lang="en-US" sz="2100" dirty="0" smtClean="0">
                <a:latin typeface="Times New Roman" pitchFamily="18" charset="0"/>
                <a:cs typeface="Times New Roman" pitchFamily="18" charset="0"/>
              </a:rPr>
              <a:t> – total liabilities about 500 m</a:t>
            </a:r>
            <a:r>
              <a:rPr lang="sr-Latn-BA" sz="2100" dirty="0" err="1" smtClean="0">
                <a:latin typeface="Times New Roman" pitchFamily="18" charset="0"/>
                <a:cs typeface="Times New Roman" pitchFamily="18" charset="0"/>
              </a:rPr>
              <a:t>illion</a:t>
            </a:r>
            <a:r>
              <a:rPr lang="en-US" sz="2100" dirty="0" smtClean="0">
                <a:latin typeface="Times New Roman" pitchFamily="18" charset="0"/>
                <a:cs typeface="Times New Roman" pitchFamily="18" charset="0"/>
              </a:rPr>
              <a:t> </a:t>
            </a:r>
            <a:r>
              <a:rPr lang="sr-Latn-BA" sz="2100" dirty="0" err="1">
                <a:latin typeface="Times New Roman" pitchFamily="18" charset="0"/>
                <a:cs typeface="Times New Roman" pitchFamily="18" charset="0"/>
              </a:rPr>
              <a:t>e</a:t>
            </a:r>
            <a:r>
              <a:rPr lang="sr-Latn-BA" sz="2100" dirty="0" err="1" smtClean="0">
                <a:latin typeface="Times New Roman" pitchFamily="18" charset="0"/>
                <a:cs typeface="Times New Roman" pitchFamily="18" charset="0"/>
              </a:rPr>
              <a:t>uros</a:t>
            </a:r>
            <a:endParaRPr lang="sr-Cyrl-RS" sz="2100" dirty="0" smtClean="0">
              <a:latin typeface="Times New Roman" pitchFamily="18" charset="0"/>
              <a:cs typeface="Times New Roman" pitchFamily="18" charset="0"/>
            </a:endParaRPr>
          </a:p>
          <a:p>
            <a:pPr lvl="2" algn="just" eaLnBrk="1" hangingPunct="1">
              <a:spcBef>
                <a:spcPts val="200"/>
              </a:spcBef>
              <a:spcAft>
                <a:spcPts val="100"/>
              </a:spcAft>
              <a:defRPr/>
            </a:pPr>
            <a:r>
              <a:rPr lang="sr-Cyrl-RS" sz="1900" dirty="0" smtClean="0">
                <a:latin typeface="Times New Roman" pitchFamily="18" charset="0"/>
                <a:cs typeface="Times New Roman" pitchFamily="18" charset="0"/>
              </a:rPr>
              <a:t>150 </a:t>
            </a:r>
            <a:r>
              <a:rPr lang="sr-Latn-BA" sz="1900" dirty="0" err="1" smtClean="0">
                <a:latin typeface="Times New Roman" pitchFamily="18" charset="0"/>
                <a:cs typeface="Times New Roman" pitchFamily="18" charset="0"/>
              </a:rPr>
              <a:t>million</a:t>
            </a:r>
            <a:r>
              <a:rPr lang="en-US" sz="1900" dirty="0" smtClean="0">
                <a:latin typeface="Times New Roman" pitchFamily="18" charset="0"/>
                <a:cs typeface="Times New Roman" pitchFamily="18" charset="0"/>
              </a:rPr>
              <a:t> </a:t>
            </a:r>
            <a:r>
              <a:rPr lang="sr-Latn-BA" sz="1900" dirty="0">
                <a:latin typeface="Times New Roman" pitchFamily="18" charset="0"/>
                <a:cs typeface="Times New Roman" pitchFamily="18" charset="0"/>
              </a:rPr>
              <a:t>e</a:t>
            </a:r>
            <a:r>
              <a:rPr lang="en-US" sz="1900" dirty="0" err="1" smtClean="0">
                <a:latin typeface="Times New Roman" pitchFamily="18" charset="0"/>
                <a:cs typeface="Times New Roman" pitchFamily="18" charset="0"/>
              </a:rPr>
              <a:t>uros</a:t>
            </a:r>
            <a:r>
              <a:rPr lang="en-US" sz="1900" dirty="0" smtClean="0">
                <a:latin typeface="Times New Roman" pitchFamily="18" charset="0"/>
                <a:cs typeface="Times New Roman" pitchFamily="18" charset="0"/>
              </a:rPr>
              <a:t> in loans already under state guarantees – 23 m</a:t>
            </a:r>
            <a:r>
              <a:rPr lang="sr-Latn-BA" sz="1900" dirty="0" err="1" smtClean="0">
                <a:latin typeface="Times New Roman" pitchFamily="18" charset="0"/>
                <a:cs typeface="Times New Roman" pitchFamily="18" charset="0"/>
              </a:rPr>
              <a:t>illion</a:t>
            </a:r>
            <a:r>
              <a:rPr lang="sr-Latn-BA" sz="1900" dirty="0" smtClean="0">
                <a:latin typeface="Times New Roman" pitchFamily="18" charset="0"/>
                <a:cs typeface="Times New Roman" pitchFamily="18" charset="0"/>
              </a:rPr>
              <a:t> </a:t>
            </a:r>
            <a:r>
              <a:rPr lang="sr-Latn-BA" sz="1900" dirty="0" err="1" smtClean="0">
                <a:latin typeface="Times New Roman" pitchFamily="18" charset="0"/>
                <a:cs typeface="Times New Roman" pitchFamily="18" charset="0"/>
              </a:rPr>
              <a:t>fall</a:t>
            </a:r>
            <a:r>
              <a:rPr lang="en-US" sz="1900" dirty="0" smtClean="0">
                <a:latin typeface="Times New Roman" pitchFamily="18" charset="0"/>
                <a:cs typeface="Times New Roman" pitchFamily="18" charset="0"/>
              </a:rPr>
              <a:t> due in 2016, </a:t>
            </a:r>
            <a:r>
              <a:rPr lang="sr-Latn-BA" sz="1900" dirty="0" err="1" smtClean="0">
                <a:latin typeface="Times New Roman" pitchFamily="18" charset="0"/>
                <a:cs typeface="Times New Roman" pitchFamily="18" charset="0"/>
              </a:rPr>
              <a:t>it’s</a:t>
            </a:r>
            <a:r>
              <a:rPr lang="sr-Latn-BA" sz="1900" dirty="0" smtClean="0">
                <a:latin typeface="Times New Roman" pitchFamily="18" charset="0"/>
                <a:cs typeface="Times New Roman" pitchFamily="18" charset="0"/>
              </a:rPr>
              <a:t> </a:t>
            </a:r>
            <a:r>
              <a:rPr lang="sr-Latn-BA" sz="1900" dirty="0" err="1" smtClean="0">
                <a:latin typeface="Times New Roman" pitchFamily="18" charset="0"/>
                <a:cs typeface="Times New Roman" pitchFamily="18" charset="0"/>
              </a:rPr>
              <a:t>unlikely</a:t>
            </a:r>
            <a:r>
              <a:rPr lang="sr-Latn-BA" sz="1900" dirty="0" smtClean="0">
                <a:latin typeface="Times New Roman" pitchFamily="18" charset="0"/>
                <a:cs typeface="Times New Roman" pitchFamily="18" charset="0"/>
              </a:rPr>
              <a:t> </a:t>
            </a:r>
            <a:r>
              <a:rPr lang="sr-Latn-BA" sz="1900" dirty="0" err="1" smtClean="0">
                <a:latin typeface="Times New Roman" pitchFamily="18" charset="0"/>
                <a:cs typeface="Times New Roman" pitchFamily="18" charset="0"/>
              </a:rPr>
              <a:t>that</a:t>
            </a:r>
            <a:r>
              <a:rPr lang="sr-Latn-BA" sz="1900" dirty="0" smtClean="0">
                <a:latin typeface="Times New Roman" pitchFamily="18" charset="0"/>
                <a:cs typeface="Times New Roman" pitchFamily="18" charset="0"/>
              </a:rPr>
              <a:t> </a:t>
            </a:r>
            <a:r>
              <a:rPr lang="en-US" sz="1900" dirty="0" smtClean="0">
                <a:latin typeface="Times New Roman" pitchFamily="18" charset="0"/>
                <a:cs typeface="Times New Roman" pitchFamily="18" charset="0"/>
              </a:rPr>
              <a:t>MSC </a:t>
            </a:r>
            <a:r>
              <a:rPr lang="en-US" sz="1900" dirty="0" err="1" smtClean="0">
                <a:latin typeface="Times New Roman" pitchFamily="18" charset="0"/>
                <a:cs typeface="Times New Roman" pitchFamily="18" charset="0"/>
              </a:rPr>
              <a:t>Bor</a:t>
            </a:r>
            <a:r>
              <a:rPr lang="en-US" sz="1900" dirty="0" smtClean="0">
                <a:latin typeface="Times New Roman" pitchFamily="18" charset="0"/>
                <a:cs typeface="Times New Roman" pitchFamily="18" charset="0"/>
              </a:rPr>
              <a:t> </a:t>
            </a:r>
            <a:r>
              <a:rPr lang="sr-Latn-BA" sz="1900" dirty="0" err="1" smtClean="0">
                <a:latin typeface="Times New Roman" pitchFamily="18" charset="0"/>
                <a:cs typeface="Times New Roman" pitchFamily="18" charset="0"/>
              </a:rPr>
              <a:t>will</a:t>
            </a:r>
            <a:r>
              <a:rPr lang="sr-Latn-BA" sz="1900" dirty="0" smtClean="0">
                <a:latin typeface="Times New Roman" pitchFamily="18" charset="0"/>
                <a:cs typeface="Times New Roman" pitchFamily="18" charset="0"/>
              </a:rPr>
              <a:t> </a:t>
            </a:r>
            <a:r>
              <a:rPr lang="en-US" sz="1900" dirty="0" smtClean="0">
                <a:latin typeface="Times New Roman" pitchFamily="18" charset="0"/>
                <a:cs typeface="Times New Roman" pitchFamily="18" charset="0"/>
              </a:rPr>
              <a:t>be able to pay</a:t>
            </a:r>
            <a:r>
              <a:rPr lang="sr-Latn-BA" sz="1900" dirty="0" smtClean="0">
                <a:latin typeface="Times New Roman" pitchFamily="18" charset="0"/>
                <a:cs typeface="Times New Roman" pitchFamily="18" charset="0"/>
              </a:rPr>
              <a:t> </a:t>
            </a:r>
            <a:r>
              <a:rPr lang="sr-Latn-BA" sz="1900" dirty="0" err="1" smtClean="0">
                <a:latin typeface="Times New Roman" pitchFamily="18" charset="0"/>
                <a:cs typeface="Times New Roman" pitchFamily="18" charset="0"/>
              </a:rPr>
              <a:t>by</a:t>
            </a:r>
            <a:r>
              <a:rPr lang="en-US" sz="1900" dirty="0" smtClean="0">
                <a:latin typeface="Times New Roman" pitchFamily="18" charset="0"/>
                <a:cs typeface="Times New Roman" pitchFamily="18" charset="0"/>
              </a:rPr>
              <a:t> itself</a:t>
            </a:r>
            <a:endParaRPr lang="sr-Cyrl-RS" sz="1900" dirty="0" smtClean="0">
              <a:latin typeface="Times New Roman" pitchFamily="18" charset="0"/>
              <a:cs typeface="Times New Roman" pitchFamily="18" charset="0"/>
            </a:endParaRPr>
          </a:p>
          <a:p>
            <a:pPr lvl="2" algn="just" eaLnBrk="1" hangingPunct="1">
              <a:spcBef>
                <a:spcPts val="200"/>
              </a:spcBef>
              <a:spcAft>
                <a:spcPts val="100"/>
              </a:spcAft>
              <a:defRPr/>
            </a:pPr>
            <a:r>
              <a:rPr lang="sr-Cyrl-RS" sz="1900" dirty="0" smtClean="0">
                <a:latin typeface="Times New Roman" pitchFamily="18" charset="0"/>
                <a:cs typeface="Times New Roman" pitchFamily="18" charset="0"/>
              </a:rPr>
              <a:t>50 </a:t>
            </a:r>
            <a:r>
              <a:rPr lang="en-US" sz="1900" dirty="0" smtClean="0">
                <a:latin typeface="Times New Roman" pitchFamily="18" charset="0"/>
                <a:cs typeface="Times New Roman" pitchFamily="18" charset="0"/>
              </a:rPr>
              <a:t>m debt to NIS (similarly to </a:t>
            </a:r>
            <a:r>
              <a:rPr lang="en-US" sz="1900" dirty="0" err="1" smtClean="0">
                <a:latin typeface="Times New Roman" pitchFamily="18" charset="0"/>
                <a:cs typeface="Times New Roman" pitchFamily="18" charset="0"/>
              </a:rPr>
              <a:t>Srbi</a:t>
            </a:r>
            <a:r>
              <a:rPr lang="sr-Latn-BA" sz="1900" dirty="0" smtClean="0">
                <a:latin typeface="Times New Roman" pitchFamily="18" charset="0"/>
                <a:cs typeface="Times New Roman" pitchFamily="18" charset="0"/>
              </a:rPr>
              <a:t>j</a:t>
            </a:r>
            <a:r>
              <a:rPr lang="en-US" sz="1900" dirty="0" err="1" smtClean="0">
                <a:latin typeface="Times New Roman" pitchFamily="18" charset="0"/>
                <a:cs typeface="Times New Roman" pitchFamily="18" charset="0"/>
              </a:rPr>
              <a:t>agas’s</a:t>
            </a:r>
            <a:r>
              <a:rPr lang="en-US" sz="1900" dirty="0" smtClean="0">
                <a:latin typeface="Times New Roman" pitchFamily="18" charset="0"/>
                <a:cs typeface="Times New Roman" pitchFamily="18" charset="0"/>
              </a:rPr>
              <a:t> debt paid from the 2015 budget)</a:t>
            </a:r>
            <a:endParaRPr lang="sr-Cyrl-RS" sz="1900" dirty="0" smtClean="0">
              <a:latin typeface="Times New Roman" pitchFamily="18" charset="0"/>
              <a:cs typeface="Times New Roman" pitchFamily="18" charset="0"/>
            </a:endParaRPr>
          </a:p>
          <a:p>
            <a:pPr lvl="1" algn="just" eaLnBrk="1" hangingPunct="1">
              <a:spcBef>
                <a:spcPts val="200"/>
              </a:spcBef>
              <a:spcAft>
                <a:spcPts val="100"/>
              </a:spcAft>
              <a:defRPr/>
            </a:pPr>
            <a:r>
              <a:rPr lang="en-US" sz="2100" dirty="0" smtClean="0">
                <a:latin typeface="Times New Roman" pitchFamily="18" charset="0"/>
                <a:cs typeface="Times New Roman" pitchFamily="18" charset="0"/>
              </a:rPr>
              <a:t>Petro</a:t>
            </a:r>
            <a:r>
              <a:rPr lang="sr-Latn-BA" sz="2100" dirty="0" smtClean="0">
                <a:latin typeface="Times New Roman" pitchFamily="18" charset="0"/>
                <a:cs typeface="Times New Roman" pitchFamily="18" charset="0"/>
              </a:rPr>
              <a:t>hemija</a:t>
            </a:r>
            <a:r>
              <a:rPr lang="en-US" sz="2100" dirty="0" smtClean="0">
                <a:latin typeface="Times New Roman" pitchFamily="18" charset="0"/>
                <a:cs typeface="Times New Roman" pitchFamily="18" charset="0"/>
              </a:rPr>
              <a:t> – 85 m</a:t>
            </a:r>
            <a:r>
              <a:rPr lang="sr-Latn-BA" sz="2100" dirty="0" err="1" smtClean="0">
                <a:latin typeface="Times New Roman" pitchFamily="18" charset="0"/>
                <a:cs typeface="Times New Roman" pitchFamily="18" charset="0"/>
              </a:rPr>
              <a:t>illion</a:t>
            </a:r>
            <a:r>
              <a:rPr lang="en-US" sz="2100" dirty="0" smtClean="0">
                <a:latin typeface="Times New Roman" pitchFamily="18" charset="0"/>
                <a:cs typeface="Times New Roman" pitchFamily="18" charset="0"/>
              </a:rPr>
              <a:t> </a:t>
            </a:r>
            <a:r>
              <a:rPr lang="sr-Latn-BA" sz="2100" dirty="0">
                <a:latin typeface="Times New Roman" pitchFamily="18" charset="0"/>
                <a:cs typeface="Times New Roman" pitchFamily="18" charset="0"/>
              </a:rPr>
              <a:t>e</a:t>
            </a:r>
            <a:r>
              <a:rPr lang="en-US" sz="2100" dirty="0" err="1" smtClean="0">
                <a:latin typeface="Times New Roman" pitchFamily="18" charset="0"/>
                <a:cs typeface="Times New Roman" pitchFamily="18" charset="0"/>
              </a:rPr>
              <a:t>uros</a:t>
            </a:r>
            <a:r>
              <a:rPr lang="en-US" sz="2100" dirty="0" smtClean="0">
                <a:latin typeface="Times New Roman" pitchFamily="18" charset="0"/>
                <a:cs typeface="Times New Roman" pitchFamily="18" charset="0"/>
              </a:rPr>
              <a:t> debt to NIS</a:t>
            </a:r>
            <a:endParaRPr lang="sr-Cyrl-RS" sz="2100" dirty="0" smtClean="0">
              <a:latin typeface="Times New Roman" pitchFamily="18" charset="0"/>
              <a:cs typeface="Times New Roman" pitchFamily="18" charset="0"/>
            </a:endParaRPr>
          </a:p>
          <a:p>
            <a:pPr lvl="2" algn="just" eaLnBrk="1" hangingPunct="1">
              <a:spcBef>
                <a:spcPts val="200"/>
              </a:spcBef>
              <a:spcAft>
                <a:spcPts val="100"/>
              </a:spcAft>
              <a:defRPr/>
            </a:pPr>
            <a:r>
              <a:rPr lang="en-US" sz="1900" dirty="0" smtClean="0">
                <a:latin typeface="Times New Roman" pitchFamily="18" charset="0"/>
                <a:cs typeface="Times New Roman" pitchFamily="18" charset="0"/>
              </a:rPr>
              <a:t>Was planned to be paid at the end of </a:t>
            </a:r>
            <a:r>
              <a:rPr lang="sr-Latn-BA" sz="1900" dirty="0" smtClean="0">
                <a:latin typeface="Times New Roman" pitchFamily="18" charset="0"/>
                <a:cs typeface="Times New Roman" pitchFamily="18" charset="0"/>
              </a:rPr>
              <a:t>2015</a:t>
            </a:r>
            <a:r>
              <a:rPr lang="en-US" sz="1900" dirty="0" smtClean="0">
                <a:latin typeface="Times New Roman" pitchFamily="18" charset="0"/>
                <a:cs typeface="Times New Roman" pitchFamily="18" charset="0"/>
              </a:rPr>
              <a:t> (together with </a:t>
            </a:r>
            <a:r>
              <a:rPr lang="en-US" sz="1900" dirty="0" err="1" smtClean="0">
                <a:latin typeface="Times New Roman" pitchFamily="18" charset="0"/>
                <a:cs typeface="Times New Roman" pitchFamily="18" charset="0"/>
              </a:rPr>
              <a:t>Srbi</a:t>
            </a:r>
            <a:r>
              <a:rPr lang="sr-Latn-BA" sz="1900" dirty="0" smtClean="0">
                <a:latin typeface="Times New Roman" pitchFamily="18" charset="0"/>
                <a:cs typeface="Times New Roman" pitchFamily="18" charset="0"/>
              </a:rPr>
              <a:t>j</a:t>
            </a:r>
            <a:r>
              <a:rPr lang="en-US" sz="1900" dirty="0" err="1" smtClean="0">
                <a:latin typeface="Times New Roman" pitchFamily="18" charset="0"/>
                <a:cs typeface="Times New Roman" pitchFamily="18" charset="0"/>
              </a:rPr>
              <a:t>agas</a:t>
            </a:r>
            <a:r>
              <a:rPr lang="en-US" sz="1900" dirty="0" smtClean="0">
                <a:latin typeface="Times New Roman" pitchFamily="18" charset="0"/>
                <a:cs typeface="Times New Roman" pitchFamily="18" charset="0"/>
              </a:rPr>
              <a:t>) – will probably be </a:t>
            </a:r>
            <a:r>
              <a:rPr lang="sr-Latn-BA" sz="1900" dirty="0" err="1" smtClean="0">
                <a:latin typeface="Times New Roman" pitchFamily="18" charset="0"/>
                <a:cs typeface="Times New Roman" pitchFamily="18" charset="0"/>
              </a:rPr>
              <a:t>carried</a:t>
            </a:r>
            <a:r>
              <a:rPr lang="en-US" sz="1900" dirty="0" smtClean="0">
                <a:latin typeface="Times New Roman" pitchFamily="18" charset="0"/>
                <a:cs typeface="Times New Roman" pitchFamily="18" charset="0"/>
              </a:rPr>
              <a:t> over into 2016 </a:t>
            </a:r>
            <a:r>
              <a:rPr lang="sr-Latn-BA" sz="1900" dirty="0" smtClean="0">
                <a:latin typeface="Times New Roman" pitchFamily="18" charset="0"/>
                <a:cs typeface="Times New Roman" pitchFamily="18" charset="0"/>
              </a:rPr>
              <a:t>(</a:t>
            </a:r>
            <a:r>
              <a:rPr lang="en-US" sz="1900" dirty="0" smtClean="0">
                <a:latin typeface="Times New Roman" pitchFamily="18" charset="0"/>
                <a:cs typeface="Times New Roman" pitchFamily="18" charset="0"/>
              </a:rPr>
              <a:t>not </a:t>
            </a:r>
            <a:r>
              <a:rPr lang="sr-Latn-BA" sz="1900" dirty="0" err="1" smtClean="0">
                <a:latin typeface="Times New Roman" pitchFamily="18" charset="0"/>
                <a:cs typeface="Times New Roman" pitchFamily="18" charset="0"/>
              </a:rPr>
              <a:t>accounted</a:t>
            </a:r>
            <a:r>
              <a:rPr lang="en-US" sz="1900" dirty="0" smtClean="0">
                <a:latin typeface="Times New Roman" pitchFamily="18" charset="0"/>
                <a:cs typeface="Times New Roman" pitchFamily="18" charset="0"/>
              </a:rPr>
              <a:t> for in the budget</a:t>
            </a:r>
            <a:r>
              <a:rPr lang="sr-Latn-BA" sz="1900" dirty="0" smtClean="0">
                <a:latin typeface="Times New Roman" pitchFamily="18" charset="0"/>
                <a:cs typeface="Times New Roman" pitchFamily="18" charset="0"/>
              </a:rPr>
              <a:t>)</a:t>
            </a:r>
            <a:endParaRPr lang="sr-Cyrl-RS" sz="1900" dirty="0">
              <a:latin typeface="Times New Roman" pitchFamily="18" charset="0"/>
              <a:cs typeface="Times New Roman" pitchFamily="18" charset="0"/>
            </a:endParaRPr>
          </a:p>
          <a:p>
            <a:pPr algn="just" eaLnBrk="1" hangingPunct="1">
              <a:spcBef>
                <a:spcPts val="200"/>
              </a:spcBef>
              <a:spcAft>
                <a:spcPts val="100"/>
              </a:spcAft>
              <a:defRPr/>
            </a:pPr>
            <a:r>
              <a:rPr lang="sr-Latn-BA" sz="2300" dirty="0" smtClean="0">
                <a:latin typeface="Times New Roman" pitchFamily="18" charset="0"/>
                <a:cs typeface="Times New Roman" pitchFamily="18" charset="0"/>
              </a:rPr>
              <a:t>S</a:t>
            </a:r>
            <a:r>
              <a:rPr lang="en-US" sz="2300" dirty="0" err="1" smtClean="0">
                <a:latin typeface="Times New Roman" pitchFamily="18" charset="0"/>
                <a:cs typeface="Times New Roman" pitchFamily="18" charset="0"/>
              </a:rPr>
              <a:t>ubsidies</a:t>
            </a:r>
            <a:r>
              <a:rPr lang="sr-Latn-BA" sz="2300" dirty="0" smtClean="0">
                <a:latin typeface="Times New Roman" pitchFamily="18" charset="0"/>
                <a:cs typeface="Times New Roman" pitchFamily="18" charset="0"/>
              </a:rPr>
              <a:t> for</a:t>
            </a:r>
            <a:r>
              <a:rPr lang="en-US" sz="2300" dirty="0" smtClean="0">
                <a:latin typeface="Times New Roman" pitchFamily="18" charset="0"/>
                <a:cs typeface="Times New Roman" pitchFamily="18" charset="0"/>
              </a:rPr>
              <a:t> </a:t>
            </a:r>
            <a:r>
              <a:rPr lang="sr-Latn-BA" sz="2300" dirty="0" err="1" smtClean="0">
                <a:latin typeface="Times New Roman" pitchFamily="18" charset="0"/>
                <a:cs typeface="Times New Roman" pitchFamily="18" charset="0"/>
              </a:rPr>
              <a:t>Serbian</a:t>
            </a:r>
            <a:r>
              <a:rPr lang="en-US" sz="2300" dirty="0" smtClean="0">
                <a:latin typeface="Times New Roman" pitchFamily="18" charset="0"/>
                <a:cs typeface="Times New Roman" pitchFamily="18" charset="0"/>
              </a:rPr>
              <a:t> Railways and Resavica</a:t>
            </a:r>
            <a:r>
              <a:rPr lang="sr-Latn-BA" sz="2300" dirty="0" smtClean="0">
                <a:latin typeface="Times New Roman" pitchFamily="18" charset="0"/>
                <a:cs typeface="Times New Roman" pitchFamily="18" charset="0"/>
              </a:rPr>
              <a:t> </a:t>
            </a:r>
            <a:r>
              <a:rPr lang="sr-Latn-BA" sz="2300" dirty="0" err="1" smtClean="0">
                <a:latin typeface="Times New Roman" pitchFamily="18" charset="0"/>
                <a:cs typeface="Times New Roman" pitchFamily="18" charset="0"/>
              </a:rPr>
              <a:t>planned</a:t>
            </a:r>
            <a:r>
              <a:rPr lang="sr-Latn-BA" sz="2300" dirty="0" smtClean="0">
                <a:latin typeface="Times New Roman" pitchFamily="18" charset="0"/>
                <a:cs typeface="Times New Roman" pitchFamily="18" charset="0"/>
              </a:rPr>
              <a:t> at the same </a:t>
            </a:r>
            <a:r>
              <a:rPr lang="sr-Latn-BA" sz="2300" dirty="0" err="1" smtClean="0">
                <a:latin typeface="Times New Roman" pitchFamily="18" charset="0"/>
                <a:cs typeface="Times New Roman" pitchFamily="18" charset="0"/>
              </a:rPr>
              <a:t>level</a:t>
            </a:r>
            <a:r>
              <a:rPr lang="sr-Latn-BA" sz="2300" dirty="0" smtClean="0">
                <a:latin typeface="Times New Roman" pitchFamily="18" charset="0"/>
                <a:cs typeface="Times New Roman" pitchFamily="18" charset="0"/>
              </a:rPr>
              <a:t> as</a:t>
            </a:r>
            <a:r>
              <a:rPr lang="en-US" sz="2300" dirty="0" smtClean="0">
                <a:latin typeface="Times New Roman" pitchFamily="18" charset="0"/>
                <a:cs typeface="Times New Roman" pitchFamily="18" charset="0"/>
              </a:rPr>
              <a:t> in 2015</a:t>
            </a:r>
            <a:endParaRPr lang="sr-Cyrl-RS" sz="2300" dirty="0" smtClean="0">
              <a:latin typeface="Times New Roman" pitchFamily="18" charset="0"/>
              <a:cs typeface="Times New Roman" pitchFamily="18" charset="0"/>
            </a:endParaRPr>
          </a:p>
          <a:p>
            <a:pPr lvl="1" algn="just" eaLnBrk="1" hangingPunct="1">
              <a:spcBef>
                <a:spcPts val="200"/>
              </a:spcBef>
              <a:spcAft>
                <a:spcPts val="100"/>
              </a:spcAft>
              <a:defRPr/>
            </a:pPr>
            <a:r>
              <a:rPr lang="en-US" sz="2000" dirty="0" smtClean="0">
                <a:latin typeface="Times New Roman" pitchFamily="18" charset="0"/>
                <a:cs typeface="Times New Roman" pitchFamily="18" charset="0"/>
              </a:rPr>
              <a:t>For the Railways, </a:t>
            </a:r>
            <a:r>
              <a:rPr lang="sr-Latn-BA" sz="2000" dirty="0" err="1" smtClean="0">
                <a:latin typeface="Times New Roman" pitchFamily="18" charset="0"/>
                <a:cs typeface="Times New Roman" pitchFamily="18" charset="0"/>
              </a:rPr>
              <a:t>we</a:t>
            </a:r>
            <a:r>
              <a:rPr lang="sr-Latn-BA" sz="2000" dirty="0" smtClean="0">
                <a:latin typeface="Times New Roman" pitchFamily="18" charset="0"/>
                <a:cs typeface="Times New Roman" pitchFamily="18" charset="0"/>
              </a:rPr>
              <a:t> </a:t>
            </a:r>
            <a:r>
              <a:rPr lang="sr-Latn-BA" sz="2000" dirty="0" err="1" smtClean="0">
                <a:latin typeface="Times New Roman" pitchFamily="18" charset="0"/>
                <a:cs typeface="Times New Roman" pitchFamily="18" charset="0"/>
              </a:rPr>
              <a:t>deem</a:t>
            </a:r>
            <a:r>
              <a:rPr lang="sr-Latn-BA"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 plan</a:t>
            </a:r>
            <a:r>
              <a:rPr lang="sr-Latn-BA" sz="2000" dirty="0" smtClean="0">
                <a:latin typeface="Times New Roman" pitchFamily="18" charset="0"/>
                <a:cs typeface="Times New Roman" pitchFamily="18" charset="0"/>
              </a:rPr>
              <a:t> to </a:t>
            </a:r>
            <a:r>
              <a:rPr lang="sr-Latn-BA" sz="2000" dirty="0" err="1" smtClean="0">
                <a:latin typeface="Times New Roman" pitchFamily="18" charset="0"/>
                <a:cs typeface="Times New Roman" pitchFamily="18" charset="0"/>
              </a:rPr>
              <a:t>also</a:t>
            </a:r>
            <a:r>
              <a:rPr lang="sr-Latn-BA" sz="2000" dirty="0" smtClean="0">
                <a:latin typeface="Times New Roman" pitchFamily="18" charset="0"/>
                <a:cs typeface="Times New Roman" pitchFamily="18" charset="0"/>
              </a:rPr>
              <a:t> </a:t>
            </a:r>
            <a:r>
              <a:rPr lang="sr-Latn-BA" sz="2000" dirty="0" err="1" smtClean="0">
                <a:latin typeface="Times New Roman" pitchFamily="18" charset="0"/>
                <a:cs typeface="Times New Roman" pitchFamily="18" charset="0"/>
              </a:rPr>
              <a:t>cover</a:t>
            </a:r>
            <a:r>
              <a:rPr lang="sr-Latn-BA" sz="2000" dirty="0" smtClean="0">
                <a:latin typeface="Times New Roman" pitchFamily="18" charset="0"/>
                <a:cs typeface="Times New Roman" pitchFamily="18" charset="0"/>
              </a:rPr>
              <a:t> </a:t>
            </a:r>
            <a:r>
              <a:rPr lang="sr-Latn-BA" sz="2000" dirty="0" err="1" smtClean="0">
                <a:latin typeface="Times New Roman" pitchFamily="18" charset="0"/>
                <a:cs typeface="Times New Roman" pitchFamily="18" charset="0"/>
              </a:rPr>
              <a:t>severance</a:t>
            </a:r>
            <a:r>
              <a:rPr lang="sr-Latn-BA" sz="2000" dirty="0" smtClean="0">
                <a:latin typeface="Times New Roman" pitchFamily="18" charset="0"/>
                <a:cs typeface="Times New Roman" pitchFamily="18" charset="0"/>
              </a:rPr>
              <a:t> </a:t>
            </a:r>
            <a:r>
              <a:rPr lang="sr-Latn-BA" sz="2000" dirty="0" err="1" smtClean="0">
                <a:latin typeface="Times New Roman" pitchFamily="18" charset="0"/>
                <a:cs typeface="Times New Roman" pitchFamily="18" charset="0"/>
              </a:rPr>
              <a:t>payments</a:t>
            </a:r>
            <a:r>
              <a:rPr lang="sr-Latn-BA" sz="2000" dirty="0" smtClean="0">
                <a:latin typeface="Times New Roman" pitchFamily="18" charset="0"/>
                <a:cs typeface="Times New Roman" pitchFamily="18" charset="0"/>
              </a:rPr>
              <a:t> for the </a:t>
            </a:r>
            <a:r>
              <a:rPr lang="sr-Latn-BA" sz="2000" dirty="0" err="1" smtClean="0">
                <a:latin typeface="Times New Roman" pitchFamily="18" charset="0"/>
                <a:cs typeface="Times New Roman" pitchFamily="18" charset="0"/>
              </a:rPr>
              <a:t>downsizing</a:t>
            </a:r>
            <a:r>
              <a:rPr lang="sr-Latn-BA" sz="2000" dirty="0" smtClean="0">
                <a:latin typeface="Times New Roman" pitchFamily="18" charset="0"/>
                <a:cs typeface="Times New Roman" pitchFamily="18" charset="0"/>
              </a:rPr>
              <a:t> (2,500 – 3,000 </a:t>
            </a:r>
            <a:r>
              <a:rPr lang="sr-Latn-BA" sz="2000" dirty="0" err="1" smtClean="0">
                <a:latin typeface="Times New Roman" pitchFamily="18" charset="0"/>
                <a:cs typeface="Times New Roman" pitchFamily="18" charset="0"/>
              </a:rPr>
              <a:t>employees</a:t>
            </a:r>
            <a:r>
              <a:rPr lang="sr-Latn-BA" sz="2000" dirty="0" smtClean="0">
                <a:latin typeface="Times New Roman" pitchFamily="18" charset="0"/>
                <a:cs typeface="Times New Roman" pitchFamily="18" charset="0"/>
              </a:rPr>
              <a:t>) </a:t>
            </a:r>
            <a:r>
              <a:rPr lang="sr-Latn-BA" sz="2000" dirty="0" err="1" smtClean="0">
                <a:latin typeface="Times New Roman" pitchFamily="18" charset="0"/>
                <a:cs typeface="Times New Roman" pitchFamily="18" charset="0"/>
              </a:rPr>
              <a:t>from</a:t>
            </a:r>
            <a:r>
              <a:rPr lang="sr-Latn-BA" sz="2000" dirty="0" smtClean="0">
                <a:latin typeface="Times New Roman" pitchFamily="18" charset="0"/>
                <a:cs typeface="Times New Roman" pitchFamily="18" charset="0"/>
              </a:rPr>
              <a:t> </a:t>
            </a:r>
            <a:r>
              <a:rPr lang="sr-Latn-BA" sz="2000" dirty="0" err="1" smtClean="0">
                <a:latin typeface="Times New Roman" pitchFamily="18" charset="0"/>
                <a:cs typeface="Times New Roman" pitchFamily="18" charset="0"/>
              </a:rPr>
              <a:t>subsidy</a:t>
            </a:r>
            <a:r>
              <a:rPr lang="sr-Latn-BA" sz="2000" dirty="0" smtClean="0">
                <a:latin typeface="Times New Roman" pitchFamily="18" charset="0"/>
                <a:cs typeface="Times New Roman" pitchFamily="18" charset="0"/>
              </a:rPr>
              <a:t> </a:t>
            </a:r>
            <a:r>
              <a:rPr lang="sr-Latn-BA" sz="2000" dirty="0" err="1" smtClean="0">
                <a:latin typeface="Times New Roman" pitchFamily="18" charset="0"/>
                <a:cs typeface="Times New Roman" pitchFamily="18" charset="0"/>
              </a:rPr>
              <a:t>insufficient</a:t>
            </a:r>
            <a:endParaRPr lang="en-US" sz="2000" dirty="0" smtClean="0">
              <a:latin typeface="Times New Roman" pitchFamily="18" charset="0"/>
              <a:cs typeface="Times New Roman" pitchFamily="18" charset="0"/>
            </a:endParaRPr>
          </a:p>
          <a:p>
            <a:pPr lvl="1" algn="just" eaLnBrk="1" hangingPunct="1">
              <a:spcBef>
                <a:spcPts val="200"/>
              </a:spcBef>
              <a:spcAft>
                <a:spcPts val="100"/>
              </a:spcAft>
              <a:defRPr/>
            </a:pPr>
            <a:r>
              <a:rPr lang="en-US" sz="2000" dirty="0" err="1" smtClean="0">
                <a:latin typeface="Times New Roman" pitchFamily="18" charset="0"/>
                <a:cs typeface="Times New Roman" pitchFamily="18" charset="0"/>
              </a:rPr>
              <a:t>Resavica</a:t>
            </a:r>
            <a:r>
              <a:rPr lang="en-US" sz="2000" dirty="0" smtClean="0">
                <a:latin typeface="Times New Roman" pitchFamily="18" charset="0"/>
                <a:cs typeface="Times New Roman" pitchFamily="18" charset="0"/>
              </a:rPr>
              <a:t> in the group of 17 enterprises whose status shall be solved by May 31</a:t>
            </a:r>
            <a:endParaRPr lang="sr-Cyrl-RS" sz="2000" dirty="0" smtClean="0">
              <a:latin typeface="Times New Roman" pitchFamily="18" charset="0"/>
              <a:cs typeface="Times New Roman" pitchFamily="18" charset="0"/>
            </a:endParaRPr>
          </a:p>
          <a:p>
            <a:pPr lvl="1" algn="just" eaLnBrk="1" hangingPunct="1">
              <a:spcBef>
                <a:spcPts val="200"/>
              </a:spcBef>
              <a:spcAft>
                <a:spcPts val="100"/>
              </a:spcAft>
              <a:defRPr/>
            </a:pPr>
            <a:r>
              <a:rPr lang="en-US" sz="2000" dirty="0" smtClean="0">
                <a:latin typeface="Times New Roman" pitchFamily="18" charset="0"/>
                <a:cs typeface="Times New Roman" pitchFamily="18" charset="0"/>
              </a:rPr>
              <a:t>Are reforms being abandoned, or is the budget plan inadequate?</a:t>
            </a:r>
            <a:endParaRPr lang="sr-Cyrl-RS" sz="20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7</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24890981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152400"/>
            <a:ext cx="8856984" cy="720080"/>
          </a:xfrm>
        </p:spPr>
        <p:txBody>
          <a:bodyPr/>
          <a:lstStyle/>
          <a:p>
            <a:pPr eaLnBrk="1" hangingPunct="1"/>
            <a:r>
              <a:rPr lang="sr-Latn-BA" altLang="sr-Latn-RS" sz="3300" dirty="0" err="1" smtClean="0">
                <a:latin typeface="Times New Roman" pitchFamily="18" charset="0"/>
                <a:cs typeface="Times New Roman" pitchFamily="18" charset="0"/>
              </a:rPr>
              <a:t>Despite</a:t>
            </a:r>
            <a:r>
              <a:rPr lang="sr-Latn-BA" altLang="sr-Latn-RS" sz="3300" dirty="0" smtClean="0">
                <a:latin typeface="Times New Roman" pitchFamily="18" charset="0"/>
                <a:cs typeface="Times New Roman" pitchFamily="18" charset="0"/>
              </a:rPr>
              <a:t> the </a:t>
            </a:r>
            <a:r>
              <a:rPr lang="sr-Latn-BA" altLang="sr-Latn-RS" sz="3300" dirty="0" err="1" smtClean="0">
                <a:latin typeface="Times New Roman" pitchFamily="18" charset="0"/>
                <a:cs typeface="Times New Roman" pitchFamily="18" charset="0"/>
              </a:rPr>
              <a:t>good</a:t>
            </a:r>
            <a:r>
              <a:rPr lang="sr-Latn-BA" altLang="sr-Latn-RS" sz="3300" dirty="0" smtClean="0">
                <a:latin typeface="Times New Roman" pitchFamily="18" charset="0"/>
                <a:cs typeface="Times New Roman" pitchFamily="18" charset="0"/>
              </a:rPr>
              <a:t> </a:t>
            </a:r>
            <a:r>
              <a:rPr lang="sr-Latn-BA" altLang="sr-Latn-RS" sz="3300" dirty="0" err="1" smtClean="0">
                <a:latin typeface="Times New Roman" pitchFamily="18" charset="0"/>
                <a:cs typeface="Times New Roman" pitchFamily="18" charset="0"/>
              </a:rPr>
              <a:t>results</a:t>
            </a:r>
            <a:r>
              <a:rPr lang="sr-Latn-BA" altLang="sr-Latn-RS" sz="3300" dirty="0" smtClean="0">
                <a:latin typeface="Times New Roman" pitchFamily="18" charset="0"/>
                <a:cs typeface="Times New Roman" pitchFamily="18" charset="0"/>
              </a:rPr>
              <a:t> in 2015, t</a:t>
            </a:r>
            <a:r>
              <a:rPr lang="en-US" altLang="sr-Latn-RS" sz="3300" dirty="0" smtClean="0">
                <a:latin typeface="Times New Roman" pitchFamily="18" charset="0"/>
                <a:cs typeface="Times New Roman" pitchFamily="18" charset="0"/>
              </a:rPr>
              <a:t>here </a:t>
            </a:r>
            <a:r>
              <a:rPr lang="sr-Latn-BA" altLang="sr-Latn-RS" sz="3300" dirty="0" err="1" smtClean="0">
                <a:latin typeface="Times New Roman" pitchFamily="18" charset="0"/>
                <a:cs typeface="Times New Roman" pitchFamily="18" charset="0"/>
              </a:rPr>
              <a:t>still</a:t>
            </a:r>
            <a:r>
              <a:rPr lang="sr-Latn-BA" altLang="sr-Latn-RS" sz="3300" dirty="0" smtClean="0">
                <a:latin typeface="Times New Roman" pitchFamily="18" charset="0"/>
                <a:cs typeface="Times New Roman" pitchFamily="18" charset="0"/>
              </a:rPr>
              <a:t> </a:t>
            </a:r>
            <a:r>
              <a:rPr lang="sr-Latn-BA" altLang="sr-Latn-RS" sz="3300" dirty="0" err="1" smtClean="0">
                <a:latin typeface="Times New Roman" pitchFamily="18" charset="0"/>
                <a:cs typeface="Times New Roman" pitchFamily="18" charset="0"/>
              </a:rPr>
              <a:t>exists</a:t>
            </a:r>
            <a:r>
              <a:rPr lang="en-US" altLang="sr-Latn-RS" sz="3300" dirty="0" smtClean="0">
                <a:latin typeface="Times New Roman" pitchFamily="18" charset="0"/>
                <a:cs typeface="Times New Roman" pitchFamily="18" charset="0"/>
              </a:rPr>
              <a:t> a risk of </a:t>
            </a:r>
            <a:r>
              <a:rPr lang="sr-Latn-BA" altLang="sr-Latn-RS" sz="3300" dirty="0" err="1" smtClean="0">
                <a:latin typeface="Times New Roman" pitchFamily="18" charset="0"/>
                <a:cs typeface="Times New Roman" pitchFamily="18" charset="0"/>
              </a:rPr>
              <a:t>fiscal</a:t>
            </a:r>
            <a:r>
              <a:rPr lang="sr-Latn-BA" altLang="sr-Latn-RS" sz="3300" dirty="0" smtClean="0">
                <a:latin typeface="Times New Roman" pitchFamily="18" charset="0"/>
                <a:cs typeface="Times New Roman" pitchFamily="18" charset="0"/>
              </a:rPr>
              <a:t> </a:t>
            </a:r>
            <a:r>
              <a:rPr lang="en-US" altLang="sr-Latn-RS" sz="3300" dirty="0" smtClean="0">
                <a:latin typeface="Times New Roman" pitchFamily="18" charset="0"/>
                <a:cs typeface="Times New Roman" pitchFamily="18" charset="0"/>
              </a:rPr>
              <a:t>consolidation </a:t>
            </a:r>
            <a:r>
              <a:rPr lang="en-US" altLang="sr-Latn-RS" sz="3300" dirty="0" err="1" smtClean="0">
                <a:latin typeface="Times New Roman" pitchFamily="18" charset="0"/>
                <a:cs typeface="Times New Roman" pitchFamily="18" charset="0"/>
              </a:rPr>
              <a:t>fai</a:t>
            </a:r>
            <a:r>
              <a:rPr lang="sr-Latn-BA" altLang="sr-Latn-RS" sz="3300" dirty="0" err="1" smtClean="0">
                <a:latin typeface="Times New Roman" pitchFamily="18" charset="0"/>
                <a:cs typeface="Times New Roman" pitchFamily="18" charset="0"/>
              </a:rPr>
              <a:t>ling</a:t>
            </a:r>
            <a:r>
              <a:rPr lang="en-US" altLang="sr-Latn-RS" sz="3300" dirty="0" smtClean="0">
                <a:latin typeface="Times New Roman" pitchFamily="18" charset="0"/>
                <a:cs typeface="Times New Roman" pitchFamily="18" charset="0"/>
              </a:rPr>
              <a:t> </a:t>
            </a:r>
            <a:endParaRPr lang="sr-Latn-CS" altLang="sr-Latn-RS" sz="330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179512" y="1219200"/>
            <a:ext cx="8784976" cy="5400600"/>
          </a:xfrm>
        </p:spPr>
        <p:txBody>
          <a:bodyPr/>
          <a:lstStyle/>
          <a:p>
            <a:pPr algn="just" eaLnBrk="1" hangingPunct="1">
              <a:spcBef>
                <a:spcPts val="200"/>
              </a:spcBef>
              <a:spcAft>
                <a:spcPts val="300"/>
              </a:spcAft>
              <a:defRPr/>
            </a:pPr>
            <a:r>
              <a:rPr lang="en-US" sz="2400" dirty="0" smtClean="0">
                <a:latin typeface="Times New Roman" pitchFamily="18" charset="0"/>
                <a:cs typeface="Times New Roman" pitchFamily="18" charset="0"/>
              </a:rPr>
              <a:t>Fiscal risks in 2017 similar to those in 2016</a:t>
            </a:r>
            <a:endParaRPr lang="sr-Cyrl-RS" sz="2400" dirty="0">
              <a:latin typeface="Times New Roman" pitchFamily="18" charset="0"/>
              <a:cs typeface="Times New Roman" pitchFamily="18" charset="0"/>
            </a:endParaRPr>
          </a:p>
          <a:p>
            <a:pPr lvl="1" algn="just" eaLnBrk="1" hangingPunct="1">
              <a:spcBef>
                <a:spcPts val="200"/>
              </a:spcBef>
              <a:spcAft>
                <a:spcPts val="300"/>
              </a:spcAft>
              <a:defRPr/>
            </a:pPr>
            <a:r>
              <a:rPr lang="en-US" sz="2000" dirty="0" smtClean="0">
                <a:latin typeface="Times New Roman" pitchFamily="18" charset="0"/>
                <a:cs typeface="Times New Roman" pitchFamily="18" charset="0"/>
              </a:rPr>
              <a:t>After the unfreeze of pensions and majority of salaries in the public sector in 2016, the pressures will only increase in 2017</a:t>
            </a:r>
            <a:endParaRPr lang="sr-Cyrl-RS" sz="2000" dirty="0" smtClean="0">
              <a:latin typeface="Times New Roman" pitchFamily="18" charset="0"/>
              <a:cs typeface="Times New Roman" pitchFamily="18" charset="0"/>
            </a:endParaRPr>
          </a:p>
          <a:p>
            <a:pPr lvl="1" algn="just" eaLnBrk="1" hangingPunct="1">
              <a:spcBef>
                <a:spcPts val="200"/>
              </a:spcBef>
              <a:spcAft>
                <a:spcPts val="300"/>
              </a:spcAft>
              <a:defRPr/>
            </a:pPr>
            <a:r>
              <a:rPr lang="en-US" sz="2000" dirty="0" smtClean="0">
                <a:latin typeface="Times New Roman" pitchFamily="18" charset="0"/>
                <a:cs typeface="Times New Roman" pitchFamily="18" charset="0"/>
              </a:rPr>
              <a:t>Major, but unlikely savings from downsizing planned for 2017 as well, while unreformed state- and socially-owned enterprises can bring about new expenditures</a:t>
            </a:r>
            <a:endParaRPr lang="sr-Cyrl-RS" sz="2000" dirty="0" smtClean="0">
              <a:latin typeface="Times New Roman" pitchFamily="18" charset="0"/>
              <a:cs typeface="Times New Roman" pitchFamily="18" charset="0"/>
            </a:endParaRPr>
          </a:p>
          <a:p>
            <a:pPr algn="just" eaLnBrk="1" hangingPunct="1">
              <a:spcBef>
                <a:spcPts val="200"/>
              </a:spcBef>
              <a:spcAft>
                <a:spcPts val="300"/>
              </a:spcAft>
              <a:defRPr/>
            </a:pPr>
            <a:r>
              <a:rPr lang="en-US" sz="2400" dirty="0" smtClean="0">
                <a:latin typeface="Times New Roman" pitchFamily="18" charset="0"/>
                <a:cs typeface="Times New Roman" pitchFamily="18" charset="0"/>
              </a:rPr>
              <a:t>Deficit could, in medium-term, stay above 3.5% of GDP</a:t>
            </a:r>
            <a:endParaRPr lang="ru-RU" sz="2400" dirty="0" smtClean="0">
              <a:latin typeface="Times New Roman" pitchFamily="18" charset="0"/>
              <a:cs typeface="Times New Roman" pitchFamily="18" charset="0"/>
            </a:endParaRPr>
          </a:p>
          <a:p>
            <a:pPr lvl="1" algn="just" eaLnBrk="1" hangingPunct="1">
              <a:spcBef>
                <a:spcPts val="200"/>
              </a:spcBef>
              <a:spcAft>
                <a:spcPts val="300"/>
              </a:spcAft>
              <a:defRPr/>
            </a:pPr>
            <a:r>
              <a:rPr lang="en-US" sz="2000" dirty="0" smtClean="0">
                <a:latin typeface="Times New Roman" pitchFamily="18" charset="0"/>
                <a:cs typeface="Times New Roman" pitchFamily="18" charset="0"/>
              </a:rPr>
              <a:t>Approximately, the situation would remain at the level of the good results achieved in 2015</a:t>
            </a:r>
            <a:endParaRPr lang="ru-RU" sz="2000" dirty="0" smtClean="0">
              <a:latin typeface="Times New Roman" pitchFamily="18" charset="0"/>
              <a:cs typeface="Times New Roman" pitchFamily="18" charset="0"/>
            </a:endParaRPr>
          </a:p>
          <a:p>
            <a:pPr lvl="1" algn="just" eaLnBrk="1" hangingPunct="1">
              <a:spcBef>
                <a:spcPts val="200"/>
              </a:spcBef>
              <a:spcAft>
                <a:spcPts val="300"/>
              </a:spcAft>
              <a:defRPr/>
            </a:pPr>
            <a:r>
              <a:rPr lang="en-US" sz="2000" dirty="0" smtClean="0">
                <a:latin typeface="Times New Roman" pitchFamily="18" charset="0"/>
                <a:cs typeface="Times New Roman" pitchFamily="18" charset="0"/>
              </a:rPr>
              <a:t>Insufficient to decrease public debt, renewed distancing from the goal</a:t>
            </a:r>
            <a:endParaRPr lang="sr-Cyrl-RS" sz="2000" dirty="0">
              <a:latin typeface="Times New Roman" pitchFamily="18" charset="0"/>
              <a:cs typeface="Times New Roman" pitchFamily="18" charset="0"/>
            </a:endParaRPr>
          </a:p>
          <a:p>
            <a:pPr algn="just" eaLnBrk="1" hangingPunct="1">
              <a:spcBef>
                <a:spcPts val="200"/>
              </a:spcBef>
              <a:spcAft>
                <a:spcPts val="300"/>
              </a:spcAft>
              <a:defRPr/>
            </a:pPr>
            <a:r>
              <a:rPr lang="en-US" sz="2400" dirty="0" smtClean="0">
                <a:latin typeface="Times New Roman" pitchFamily="18" charset="0"/>
                <a:cs typeface="Times New Roman" pitchFamily="18" charset="0"/>
              </a:rPr>
              <a:t>The Government must not lose initiative in conducting fiscal consolidation</a:t>
            </a:r>
            <a:endParaRPr lang="sr-Cyrl-RS" sz="2400" dirty="0" smtClean="0">
              <a:latin typeface="Times New Roman" pitchFamily="18" charset="0"/>
              <a:cs typeface="Times New Roman" pitchFamily="18" charset="0"/>
            </a:endParaRPr>
          </a:p>
          <a:p>
            <a:pPr lvl="1" algn="just" eaLnBrk="1" hangingPunct="1">
              <a:spcBef>
                <a:spcPts val="200"/>
              </a:spcBef>
              <a:spcAft>
                <a:spcPts val="300"/>
              </a:spcAft>
              <a:defRPr/>
            </a:pPr>
            <a:r>
              <a:rPr lang="en-US" sz="2000" dirty="0" smtClean="0">
                <a:latin typeface="Times New Roman" pitchFamily="18" charset="0"/>
                <a:cs typeface="Times New Roman" pitchFamily="18" charset="0"/>
              </a:rPr>
              <a:t>Reform of socially-owned enterprises, resolving the </a:t>
            </a:r>
            <a:r>
              <a:rPr lang="sr-Latn-BA" sz="2000" dirty="0" smtClean="0">
                <a:latin typeface="Times New Roman" pitchFamily="18" charset="0"/>
                <a:cs typeface="Times New Roman" pitchFamily="18" charset="0"/>
              </a:rPr>
              <a:t>status</a:t>
            </a:r>
            <a:r>
              <a:rPr lang="en-US" sz="2000" dirty="0" smtClean="0">
                <a:latin typeface="Times New Roman" pitchFamily="18" charset="0"/>
                <a:cs typeface="Times New Roman" pitchFamily="18" charset="0"/>
              </a:rPr>
              <a:t> of “strategic” enterprises in due time (without creative solutions), Tax Administration reform, control of pensions and salaries…</a:t>
            </a:r>
            <a:endParaRPr lang="sr-Cyrl-RS" sz="20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8</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1429793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07504" y="116632"/>
            <a:ext cx="8856984" cy="792088"/>
          </a:xfrm>
        </p:spPr>
        <p:txBody>
          <a:bodyPr/>
          <a:lstStyle/>
          <a:p>
            <a:pPr eaLnBrk="1" hangingPunct="1"/>
            <a:r>
              <a:rPr lang="en-US" altLang="sr-Latn-RS" sz="3200" dirty="0" smtClean="0">
                <a:latin typeface="Times New Roman" pitchFamily="18" charset="0"/>
                <a:cs typeface="Times New Roman" pitchFamily="18" charset="0"/>
              </a:rPr>
              <a:t>Even with 0.75% of GDP in savings, only a slight deficit decrease in 2016</a:t>
            </a:r>
            <a:r>
              <a:rPr lang="sr-Cyrl-RS" altLang="sr-Latn-RS" sz="3200" dirty="0" smtClean="0">
                <a:latin typeface="Times New Roman" pitchFamily="18" charset="0"/>
                <a:cs typeface="Times New Roman" pitchFamily="18" charset="0"/>
              </a:rPr>
              <a:t>.</a:t>
            </a:r>
            <a:endParaRPr lang="sr-Latn-CS" altLang="sr-Latn-RS" sz="3200" dirty="0" smtClean="0">
              <a:latin typeface="Times New Roman" pitchFamily="18" charset="0"/>
              <a:cs typeface="Times New Roman" pitchFamily="18" charset="0"/>
            </a:endParaRPr>
          </a:p>
        </p:txBody>
      </p:sp>
      <p:sp>
        <p:nvSpPr>
          <p:cNvPr id="5123" name="Content Placeholder 2"/>
          <p:cNvSpPr>
            <a:spLocks noGrp="1"/>
          </p:cNvSpPr>
          <p:nvPr>
            <p:ph idx="1"/>
          </p:nvPr>
        </p:nvSpPr>
        <p:spPr>
          <a:xfrm>
            <a:off x="107504" y="1124744"/>
            <a:ext cx="8928992" cy="5544616"/>
          </a:xfrm>
        </p:spPr>
        <p:txBody>
          <a:bodyPr/>
          <a:lstStyle/>
          <a:p>
            <a:pPr algn="just" eaLnBrk="1" hangingPunct="1">
              <a:spcBef>
                <a:spcPts val="400"/>
              </a:spcBef>
              <a:spcAft>
                <a:spcPts val="400"/>
              </a:spcAft>
              <a:defRPr/>
            </a:pPr>
            <a:r>
              <a:rPr lang="en-US" sz="2150" dirty="0" smtClean="0">
                <a:latin typeface="Times New Roman" pitchFamily="18" charset="0"/>
                <a:cs typeface="Times New Roman" pitchFamily="18" charset="0"/>
              </a:rPr>
              <a:t>At first glance, an almost unchanged deficit is planned for 2016 as in 2015 (4% of GDP compared to 4.1% of GDP)</a:t>
            </a:r>
            <a:endParaRPr lang="sr-Cyrl-RS" sz="2150" dirty="0">
              <a:latin typeface="Times New Roman" pitchFamily="18" charset="0"/>
              <a:cs typeface="Times New Roman" pitchFamily="18" charset="0"/>
            </a:endParaRPr>
          </a:p>
          <a:p>
            <a:pPr lvl="1" algn="just" eaLnBrk="1" hangingPunct="1">
              <a:spcBef>
                <a:spcPts val="400"/>
              </a:spcBef>
              <a:spcAft>
                <a:spcPts val="400"/>
              </a:spcAft>
              <a:defRPr/>
            </a:pPr>
            <a:r>
              <a:rPr lang="en-US" sz="1850" dirty="0" smtClean="0">
                <a:latin typeface="Times New Roman" pitchFamily="18" charset="0"/>
                <a:cs typeface="Times New Roman" pitchFamily="18" charset="0"/>
              </a:rPr>
              <a:t>Planned savings (0.75% of GDP) obscured by one-offs</a:t>
            </a:r>
            <a:endParaRPr lang="sr-Cyrl-RS" sz="1850" dirty="0" smtClean="0">
              <a:latin typeface="Times New Roman" pitchFamily="18" charset="0"/>
              <a:cs typeface="Times New Roman" pitchFamily="18" charset="0"/>
            </a:endParaRPr>
          </a:p>
          <a:p>
            <a:pPr lvl="1" algn="just" eaLnBrk="1" hangingPunct="1">
              <a:spcBef>
                <a:spcPts val="400"/>
              </a:spcBef>
              <a:spcAft>
                <a:spcPts val="400"/>
              </a:spcAft>
              <a:defRPr/>
            </a:pPr>
            <a:r>
              <a:rPr lang="en-US" sz="1850" dirty="0" smtClean="0">
                <a:latin typeface="Times New Roman" pitchFamily="18" charset="0"/>
                <a:cs typeface="Times New Roman" pitchFamily="18" charset="0"/>
              </a:rPr>
              <a:t>2015 record breaking </a:t>
            </a:r>
            <a:r>
              <a:rPr lang="en-US" sz="1850" dirty="0" smtClean="0">
                <a:latin typeface="Times New Roman" pitchFamily="18" charset="0"/>
                <a:cs typeface="Times New Roman" pitchFamily="18" charset="0"/>
              </a:rPr>
              <a:t>liquidity</a:t>
            </a:r>
            <a:r>
              <a:rPr lang="sr-Latn-BA" sz="1850" dirty="0" smtClean="0">
                <a:latin typeface="Times New Roman" pitchFamily="18" charset="0"/>
                <a:cs typeface="Times New Roman" pitchFamily="18" charset="0"/>
              </a:rPr>
              <a:t> </a:t>
            </a:r>
            <a:r>
              <a:rPr lang="en-US" sz="1850" dirty="0" smtClean="0">
                <a:latin typeface="Times New Roman" pitchFamily="18" charset="0"/>
                <a:cs typeface="Times New Roman" pitchFamily="18" charset="0"/>
              </a:rPr>
              <a:t>withdrawals from socially-owned enterprises into the budget, low investment implementation – temporary deficit decrease</a:t>
            </a:r>
            <a:endParaRPr lang="sr-Cyrl-RS" sz="1850" dirty="0" smtClean="0">
              <a:latin typeface="Times New Roman" pitchFamily="18" charset="0"/>
              <a:cs typeface="Times New Roman" pitchFamily="18" charset="0"/>
            </a:endParaRPr>
          </a:p>
          <a:p>
            <a:pPr lvl="1" algn="just" eaLnBrk="1" hangingPunct="1">
              <a:spcBef>
                <a:spcPts val="400"/>
              </a:spcBef>
              <a:spcAft>
                <a:spcPts val="400"/>
              </a:spcAft>
              <a:defRPr/>
            </a:pPr>
            <a:r>
              <a:rPr lang="sr-Cyrl-RS" sz="1850" dirty="0" smtClean="0">
                <a:latin typeface="Times New Roman" pitchFamily="18" charset="0"/>
                <a:cs typeface="Times New Roman" pitchFamily="18" charset="0"/>
              </a:rPr>
              <a:t>2016</a:t>
            </a:r>
            <a:r>
              <a:rPr lang="en-US" sz="1850" dirty="0" smtClean="0">
                <a:latin typeface="Times New Roman" pitchFamily="18" charset="0"/>
                <a:cs typeface="Times New Roman" pitchFamily="18" charset="0"/>
              </a:rPr>
              <a:t> planned increase in severance payments – temporary deficit increase</a:t>
            </a:r>
            <a:endParaRPr lang="sr-Cyrl-RS" sz="1850" dirty="0" smtClean="0">
              <a:latin typeface="Times New Roman" pitchFamily="18" charset="0"/>
              <a:cs typeface="Times New Roman" pitchFamily="18" charset="0"/>
            </a:endParaRPr>
          </a:p>
          <a:p>
            <a:pPr algn="just" eaLnBrk="1" hangingPunct="1">
              <a:spcBef>
                <a:spcPts val="400"/>
              </a:spcBef>
              <a:spcAft>
                <a:spcPts val="400"/>
              </a:spcAft>
              <a:defRPr/>
            </a:pPr>
            <a:r>
              <a:rPr lang="en-US" sz="2150" dirty="0" smtClean="0">
                <a:latin typeface="Times New Roman" pitchFamily="18" charset="0"/>
                <a:cs typeface="Times New Roman" pitchFamily="18" charset="0"/>
              </a:rPr>
              <a:t>Due to numerous one-offs, the budget los</a:t>
            </a:r>
            <a:r>
              <a:rPr lang="sr-Latn-BA" sz="2150" dirty="0" smtClean="0">
                <a:latin typeface="Times New Roman" pitchFamily="18" charset="0"/>
                <a:cs typeface="Times New Roman" pitchFamily="18" charset="0"/>
              </a:rPr>
              <a:t>t</a:t>
            </a:r>
            <a:r>
              <a:rPr lang="en-US" sz="2150" dirty="0" smtClean="0">
                <a:latin typeface="Times New Roman" pitchFamily="18" charset="0"/>
                <a:cs typeface="Times New Roman" pitchFamily="18" charset="0"/>
              </a:rPr>
              <a:t> credibility – it is uncertain what the deficit will amount to at the end of 2016</a:t>
            </a:r>
            <a:endParaRPr lang="sr-Cyrl-RS" sz="2150" dirty="0">
              <a:latin typeface="Times New Roman" pitchFamily="18" charset="0"/>
              <a:cs typeface="Times New Roman" pitchFamily="18" charset="0"/>
            </a:endParaRPr>
          </a:p>
          <a:p>
            <a:pPr lvl="1" algn="just" eaLnBrk="1" hangingPunct="1">
              <a:spcBef>
                <a:spcPts val="400"/>
              </a:spcBef>
              <a:spcAft>
                <a:spcPts val="400"/>
              </a:spcAft>
              <a:defRPr/>
            </a:pPr>
            <a:r>
              <a:rPr lang="en-US" sz="1850" dirty="0" smtClean="0">
                <a:latin typeface="Times New Roman" pitchFamily="18" charset="0"/>
                <a:cs typeface="Times New Roman" pitchFamily="18" charset="0"/>
              </a:rPr>
              <a:t>No limitation for new withdrawals from socially-owned enterprises into the budget; what has been done to increase efficiency of public investment implementation? Possible delay in resolving the status of “strategic” enterprises (smaller severances)</a:t>
            </a:r>
            <a:endParaRPr lang="sr-Cyrl-RS" sz="1850" dirty="0" smtClean="0">
              <a:latin typeface="Times New Roman" pitchFamily="18" charset="0"/>
              <a:cs typeface="Times New Roman" pitchFamily="18" charset="0"/>
            </a:endParaRPr>
          </a:p>
          <a:p>
            <a:pPr lvl="2" algn="just" eaLnBrk="1" hangingPunct="1">
              <a:spcBef>
                <a:spcPts val="400"/>
              </a:spcBef>
              <a:spcAft>
                <a:spcPts val="400"/>
              </a:spcAft>
              <a:defRPr/>
            </a:pPr>
            <a:r>
              <a:rPr lang="en-US" sz="1700" dirty="0" smtClean="0">
                <a:latin typeface="Times New Roman" pitchFamily="18" charset="0"/>
                <a:cs typeface="Times New Roman" pitchFamily="18" charset="0"/>
              </a:rPr>
              <a:t>In 2016, deficit could be below 3% of GDP – </a:t>
            </a:r>
            <a:r>
              <a:rPr lang="sr-Latn-BA" sz="1700" dirty="0" smtClean="0">
                <a:latin typeface="Times New Roman" pitchFamily="18" charset="0"/>
                <a:cs typeface="Times New Roman" pitchFamily="18" charset="0"/>
              </a:rPr>
              <a:t>but</a:t>
            </a:r>
            <a:r>
              <a:rPr lang="en-US" sz="1700" dirty="0" smtClean="0">
                <a:latin typeface="Times New Roman" pitchFamily="18" charset="0"/>
                <a:cs typeface="Times New Roman" pitchFamily="18" charset="0"/>
              </a:rPr>
              <a:t> still worse in economic terms</a:t>
            </a:r>
            <a:endParaRPr lang="sr-Cyrl-RS" sz="1700" dirty="0">
              <a:latin typeface="Times New Roman" pitchFamily="18" charset="0"/>
              <a:cs typeface="Times New Roman" pitchFamily="18" charset="0"/>
            </a:endParaRPr>
          </a:p>
          <a:p>
            <a:pPr lvl="1" algn="just" eaLnBrk="1" hangingPunct="1">
              <a:spcBef>
                <a:spcPts val="400"/>
              </a:spcBef>
              <a:spcAft>
                <a:spcPts val="400"/>
              </a:spcAft>
              <a:defRPr/>
            </a:pPr>
            <a:r>
              <a:rPr lang="en-US" sz="1850" dirty="0" smtClean="0">
                <a:latin typeface="Times New Roman" pitchFamily="18" charset="0"/>
                <a:cs typeface="Times New Roman" pitchFamily="18" charset="0"/>
              </a:rPr>
              <a:t>Almost certain expenditures have been left out (guaranteed debt of MSC </a:t>
            </a:r>
            <a:r>
              <a:rPr lang="en-US" sz="1850" dirty="0" err="1" smtClean="0">
                <a:latin typeface="Times New Roman" pitchFamily="18" charset="0"/>
                <a:cs typeface="Times New Roman" pitchFamily="18" charset="0"/>
              </a:rPr>
              <a:t>Bor</a:t>
            </a:r>
            <a:r>
              <a:rPr lang="en-US" sz="1850" dirty="0" smtClean="0">
                <a:latin typeface="Times New Roman" pitchFamily="18" charset="0"/>
                <a:cs typeface="Times New Roman" pitchFamily="18" charset="0"/>
              </a:rPr>
              <a:t>, Petro</a:t>
            </a:r>
            <a:r>
              <a:rPr lang="sr-Latn-BA" sz="1850" dirty="0" smtClean="0">
                <a:latin typeface="Times New Roman" pitchFamily="18" charset="0"/>
                <a:cs typeface="Times New Roman" pitchFamily="18" charset="0"/>
              </a:rPr>
              <a:t>hemija</a:t>
            </a:r>
            <a:r>
              <a:rPr lang="en-US" sz="1850" dirty="0" smtClean="0">
                <a:latin typeface="Times New Roman" pitchFamily="18" charset="0"/>
                <a:cs typeface="Times New Roman" pitchFamily="18" charset="0"/>
              </a:rPr>
              <a:t>); some public expenditures poorly planned (subsidies, fines…)</a:t>
            </a:r>
            <a:r>
              <a:rPr lang="sr-Cyrl-RS" sz="1850" dirty="0" smtClean="0">
                <a:latin typeface="Times New Roman" pitchFamily="18" charset="0"/>
                <a:cs typeface="Times New Roman" pitchFamily="18" charset="0"/>
              </a:rPr>
              <a:t>;</a:t>
            </a:r>
            <a:r>
              <a:rPr lang="en-US" sz="1850" dirty="0" smtClean="0">
                <a:latin typeface="Times New Roman" pitchFamily="18" charset="0"/>
                <a:cs typeface="Times New Roman" pitchFamily="18" charset="0"/>
              </a:rPr>
              <a:t> the state is not taking active steps towards preventable problems (court cases)</a:t>
            </a:r>
            <a:endParaRPr lang="sr-Cyrl-RS" sz="1850" dirty="0" smtClean="0">
              <a:latin typeface="Times New Roman" pitchFamily="18" charset="0"/>
              <a:cs typeface="Times New Roman" pitchFamily="18" charset="0"/>
            </a:endParaRPr>
          </a:p>
          <a:p>
            <a:pPr lvl="2" algn="just" eaLnBrk="1" hangingPunct="1">
              <a:spcBef>
                <a:spcPts val="400"/>
              </a:spcBef>
              <a:spcAft>
                <a:spcPts val="400"/>
              </a:spcAft>
              <a:defRPr/>
            </a:pPr>
            <a:r>
              <a:rPr lang="en-US" sz="1700" dirty="0" smtClean="0">
                <a:latin typeface="Times New Roman" pitchFamily="18" charset="0"/>
                <a:cs typeface="Times New Roman" pitchFamily="18" charset="0"/>
              </a:rPr>
              <a:t>Deficit could also exceed 4% of GDP</a:t>
            </a:r>
            <a:endParaRPr lang="sr-Cyrl-RS" sz="17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pPr>
              <a:defRPr/>
            </a:pPr>
            <a:fld id="{EDF00061-9FBD-48A9-86F6-DA2B6180A6BA}" type="slidenum">
              <a:rPr lang="x-none" smtClean="0">
                <a:solidFill>
                  <a:prstClr val="black">
                    <a:tint val="75000"/>
                  </a:prstClr>
                </a:solidFill>
                <a:latin typeface="Times New Roman" pitchFamily="18" charset="0"/>
                <a:cs typeface="Times New Roman" pitchFamily="18" charset="0"/>
              </a:rPr>
              <a:pPr>
                <a:defRPr/>
              </a:pPr>
              <a:t>9</a:t>
            </a:fld>
            <a:endParaRPr lang="x-none">
              <a:solidFill>
                <a:prstClr val="black">
                  <a:tint val="75000"/>
                </a:prstClr>
              </a:solidFill>
              <a:latin typeface="Times New Roman" pitchFamily="18" charset="0"/>
              <a:cs typeface="Times New Roman" pitchFamily="18" charset="0"/>
            </a:endParaRPr>
          </a:p>
        </p:txBody>
      </p:sp>
    </p:spTree>
    <p:extLst>
      <p:ext uri="{BB962C8B-B14F-4D97-AF65-F5344CB8AC3E}">
        <p14:creationId xmlns:p14="http://schemas.microsoft.com/office/powerpoint/2010/main" val="55992736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2520</TotalTime>
  <Words>2705</Words>
  <Application>Microsoft Office PowerPoint</Application>
  <PresentationFormat>On-screen Show (4:3)</PresentationFormat>
  <Paragraphs>231</Paragraphs>
  <Slides>20</Slides>
  <Notes>15</Notes>
  <HiddenSlides>0</HiddenSlides>
  <MMClips>0</MMClips>
  <ScaleCrop>false</ScaleCrop>
  <HeadingPairs>
    <vt:vector size="4" baseType="variant">
      <vt:variant>
        <vt:lpstr>Theme</vt:lpstr>
      </vt:variant>
      <vt:variant>
        <vt:i4>4</vt:i4>
      </vt:variant>
      <vt:variant>
        <vt:lpstr>Slide Titles</vt:lpstr>
      </vt:variant>
      <vt:variant>
        <vt:i4>20</vt:i4>
      </vt:variant>
    </vt:vector>
  </HeadingPairs>
  <TitlesOfParts>
    <vt:vector size="24" baseType="lpstr">
      <vt:lpstr>1_Office Theme</vt:lpstr>
      <vt:lpstr>2_Office Theme</vt:lpstr>
      <vt:lpstr>Office Theme</vt:lpstr>
      <vt:lpstr>3_Office Theme</vt:lpstr>
      <vt:lpstr>PowerPoint Presentation</vt:lpstr>
      <vt:lpstr>Key notes</vt:lpstr>
      <vt:lpstr>Main objective for 2016 – permanent deficit decrease of 0.75% of GDP</vt:lpstr>
      <vt:lpstr>Measures exceeding 1% of GDP are planned</vt:lpstr>
      <vt:lpstr>Half of the planned savings uncertain</vt:lpstr>
      <vt:lpstr>It is not probable that the downsizing will yield the planned savings</vt:lpstr>
      <vt:lpstr>Unforeseen expenditures from state- and socially-owned enterprises are possible</vt:lpstr>
      <vt:lpstr>Despite the good results in 2015, there still exists a risk of fiscal consolidation failing </vt:lpstr>
      <vt:lpstr>Even with 0.75% of GDP in savings, only a slight deficit decrease in 2016.</vt:lpstr>
      <vt:lpstr>Budget Law defines only a part of the state’s total deficit</vt:lpstr>
      <vt:lpstr>Key elements of the expenditure plan for the Republic in 2016 </vt:lpstr>
      <vt:lpstr>The plan can be fulfilled, but the structure could be less favourable than intended</vt:lpstr>
      <vt:lpstr>The budget for subsidies will probably be exceeded</vt:lpstr>
      <vt:lpstr>The salary plan will depend on downsizing</vt:lpstr>
      <vt:lpstr>Risk of other expenditures exceeding the budget</vt:lpstr>
      <vt:lpstr>The Budget for 2016 is less transparent than the one for 2015</vt:lpstr>
      <vt:lpstr>Budget revenue has been projected realistically</vt:lpstr>
      <vt:lpstr>Better revenue collection contributed to the decrease of deficit</vt:lpstr>
      <vt:lpstr>Grey economy remains an issue</vt:lpstr>
      <vt:lpstr>Additional revenue from grey economy possible</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Расходи у ребалансу</dc:title>
  <dc:creator>Vladimir Vuckovic</dc:creator>
  <cp:lastModifiedBy>Slobodan Minic</cp:lastModifiedBy>
  <cp:revision>224</cp:revision>
  <cp:lastPrinted>2014-12-22T15:45:10Z</cp:lastPrinted>
  <dcterms:created xsi:type="dcterms:W3CDTF">2014-10-24T08:04:53Z</dcterms:created>
  <dcterms:modified xsi:type="dcterms:W3CDTF">2015-12-16T11:29:31Z</dcterms:modified>
</cp:coreProperties>
</file>