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  <p:sldMasterId id="2147483684" r:id="rId3"/>
    <p:sldMasterId id="2147483696" r:id="rId4"/>
  </p:sldMasterIdLst>
  <p:notesMasterIdLst>
    <p:notesMasterId r:id="rId29"/>
  </p:notesMasterIdLst>
  <p:handoutMasterIdLst>
    <p:handoutMasterId r:id="rId30"/>
  </p:handoutMasterIdLst>
  <p:sldIdLst>
    <p:sldId id="265" r:id="rId5"/>
    <p:sldId id="266" r:id="rId6"/>
    <p:sldId id="273" r:id="rId7"/>
    <p:sldId id="275" r:id="rId8"/>
    <p:sldId id="274" r:id="rId9"/>
    <p:sldId id="301" r:id="rId10"/>
    <p:sldId id="302" r:id="rId11"/>
    <p:sldId id="303" r:id="rId12"/>
    <p:sldId id="276" r:id="rId13"/>
    <p:sldId id="277" r:id="rId14"/>
    <p:sldId id="287" r:id="rId15"/>
    <p:sldId id="288" r:id="rId16"/>
    <p:sldId id="289" r:id="rId17"/>
    <p:sldId id="304" r:id="rId18"/>
    <p:sldId id="305" r:id="rId19"/>
    <p:sldId id="306" r:id="rId20"/>
    <p:sldId id="307" r:id="rId21"/>
    <p:sldId id="308" r:id="rId22"/>
    <p:sldId id="309" r:id="rId23"/>
    <p:sldId id="310" r:id="rId24"/>
    <p:sldId id="311" r:id="rId25"/>
    <p:sldId id="312" r:id="rId26"/>
    <p:sldId id="313" r:id="rId27"/>
    <p:sldId id="314" r:id="rId28"/>
  </p:sldIdLst>
  <p:sldSz cx="9144000" cy="6858000" type="screen4x3"/>
  <p:notesSz cx="6858000" cy="9947275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60" autoAdjust="0"/>
    <p:restoredTop sz="97906" autoAdjust="0"/>
  </p:normalViewPr>
  <p:slideViewPr>
    <p:cSldViewPr>
      <p:cViewPr varScale="1">
        <p:scale>
          <a:sx n="75" d="100"/>
          <a:sy n="75" d="100"/>
        </p:scale>
        <p:origin x="141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7841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3852" y="0"/>
            <a:ext cx="2972547" cy="497841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75AFDC13-76E3-48A5-8D93-99ADE2C65CB7}" type="datetimeFigureOut">
              <a:rPr lang="en-US" smtClean="0"/>
              <a:pPr/>
              <a:t>3/9/2015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7844"/>
            <a:ext cx="2972547" cy="497841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3852" y="9447844"/>
            <a:ext cx="2972547" cy="497841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ED936E5D-D753-43DA-A80D-BFF6917C08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5596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7363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97363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14A18560-A9B8-491F-A33F-6D42063F0B06}" type="datetimeFigureOut">
              <a:rPr lang="x-none" smtClean="0"/>
              <a:pPr/>
              <a:t>9.3.2015.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0" tIns="45935" rIns="91870" bIns="45935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724957"/>
            <a:ext cx="5486400" cy="4476273"/>
          </a:xfrm>
          <a:prstGeom prst="rect">
            <a:avLst/>
          </a:prstGeom>
        </p:spPr>
        <p:txBody>
          <a:bodyPr vert="horz" lIns="91870" tIns="45935" rIns="91870" bIns="4593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186"/>
            <a:ext cx="2971800" cy="497363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9448186"/>
            <a:ext cx="2971800" cy="497363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EC88895E-614E-4B24-8D77-AC5DF5E68636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6720295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x-none" dirty="0" smtClean="0"/>
          </a:p>
        </p:txBody>
      </p:sp>
    </p:spTree>
    <p:extLst>
      <p:ext uri="{BB962C8B-B14F-4D97-AF65-F5344CB8AC3E}">
        <p14:creationId xmlns:p14="http://schemas.microsoft.com/office/powerpoint/2010/main" val="27911604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x-none" smtClean="0">
                <a:solidFill>
                  <a:prstClr val="black"/>
                </a:solidFill>
              </a:rPr>
              <a:pPr/>
              <a:t>10</a:t>
            </a:fld>
            <a:endParaRPr lang="x-non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ECABD-B264-4DAD-B6BF-E1577DB670FD}" type="slidenum">
              <a:rPr lang="x-none" smtClean="0">
                <a:solidFill>
                  <a:prstClr val="black"/>
                </a:solidFill>
              </a:rPr>
              <a:pPr/>
              <a:t>14</a:t>
            </a:fld>
            <a:endParaRPr lang="x-non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609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ECABD-B264-4DAD-B6BF-E1577DB670FD}" type="slidenum">
              <a:rPr lang="x-none" smtClean="0">
                <a:solidFill>
                  <a:prstClr val="black"/>
                </a:solidFill>
              </a:rPr>
              <a:pPr/>
              <a:t>15</a:t>
            </a:fld>
            <a:endParaRPr lang="x-non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5563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ECABD-B264-4DAD-B6BF-E1577DB670FD}" type="slidenum">
              <a:rPr lang="x-none" smtClean="0">
                <a:solidFill>
                  <a:prstClr val="black"/>
                </a:solidFill>
              </a:rPr>
              <a:pPr/>
              <a:t>22</a:t>
            </a:fld>
            <a:endParaRPr lang="x-non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5365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x-none" smtClean="0"/>
              <a:pPr/>
              <a:t>24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00056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x-none" smtClean="0"/>
              <a:pPr/>
              <a:t>2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x-none" smtClean="0">
                <a:solidFill>
                  <a:prstClr val="black"/>
                </a:solidFill>
              </a:rPr>
              <a:pPr/>
              <a:t>3</a:t>
            </a:fld>
            <a:endParaRPr lang="x-non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x-none" smtClean="0">
                <a:solidFill>
                  <a:prstClr val="black"/>
                </a:solidFill>
              </a:rPr>
              <a:pPr/>
              <a:t>4</a:t>
            </a:fld>
            <a:endParaRPr lang="x-non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x-none" smtClean="0">
                <a:solidFill>
                  <a:prstClr val="black"/>
                </a:solidFill>
              </a:rPr>
              <a:pPr/>
              <a:t>5</a:t>
            </a:fld>
            <a:endParaRPr lang="x-non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x-none" smtClean="0">
                <a:solidFill>
                  <a:prstClr val="black"/>
                </a:solidFill>
              </a:rPr>
              <a:pPr/>
              <a:t>6</a:t>
            </a:fld>
            <a:endParaRPr lang="x-non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x-none" smtClean="0">
                <a:solidFill>
                  <a:prstClr val="black"/>
                </a:solidFill>
              </a:rPr>
              <a:pPr/>
              <a:t>7</a:t>
            </a:fld>
            <a:endParaRPr lang="x-non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x-none" smtClean="0">
                <a:solidFill>
                  <a:prstClr val="black"/>
                </a:solidFill>
              </a:rPr>
              <a:pPr/>
              <a:t>8</a:t>
            </a:fld>
            <a:endParaRPr lang="x-non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x-none" smtClean="0">
                <a:solidFill>
                  <a:prstClr val="black"/>
                </a:solidFill>
              </a:rPr>
              <a:pPr/>
              <a:t>9</a:t>
            </a:fld>
            <a:endParaRPr lang="x-non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353CA-31ED-4998-9EF6-AD2A76C33D5F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9BEE2-57E8-448E-882F-BF669198A30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525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486AD-219B-46E0-8C94-919B4FD50A4F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BCD16-5748-4F0C-8D5A-A531B86624F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824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456CA-A2F1-484A-A68C-59A856B071A5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59471-099A-4DB3-9589-7F7429FA29AC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58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44915-771A-4BB4-9087-88FD3300ED8E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22F88-E416-4019-96A9-61888320A209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5033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C9046-95CE-449B-B5DD-A5A10DA1F74B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A297B-0EE4-435C-A24C-768B16B112E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3674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BFE8A-ABC4-42EE-8CDF-380EE63E9881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120EB-DDE1-4446-B91F-6212FC783463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5231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C5A35-8260-47F9-B637-FBA792BA57FF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15394-49CE-44EF-96E1-282471F6724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00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CD910-E7AE-4B7F-932D-8744BE17F055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9CB96-1B98-4CB6-8631-52BB3715212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3325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8AB02-9B9C-47B1-BDFB-2DFFA6D56604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B9322-6ECF-413C-944E-7D78DE941C5B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9211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2996D-FC7D-4345-B5E0-D0DD9331BC64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917EE-469C-4F5D-8FD3-CC4B6B8BD123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879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4F61B-3880-49CF-A987-413C26227420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82F72-2114-4041-8D60-D7956516AD78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876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F4D8C-FDBA-4BDB-947D-785FB852952B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00061-9FBD-48A9-86F6-DA2B6180A6BA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8920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x-non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A161A-6D3E-4E44-9BBD-18133D4B648B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590E7-AFA1-4075-9574-23E9AE148BA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819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FB88A-2D0A-48F3-A638-9CBD6C581E02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FB59C-50E9-4F4C-9578-703921F83F60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3768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2A6AF-DE05-4583-B509-8B18EEA2B4CD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CA964-B133-4536-A826-E1A04733668B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2681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87518-CEA3-4CD8-BDB7-BC1811CA5588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205A-C16E-4AA8-8A29-B78F98119717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5934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79520-3748-4DDE-B02A-AC77638D612B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205A-C16E-4AA8-8A29-B78F98119717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6006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4633-F6B6-494F-97F8-7DBFC76EE3A6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205A-C16E-4AA8-8A29-B78F98119717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261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FC0BF-4625-47CF-A10E-EFBF9516ED94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205A-C16E-4AA8-8A29-B78F98119717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6925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F9CAD-F000-42FE-8B71-58267E8B3EAC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205A-C16E-4AA8-8A29-B78F98119717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9145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AD3E8-1C9E-477C-BA0A-AABA9A84037F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205A-C16E-4AA8-8A29-B78F98119717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659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4BB40-E0A0-4C22-AC2F-6BF5EB8C49FB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205A-C16E-4AA8-8A29-B78F98119717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462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044A8-AAE6-4873-BDA1-E461B1A656E7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C4401-4224-4096-9D3B-7D44740AFBB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95047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5A0CD-48CD-446C-89C7-E61EFA3FFDEB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205A-C16E-4AA8-8A29-B78F98119717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7935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D7272-1129-4D31-BE31-0DFED85F4944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205A-C16E-4AA8-8A29-B78F98119717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65738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22171-18B1-406B-96D0-10DC4F72BF5F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205A-C16E-4AA8-8A29-B78F98119717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2132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6543C-6D48-4F00-BB2E-1C7B7143FF04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205A-C16E-4AA8-8A29-B78F98119717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79722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81F92-CED2-41A7-ADA2-E2166A30CCA0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8C6B-787E-4412-B5B7-F63E7DFE3226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60217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59C15-FF9B-4EFA-BFB0-C11D1572EDDD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8C6B-787E-4412-B5B7-F63E7DFE3226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69371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0E171-4DA1-48E3-9AAD-B27A2004896B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8C6B-787E-4412-B5B7-F63E7DFE3226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89626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D69F0-31C3-48D1-AF9B-CE7B22F9069D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8C6B-787E-4412-B5B7-F63E7DFE3226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5129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C0DB7-5B63-410F-86C5-48CF201B1CC4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8C6B-787E-4412-B5B7-F63E7DFE3226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47802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27DB-C3A2-4B48-9339-4CC56BD8F111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8C6B-787E-4412-B5B7-F63E7DFE3226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94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1CEED-0B9D-45F8-9D63-3DF2F4630899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DA348-EB4E-49D1-90CD-5AF68B2B2B8E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50429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1D536-1EB9-40FF-8596-178B21489570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8C6B-787E-4412-B5B7-F63E7DFE3226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80291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DCBF0-E94F-4AFC-9BA5-C7ED73136EED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8C6B-787E-4412-B5B7-F63E7DFE3226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11661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D1AB-4DA3-4CDB-893D-3D0BD65B68F6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8C6B-787E-4412-B5B7-F63E7DFE3226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35781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177B-3152-43D5-9046-716EA4756410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8C6B-787E-4412-B5B7-F63E7DFE3226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97871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AB64F-E4DA-43C7-9E9B-3E40140A0719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8C6B-787E-4412-B5B7-F63E7DFE3226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398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A9D71-E2B3-4496-8AE0-0A8BCCC64FFC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92F79-868D-4727-B34D-DA7533090A01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821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652F4-EE7A-43E0-94E9-5404ECC9212F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50F37-5036-4E24-AD66-2F9E2AEC298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213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17056-7E52-46FF-875A-3FE185250D1A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A2ECE-4BD5-4236-8A45-9F1E52800C7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543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86FAA-47F6-4C57-9DEA-18165C87C625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55F98-1D29-409C-B443-09FB5DAA329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208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x-non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41E93-8261-437D-8FA2-4BB4B893AA69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33EA6-E481-4B21-A3A6-055B58054150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618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 smtClean="0"/>
              <a:t>Click to edit Master title style</a:t>
            </a:r>
            <a:endParaRPr lang="sr-Latn-CS" altLang="x-none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 smtClean="0"/>
              <a:t>Click to edit Master text styles</a:t>
            </a:r>
          </a:p>
          <a:p>
            <a:pPr lvl="1"/>
            <a:r>
              <a:rPr lang="en-US" altLang="x-none" smtClean="0"/>
              <a:t>Second level</a:t>
            </a:r>
          </a:p>
          <a:p>
            <a:pPr lvl="2"/>
            <a:r>
              <a:rPr lang="en-US" altLang="x-none" smtClean="0"/>
              <a:t>Third level</a:t>
            </a:r>
          </a:p>
          <a:p>
            <a:pPr lvl="3"/>
            <a:r>
              <a:rPr lang="en-US" altLang="x-none" smtClean="0"/>
              <a:t>Fourth level</a:t>
            </a:r>
          </a:p>
          <a:p>
            <a:pPr lvl="4"/>
            <a:r>
              <a:rPr lang="en-US" altLang="x-none" smtClean="0"/>
              <a:t>Fifth level</a:t>
            </a:r>
            <a:endParaRPr lang="sr-Latn-CS" altLang="x-none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36F3D5-F3E7-4EAD-AFA1-2DE803B7D899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5FAEC01-88CF-4C8A-979C-397D851EBB6C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894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 smtClean="0"/>
              <a:t>Click to edit Master title style</a:t>
            </a:r>
            <a:endParaRPr lang="sr-Latn-CS" altLang="x-none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 smtClean="0"/>
              <a:t>Click to edit Master text styles</a:t>
            </a:r>
          </a:p>
          <a:p>
            <a:pPr lvl="1"/>
            <a:r>
              <a:rPr lang="en-US" altLang="x-none" smtClean="0"/>
              <a:t>Second level</a:t>
            </a:r>
          </a:p>
          <a:p>
            <a:pPr lvl="2"/>
            <a:r>
              <a:rPr lang="en-US" altLang="x-none" smtClean="0"/>
              <a:t>Third level</a:t>
            </a:r>
          </a:p>
          <a:p>
            <a:pPr lvl="3"/>
            <a:r>
              <a:rPr lang="en-US" altLang="x-none" smtClean="0"/>
              <a:t>Fourth level</a:t>
            </a:r>
          </a:p>
          <a:p>
            <a:pPr lvl="4"/>
            <a:r>
              <a:rPr lang="en-US" altLang="x-none" smtClean="0"/>
              <a:t>Fifth level</a:t>
            </a:r>
            <a:endParaRPr lang="sr-Latn-CS" altLang="x-none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2F8B3F3-67CC-4DEE-B419-6149A84EA74B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2F8972-E51B-4349-9DAD-46B7F94D59A9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182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B2813-F428-44A3-B7DB-B26A8F391570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9205A-C16E-4AA8-8A29-B78F98119717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539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924D1-4059-4E47-8439-1BC1ADCF2051}" type="datetime1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9.3.2015.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48C6B-787E-4412-B5B7-F63E7DFE3226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631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95288" y="2565400"/>
            <a:ext cx="84248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x-none" sz="4000" dirty="0" smtClean="0">
              <a:solidFill>
                <a:srgbClr val="C0504D"/>
              </a:solidFill>
              <a:latin typeface="Arial" charset="0"/>
              <a:cs typeface="Arial" charset="0"/>
            </a:endParaRPr>
          </a:p>
        </p:txBody>
      </p:sp>
      <p:pic>
        <p:nvPicPr>
          <p:cNvPr id="2051" name="Слика 0" descr="Description: Grb-Srbija_20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476250"/>
            <a:ext cx="896937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1692275" y="620713"/>
            <a:ext cx="6048375" cy="129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x-none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Republic of Serbia</a:t>
            </a:r>
            <a:r>
              <a:rPr lang="sr-Latn-CS" altLang="x-none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x-none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Fiscal Council</a:t>
            </a:r>
            <a:endParaRPr lang="sr-Latn-CS" altLang="x-none" sz="2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Rectangle 2"/>
          <p:cNvSpPr>
            <a:spLocks noChangeArrowheads="1"/>
          </p:cNvSpPr>
          <p:nvPr/>
        </p:nvSpPr>
        <p:spPr bwMode="auto">
          <a:xfrm>
            <a:off x="1835150" y="5156200"/>
            <a:ext cx="6048375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x-none" altLang="x-none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en-US" altLang="x-none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February </a:t>
            </a:r>
            <a:r>
              <a:rPr lang="sr-Latn-CS" altLang="x-none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x-none" altLang="x-none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sr-Latn-CS" altLang="x-none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4" name="Rectangle 1"/>
          <p:cNvSpPr>
            <a:spLocks noChangeArrowheads="1"/>
          </p:cNvSpPr>
          <p:nvPr/>
        </p:nvSpPr>
        <p:spPr bwMode="auto">
          <a:xfrm>
            <a:off x="216346" y="2877904"/>
            <a:ext cx="8748142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x-none" altLang="x-none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2015 – 2017</a:t>
            </a:r>
            <a:r>
              <a:rPr lang="en-US" altLang="x-none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FISCAL STRATEGY ASSESSMENT AND SIGNIFICANCE OF PUBLIC INVESTMENTS FOR ECONOMIC GROWTH</a:t>
            </a:r>
            <a:endParaRPr lang="sr-Latn-BA" altLang="x-none" sz="2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x-none" altLang="x-none" sz="1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x-none" altLang="x-none" sz="2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94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07504" y="188466"/>
            <a:ext cx="8856984" cy="648246"/>
          </a:xfrm>
        </p:spPr>
        <p:txBody>
          <a:bodyPr/>
          <a:lstStyle/>
          <a:p>
            <a:pPr eaLnBrk="1" hangingPunct="1"/>
            <a:r>
              <a:rPr lang="en-US" altLang="x-none" sz="3300" dirty="0" smtClean="0">
                <a:latin typeface="Times New Roman" pitchFamily="18" charset="0"/>
                <a:cs typeface="Times New Roman" pitchFamily="18" charset="0"/>
              </a:rPr>
              <a:t>Risks are substantial, yet</a:t>
            </a:r>
            <a:br>
              <a:rPr lang="en-US" altLang="x-none" sz="3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x-none" sz="3300" dirty="0" smtClean="0">
                <a:latin typeface="Times New Roman" pitchFamily="18" charset="0"/>
                <a:cs typeface="Times New Roman" pitchFamily="18" charset="0"/>
              </a:rPr>
              <a:t>there are no contingency measures</a:t>
            </a:r>
            <a:endParaRPr lang="sr-Latn-CS" altLang="x-none" sz="33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552" y="1169368"/>
            <a:ext cx="9025944" cy="5572000"/>
          </a:xfrm>
        </p:spPr>
        <p:txBody>
          <a:bodyPr/>
          <a:lstStyle/>
          <a:p>
            <a:pPr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Public companies reform and employment rationalization carry numerous challenges – savings might be lower than planned</a:t>
            </a:r>
            <a:endParaRPr lang="x-none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 implementation is challenging both politically and professionally – delays are possible and it can jeopardize the entire fiscal consolidation</a:t>
            </a:r>
            <a:endParaRPr lang="x-none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Government must have contingency measures prepared upfront, to become automatically effective if fiscal goals are not achieved</a:t>
            </a:r>
          </a:p>
          <a:p>
            <a:pPr lvl="1"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 credibility of the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programme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would be stepped-up with the investors and creditors – the Government would guarantee reaching the basic fiscal goals </a:t>
            </a:r>
            <a:endParaRPr lang="x-none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Presenting contingency measures in the Fiscal Strategy would make a timely public debate possible, while the 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ad hoc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solutions would be avoided</a:t>
            </a:r>
          </a:p>
          <a:p>
            <a:pPr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stringent,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a de facto four-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year,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fiscal consolidation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programme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is not possible without the IMF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arrangement</a:t>
            </a:r>
          </a:p>
          <a:p>
            <a:pPr lvl="1"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Systematic monitoring of the implementation of measures would significantly lower the risk of “skidding”, giving up and failure of the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programme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 Only the IMF arrangement can provide for the international credibility of the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programme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-  an increasing debt for at least three more years </a:t>
            </a:r>
            <a:r>
              <a:rPr lang="x-none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is not credible for the creditors</a:t>
            </a:r>
            <a:endParaRPr lang="x-none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88224" y="6381328"/>
            <a:ext cx="2133600" cy="365125"/>
          </a:xfrm>
        </p:spPr>
        <p:txBody>
          <a:bodyPr/>
          <a:lstStyle/>
          <a:p>
            <a:fld id="{2B648C6B-787E-4412-B5B7-F63E7DFE3226}" type="slidenum">
              <a:rPr lang="x-none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pPr/>
              <a:t>10</a:t>
            </a:fld>
            <a:endParaRPr lang="x-none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79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92088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Public debt stabilization</a:t>
            </a:r>
            <a:endParaRPr lang="x-none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9131360" cy="5256584"/>
          </a:xfrm>
        </p:spPr>
        <p:txBody>
          <a:bodyPr>
            <a:normAutofit fontScale="92500"/>
          </a:bodyPr>
          <a:lstStyle/>
          <a:p>
            <a:endParaRPr lang="x-none" sz="3500" dirty="0">
              <a:latin typeface="Times New Roman" pitchFamily="18" charset="0"/>
              <a:cs typeface="Times New Roman" pitchFamily="18" charset="0"/>
            </a:endParaRPr>
          </a:p>
          <a:p>
            <a:endParaRPr lang="x-none" sz="35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x-none" sz="3500" dirty="0">
              <a:latin typeface="Times New Roman" pitchFamily="18" charset="0"/>
              <a:cs typeface="Times New Roman" pitchFamily="18" charset="0"/>
            </a:endParaRPr>
          </a:p>
          <a:p>
            <a:endParaRPr lang="x-none" sz="35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x-none" sz="3500" dirty="0">
              <a:latin typeface="Times New Roman" pitchFamily="18" charset="0"/>
              <a:cs typeface="Times New Roman" pitchFamily="18" charset="0"/>
            </a:endParaRPr>
          </a:p>
          <a:p>
            <a:endParaRPr lang="x-none" sz="35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x-none" sz="3500" dirty="0">
              <a:latin typeface="Times New Roman" pitchFamily="18" charset="0"/>
              <a:cs typeface="Times New Roman" pitchFamily="18" charset="0"/>
            </a:endParaRPr>
          </a:p>
          <a:p>
            <a:endParaRPr lang="x-none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Additional measures and deficit reduction below 3% of GDP in 2018</a:t>
            </a:r>
            <a:endParaRPr lang="x-none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205A-C16E-4AA8-8A29-B78F98119717}" type="slidenum">
              <a:rPr lang="x-none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pPr/>
              <a:t>11</a:t>
            </a:fld>
            <a:endParaRPr lang="x-none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7" y="980728"/>
            <a:ext cx="7920037" cy="451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705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08012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Government’s assumptions</a:t>
            </a:r>
            <a:endParaRPr lang="x-none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712968" cy="5256584"/>
          </a:xfrm>
        </p:spPr>
        <p:txBody>
          <a:bodyPr>
            <a:normAutofit fontScale="62500" lnSpcReduction="20000"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Real Dinar appreciation</a:t>
            </a:r>
            <a:endParaRPr lang="x-none" sz="48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This is optimistic (key difference)</a:t>
            </a:r>
            <a:endParaRPr lang="x-none" sz="35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FC assumes unchanged real exchange rate</a:t>
            </a:r>
            <a:endParaRPr lang="x-none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endParaRPr lang="x-none" sz="3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GDP growth</a:t>
            </a:r>
            <a:r>
              <a:rPr lang="x-none" sz="4800" dirty="0" smtClean="0">
                <a:latin typeface="Times New Roman" pitchFamily="18" charset="0"/>
                <a:cs typeface="Times New Roman" pitchFamily="18" charset="0"/>
              </a:rPr>
              <a:t>-0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x-none" sz="4800" dirty="0" smtClean="0">
                <a:latin typeface="Times New Roman" pitchFamily="18" charset="0"/>
                <a:cs typeface="Times New Roman" pitchFamily="18" charset="0"/>
              </a:rPr>
              <a:t>5%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x-none" sz="4800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x-none" sz="4800" dirty="0" smtClean="0">
                <a:latin typeface="Times New Roman" pitchFamily="18" charset="0"/>
                <a:cs typeface="Times New Roman" pitchFamily="18" charset="0"/>
              </a:rPr>
              <a:t>5%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x-none" sz="4800" dirty="0" smtClean="0">
                <a:latin typeface="Times New Roman" pitchFamily="18" charset="0"/>
                <a:cs typeface="Times New Roman" pitchFamily="18" charset="0"/>
              </a:rPr>
              <a:t> 2%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during </a:t>
            </a:r>
            <a:r>
              <a:rPr lang="x-none" sz="4800" dirty="0" smtClean="0">
                <a:latin typeface="Times New Roman" pitchFamily="18" charset="0"/>
                <a:cs typeface="Times New Roman" pitchFamily="18" charset="0"/>
              </a:rPr>
              <a:t>2015-2017</a:t>
            </a:r>
          </a:p>
          <a:p>
            <a:pPr lvl="1"/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GDP is realistic for 2015, overrated for </a:t>
            </a:r>
            <a:r>
              <a:rPr lang="x-none" sz="3500" dirty="0" smtClean="0">
                <a:latin typeface="Times New Roman" pitchFamily="18" charset="0"/>
                <a:cs typeface="Times New Roman" pitchFamily="18" charset="0"/>
              </a:rPr>
              <a:t>2016 (0%)</a:t>
            </a:r>
          </a:p>
          <a:p>
            <a:pPr lvl="1"/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Growth of 2% in 2017 is possible only with investment increase</a:t>
            </a:r>
            <a:endParaRPr lang="x-none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endParaRPr lang="x-none" sz="37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Moderate interest rates increase</a:t>
            </a:r>
            <a:endParaRPr lang="x-none" sz="48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Adequate projection</a:t>
            </a:r>
          </a:p>
          <a:p>
            <a:pPr lvl="1"/>
            <a:endParaRPr lang="x-none" sz="3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Possible additional risks</a:t>
            </a:r>
            <a:endParaRPr lang="x-none" sz="48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A more significant increase in interest rates, protracted recession, realistic Dinar depreciation</a:t>
            </a:r>
            <a:endParaRPr lang="x-none" sz="41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endParaRPr lang="x-none" sz="4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205A-C16E-4AA8-8A29-B78F98119717}" type="slidenum">
              <a:rPr lang="x-none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pPr/>
              <a:t>12</a:t>
            </a:fld>
            <a:endParaRPr lang="x-none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35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08012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Public debt management</a:t>
            </a:r>
            <a:endParaRPr lang="x-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12776"/>
            <a:ext cx="9001000" cy="5256584"/>
          </a:xfrm>
        </p:spPr>
        <p:txBody>
          <a:bodyPr>
            <a:normAutofit fontScale="62500" lnSpcReduction="20000"/>
          </a:bodyPr>
          <a:lstStyle/>
          <a:p>
            <a:r>
              <a:rPr lang="en-US" sz="4500" dirty="0" smtClean="0">
                <a:latin typeface="Times New Roman" pitchFamily="18" charset="0"/>
                <a:cs typeface="Times New Roman" pitchFamily="18" charset="0"/>
              </a:rPr>
              <a:t>A 2 billion Dollar debt converted to Euro in 2003</a:t>
            </a:r>
            <a:endParaRPr lang="x-none" sz="45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Dollar depreciation </a:t>
            </a:r>
            <a:r>
              <a:rPr lang="x-none" sz="3700" dirty="0" smtClean="0">
                <a:latin typeface="Times New Roman" pitchFamily="18" charset="0"/>
                <a:cs typeface="Times New Roman" pitchFamily="18" charset="0"/>
              </a:rPr>
              <a:t>25%</a:t>
            </a:r>
          </a:p>
          <a:p>
            <a:pPr lvl="1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Exchange rate loss </a:t>
            </a:r>
            <a:r>
              <a:rPr lang="x-none" sz="3700" dirty="0" smtClean="0">
                <a:latin typeface="Times New Roman" pitchFamily="18" charset="0"/>
                <a:cs typeface="Times New Roman" pitchFamily="18" charset="0"/>
              </a:rPr>
              <a:t>~ 300 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million Euro</a:t>
            </a:r>
            <a:endParaRPr lang="x-none" sz="37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endParaRPr lang="x-none" sz="1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Since </a:t>
            </a:r>
            <a:r>
              <a:rPr lang="x-none" sz="4800" dirty="0" smtClean="0">
                <a:latin typeface="Times New Roman" pitchFamily="18" charset="0"/>
                <a:cs typeface="Times New Roman" pitchFamily="18" charset="0"/>
              </a:rPr>
              <a:t>2011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we have been borrowing through Dollar Eurobonds, without insurance against FX risk</a:t>
            </a:r>
            <a:endParaRPr lang="x-none" sz="48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Dollar appreciated over</a:t>
            </a:r>
            <a:r>
              <a:rPr lang="x-none" sz="3700" dirty="0" smtClean="0">
                <a:latin typeface="Times New Roman" pitchFamily="18" charset="0"/>
                <a:cs typeface="Times New Roman" pitchFamily="18" charset="0"/>
              </a:rPr>
              <a:t> 10%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during</a:t>
            </a:r>
            <a:r>
              <a:rPr lang="x-none" sz="3700" dirty="0" smtClean="0">
                <a:latin typeface="Times New Roman" pitchFamily="18" charset="0"/>
                <a:cs typeface="Times New Roman" pitchFamily="18" charset="0"/>
              </a:rPr>
              <a:t> 2014</a:t>
            </a:r>
          </a:p>
          <a:p>
            <a:pPr lvl="1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Public debt increased by </a:t>
            </a:r>
            <a:r>
              <a:rPr lang="x-none" sz="3700" dirty="0" smtClean="0">
                <a:latin typeface="Times New Roman" pitchFamily="18" charset="0"/>
                <a:cs typeface="Times New Roman" pitchFamily="18" charset="0"/>
              </a:rPr>
              <a:t>500 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million Euro</a:t>
            </a:r>
            <a:endParaRPr lang="x-none" sz="37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Interest expenditures  in</a:t>
            </a:r>
            <a:r>
              <a:rPr lang="x-none" sz="3700" dirty="0" smtClean="0">
                <a:latin typeface="Times New Roman" pitchFamily="18" charset="0"/>
                <a:cs typeface="Times New Roman" pitchFamily="18" charset="0"/>
              </a:rPr>
              <a:t> 2015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increased</a:t>
            </a:r>
            <a:r>
              <a:rPr lang="x-none" sz="3700" dirty="0" smtClean="0">
                <a:latin typeface="Times New Roman" pitchFamily="18" charset="0"/>
                <a:cs typeface="Times New Roman" pitchFamily="18" charset="0"/>
              </a:rPr>
              <a:t> ~ 8 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billion Dinars</a:t>
            </a:r>
            <a:endParaRPr lang="x-none" sz="37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x-none" sz="19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5100" dirty="0" smtClean="0">
                <a:latin typeface="Times New Roman" pitchFamily="18" charset="0"/>
                <a:cs typeface="Times New Roman" pitchFamily="18" charset="0"/>
              </a:rPr>
              <a:t>Conclusion</a:t>
            </a:r>
            <a:r>
              <a:rPr lang="x-none" sz="51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5100" dirty="0" smtClean="0">
                <a:latin typeface="Times New Roman" pitchFamily="18" charset="0"/>
                <a:cs typeface="Times New Roman" pitchFamily="18" charset="0"/>
              </a:rPr>
              <a:t>Serbia has no consistent borrowing strategy</a:t>
            </a:r>
            <a:endParaRPr lang="x-none" sz="51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FX losses are unnecessarily endured</a:t>
            </a:r>
            <a:endParaRPr lang="x-none" sz="37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x-none" sz="41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endParaRPr lang="x-none" sz="4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205A-C16E-4AA8-8A29-B78F98119717}" type="slidenum">
              <a:rPr lang="x-none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pPr/>
              <a:t>13</a:t>
            </a:fld>
            <a:endParaRPr lang="x-none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24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548680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Serbia is lagging behind in infrastructure investments</a:t>
            </a:r>
            <a:endParaRPr lang="x-none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56190" y="1982009"/>
            <a:ext cx="35573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Relative to comparable countries, Serbia has  the lowest level of public investments (2.5%  against 4.5% of GDP)</a:t>
            </a:r>
            <a:endParaRPr lang="x-none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956190" y="4361408"/>
            <a:ext cx="33176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Public investments in Serbia are decreasing, both relative to GDP and the total public expenditures (2005-2014, %)</a:t>
            </a:r>
            <a:endParaRPr lang="x-none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8C6B-787E-4412-B5B7-F63E7DFE3226}" type="slidenum">
              <a:rPr lang="x-none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pPr/>
              <a:t>14</a:t>
            </a:fld>
            <a:endParaRPr lang="x-none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583" y="1556792"/>
            <a:ext cx="3760787" cy="2262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584" y="3933056"/>
            <a:ext cx="3760787" cy="248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362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856" y="332656"/>
            <a:ext cx="8280000" cy="792088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current state of infrastructure does not allow for postponing the investments</a:t>
            </a:r>
            <a:endParaRPr lang="x-non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188" y="4581128"/>
            <a:ext cx="8443292" cy="196708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Serbia is the worst in the region by infrastructure (111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position out of 148; Slovenia is the 34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and Croatia the 44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x-none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Since </a:t>
            </a:r>
            <a:r>
              <a:rPr lang="x-none" sz="2000" dirty="0" smtClean="0">
                <a:latin typeface="Times New Roman" pitchFamily="18" charset="0"/>
                <a:cs typeface="Times New Roman" pitchFamily="18" charset="0"/>
              </a:rPr>
              <a:t>2008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an average of 30 km of highway has been constructed per year </a:t>
            </a:r>
            <a:r>
              <a:rPr lang="x-none" sz="2000" dirty="0" smtClean="0">
                <a:latin typeface="Times New Roman" pitchFamily="18" charset="0"/>
                <a:cs typeface="Times New Roman" pitchFamily="18" charset="0"/>
              </a:rPr>
              <a:t>(50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km in Croatia</a:t>
            </a:r>
            <a:r>
              <a:rPr lang="x-none" sz="20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Only 10 km was constructed in 2012</a:t>
            </a:r>
            <a:endParaRPr lang="x-none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Average train speed is 40 km/h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(55%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the tracks are from the 19</a:t>
            </a:r>
            <a:r>
              <a:rPr lang="en-US" sz="20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century)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35100" y="4232121"/>
            <a:ext cx="22903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sr-Cyrl-CS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r-Latn-RS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Source: World Economic Forum</a:t>
            </a:r>
            <a:r>
              <a:rPr lang="sr-Cyrl-CS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x-none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8C6B-787E-4412-B5B7-F63E7DFE3226}" type="slidenum">
              <a:rPr lang="x-none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pPr/>
              <a:t>15</a:t>
            </a:fld>
            <a:endParaRPr lang="x-none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jelena.plocic\Desktop\Untitled.en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18851"/>
            <a:ext cx="8329934" cy="2729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577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448" y="35476"/>
            <a:ext cx="8280000" cy="792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funds are available but not withdrawn</a:t>
            </a:r>
            <a:endParaRPr lang="x-none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79520" y="5236160"/>
            <a:ext cx="827450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App. 5 billion Euro has been approved for current infrastructure projects of the government and public companies, out of which 3.7 billion Euro remains not withdrawn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11% 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GDP)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8C6B-787E-4412-B5B7-F63E7DFE3226}" type="slidenum">
              <a:rPr lang="x-none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pPr/>
              <a:t>16</a:t>
            </a:fld>
            <a:endParaRPr lang="x-none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764705"/>
            <a:ext cx="7920880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847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728"/>
            <a:ext cx="8280000" cy="792000"/>
          </a:xfrm>
        </p:spPr>
        <p:txBody>
          <a:bodyPr>
            <a:normAutofit fontScale="90000"/>
          </a:bodyPr>
          <a:lstStyle/>
          <a:p>
            <a:pPr marL="285750" indent="-2857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Most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unwithdrawn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loans are in the road infrastructure sector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7016" y="3886857"/>
            <a:ext cx="88569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If new, certain loans are also included (EXIM bank loan for </a:t>
            </a:r>
            <a:r>
              <a:rPr lang="en-US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Kostolac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), another 500 million will be received in 2015</a:t>
            </a:r>
            <a:r>
              <a:rPr lang="x-none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With Belgrade-Budapest railroad, UAE…the numbers grow further</a:t>
            </a:r>
            <a:endParaRPr lang="x-none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On average 20% of the planned (budgeted) investments are not executed each year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Important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 decrease in public investments is not part of the targeted savings, it is a consequence of non-executed plans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Our estimate is that the value of the currently delayed projects amounts to over 1 billion Euro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Due to delays in withdrawing approved funds for infrastructure, Serbia pays yearly penalties of app. 4 million Euro</a:t>
            </a:r>
            <a:endParaRPr lang="x-none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8C6B-787E-4412-B5B7-F63E7DFE3226}" type="slidenum">
              <a:rPr lang="x-none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pPr/>
              <a:t>17</a:t>
            </a:fld>
            <a:endParaRPr lang="x-none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1196752"/>
            <a:ext cx="6296248" cy="2668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01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314" y="116632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Realistic increase in public investments in </a:t>
            </a:r>
            <a:r>
              <a:rPr lang="x-none" sz="3600" smtClean="0"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is app.</a:t>
            </a:r>
            <a:r>
              <a:rPr lang="x-none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36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x-none" sz="3600" smtClean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of GDP</a:t>
            </a:r>
            <a:endParaRPr lang="x-none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4221088"/>
            <a:ext cx="7653536" cy="1677878"/>
          </a:xfrm>
        </p:spPr>
        <p:txBody>
          <a:bodyPr>
            <a:normAutofit/>
          </a:bodyPr>
          <a:lstStyle/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An increase of 1% </a:t>
            </a:r>
            <a:r>
              <a:rPr lang="x-none" sz="1800" smtClean="0">
                <a:latin typeface="Times New Roman" pitchFamily="18" charset="0"/>
                <a:cs typeface="Times New Roman" pitchFamily="18" charset="0"/>
              </a:rPr>
              <a:t> (1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x-none" sz="1800" smtClean="0">
                <a:latin typeface="Times New Roman" pitchFamily="18" charset="0"/>
                <a:cs typeface="Times New Roman" pitchFamily="18" charset="0"/>
              </a:rPr>
              <a:t>5%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with public companies) is only possible along with a significant increase in investing efficiency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If all planned infrastructure projects were implemented in time (hardly achievable), the increase in budget investments in 2015 would amount to 1.3% of GDP (2.5% with public companies)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8C6B-787E-4412-B5B7-F63E7DFE3226}" type="slidenum">
              <a:rPr lang="x-none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pPr/>
              <a:t>18</a:t>
            </a:fld>
            <a:endParaRPr lang="x-none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72816"/>
            <a:ext cx="7632848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740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204" y="308650"/>
            <a:ext cx="8229600" cy="528062"/>
          </a:xfrm>
        </p:spPr>
        <p:txBody>
          <a:bodyPr>
            <a:no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possible increase in investments in roads is app. </a:t>
            </a:r>
            <a:r>
              <a:rPr lang="x-none" sz="3600" dirty="0" smtClean="0">
                <a:latin typeface="Times New Roman" pitchFamily="18" charset="0"/>
                <a:cs typeface="Times New Roman" pitchFamily="18" charset="0"/>
              </a:rPr>
              <a:t>313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million</a:t>
            </a:r>
            <a:endParaRPr lang="x-none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04" y="4581128"/>
            <a:ext cx="8229600" cy="2121099"/>
          </a:xfrm>
        </p:spPr>
        <p:txBody>
          <a:bodyPr>
            <a:no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Corridor 10</a:t>
            </a:r>
            <a:r>
              <a:rPr lang="x-none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with current deadlines the increase of app. </a:t>
            </a:r>
            <a:r>
              <a:rPr lang="x-none" sz="1600" b="1" dirty="0" smtClean="0">
                <a:latin typeface="Times New Roman" pitchFamily="18" charset="0"/>
                <a:cs typeface="Times New Roman" pitchFamily="18" charset="0"/>
              </a:rPr>
              <a:t>130</a:t>
            </a:r>
            <a:r>
              <a:rPr lang="x-none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million Euro </a:t>
            </a:r>
            <a:r>
              <a:rPr lang="x-none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x-none" sz="1600" dirty="0" smtClean="0"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available</a:t>
            </a:r>
            <a:r>
              <a:rPr lang="x-none" sz="16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spcBef>
                <a:spcPts val="0"/>
              </a:spcBef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Corridor </a:t>
            </a:r>
            <a:r>
              <a:rPr lang="x-none" sz="1600" dirty="0" smtClean="0">
                <a:latin typeface="Times New Roman" pitchFamily="18" charset="0"/>
                <a:cs typeface="Times New Roman" pitchFamily="18" charset="0"/>
              </a:rPr>
              <a:t>11: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assuming the same dynamics in the sections the work on which is underway</a:t>
            </a:r>
            <a:r>
              <a:rPr lang="x-none" sz="16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uncertain launching of the new ones</a:t>
            </a:r>
            <a:r>
              <a:rPr lang="x-none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Projects for road reconstruction and safety</a:t>
            </a:r>
            <a:r>
              <a:rPr lang="x-none" sz="1600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execution estimate  is app. </a:t>
            </a:r>
            <a:r>
              <a:rPr lang="x-none" sz="1600" b="1" dirty="0" smtClean="0">
                <a:latin typeface="Times New Roman" pitchFamily="18" charset="0"/>
                <a:cs typeface="Times New Roman" pitchFamily="18" charset="0"/>
              </a:rPr>
              <a:t>56</a:t>
            </a:r>
            <a:r>
              <a:rPr lang="x-none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million Euro in</a:t>
            </a:r>
            <a:r>
              <a:rPr lang="x-none" sz="1600" dirty="0" smtClean="0">
                <a:latin typeface="Times New Roman" pitchFamily="18" charset="0"/>
                <a:cs typeface="Times New Roman" pitchFamily="18" charset="0"/>
              </a:rPr>
              <a:t> 2015 (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project launching</a:t>
            </a:r>
            <a:r>
              <a:rPr lang="x-none" sz="16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>
              <a:spcBef>
                <a:spcPts val="0"/>
              </a:spcBef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 Sava bridge</a:t>
            </a:r>
            <a:r>
              <a:rPr lang="x-none" sz="16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remaining </a:t>
            </a:r>
            <a:r>
              <a:rPr lang="x-none" sz="1600" b="1" dirty="0" smtClean="0">
                <a:latin typeface="Times New Roman" pitchFamily="18" charset="0"/>
                <a:cs typeface="Times New Roman" pitchFamily="18" charset="0"/>
              </a:rPr>
              <a:t>83</a:t>
            </a:r>
            <a:r>
              <a:rPr lang="x-none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million Euro</a:t>
            </a:r>
            <a:r>
              <a:rPr lang="x-none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must be used in 2015 due to withdrawal deadline</a:t>
            </a:r>
            <a:r>
              <a:rPr lang="x-none" sz="16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there was no execution in 2014;</a:t>
            </a:r>
            <a:endParaRPr lang="x-none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Belgrade bypasses:</a:t>
            </a:r>
            <a:r>
              <a:rPr lang="x-none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expected increase of</a:t>
            </a:r>
            <a:r>
              <a:rPr lang="x-none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1600" b="1" dirty="0" smtClean="0">
                <a:latin typeface="Times New Roman" pitchFamily="18" charset="0"/>
                <a:cs typeface="Times New Roman" pitchFamily="18" charset="0"/>
              </a:rPr>
              <a:t>44</a:t>
            </a:r>
            <a:r>
              <a:rPr lang="x-none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million Euro</a:t>
            </a:r>
            <a:endParaRPr lang="x-none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x-none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8C6B-787E-4412-B5B7-F63E7DFE3226}" type="slidenum">
              <a:rPr lang="x-none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pPr/>
              <a:t>19</a:t>
            </a:fld>
            <a:endParaRPr lang="x-none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68761"/>
            <a:ext cx="7848872" cy="3240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436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-12443" y="260648"/>
            <a:ext cx="9144000" cy="576238"/>
          </a:xfrm>
        </p:spPr>
        <p:txBody>
          <a:bodyPr/>
          <a:lstStyle/>
          <a:p>
            <a:pPr eaLnBrk="1" hangingPunct="1"/>
            <a:r>
              <a:rPr lang="en-US" altLang="x-none" sz="3400" dirty="0" smtClean="0">
                <a:latin typeface="Times New Roman" pitchFamily="18" charset="0"/>
                <a:cs typeface="Times New Roman" pitchFamily="18" charset="0"/>
              </a:rPr>
              <a:t>Fiscal Strategy</a:t>
            </a:r>
            <a:r>
              <a:rPr lang="x-none" altLang="x-none" sz="340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x-none" sz="3400" dirty="0" smtClean="0">
                <a:latin typeface="Times New Roman" pitchFamily="18" charset="0"/>
                <a:cs typeface="Times New Roman" pitchFamily="18" charset="0"/>
              </a:rPr>
              <a:t>painful, though adequate measures</a:t>
            </a:r>
            <a:endParaRPr lang="sr-Latn-CS" altLang="x-none" sz="3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32648"/>
          </a:xfrm>
        </p:spPr>
        <p:txBody>
          <a:bodyPr/>
          <a:lstStyle/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demanding multi-year plan for public finances recovery and public sector reforms</a:t>
            </a:r>
            <a:endParaRPr lang="x-none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It shows Government’s clear intention to start addressing accumulated problems in public finances</a:t>
            </a:r>
            <a:endParaRPr lang="x-none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It envisages difficult and painful cuts (reforms and discharging employees in public companies, administration, health care and education systems, as well as wage and pension freeze, restructuring process completion etc.)</a:t>
            </a:r>
            <a:endParaRPr lang="x-none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Major professional, political, but social challenges as well</a:t>
            </a:r>
            <a:endParaRPr lang="x-none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Fiscal Council finds that savings measures are adequate</a:t>
            </a:r>
            <a:endParaRPr lang="x-none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Due to the magnitude of the problem, there is no actual alternative to severe savings measures</a:t>
            </a:r>
            <a:endParaRPr lang="x-none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No resolute deficit reduction would mean explosion of public debt and certain fiscal crisis: deep GDP decline, strong Dinar weakening and high inflation</a:t>
            </a:r>
            <a:endParaRPr lang="x-none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Basis for concluding a three-year arrangement with IMF</a:t>
            </a:r>
            <a:endParaRPr lang="x-none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Significantly improves the prospects for the entire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programme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success</a:t>
            </a:r>
            <a:endParaRPr lang="x-none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2</a:t>
            </a:fld>
            <a:endParaRPr lang="x-none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81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96" y="4437112"/>
            <a:ext cx="8229600" cy="2293715"/>
          </a:xfrm>
        </p:spPr>
        <p:txBody>
          <a:bodyPr>
            <a:normAutofit fontScale="92500" lnSpcReduction="20000"/>
          </a:bodyPr>
          <a:lstStyle/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 second railroad track of the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Pancevo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bridge to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Pancevo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town section and reconstruction of a section of the Corridor 10 track  (112 km) </a:t>
            </a:r>
            <a:r>
              <a:rPr lang="x-none" sz="1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x-none" sz="1800" b="1" dirty="0" smtClean="0">
                <a:latin typeface="Times New Roman" pitchFamily="18" charset="0"/>
                <a:cs typeface="Times New Roman" pitchFamily="18" charset="0"/>
              </a:rPr>
              <a:t>44</a:t>
            </a:r>
            <a:r>
              <a:rPr lang="x-none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million Euro in </a:t>
            </a:r>
            <a:r>
              <a:rPr lang="x-none" sz="1800" dirty="0" smtClean="0">
                <a:latin typeface="Times New Roman" pitchFamily="18" charset="0"/>
                <a:cs typeface="Times New Roman" pitchFamily="18" charset="0"/>
              </a:rPr>
              <a:t>2015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 beginning of the works on the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Stara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Pazova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-Novi Sad railroad track and the reconstruction of the Belgrade-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Vrbnica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(Bar) railroad track </a:t>
            </a:r>
            <a:r>
              <a:rPr lang="x-none" sz="1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x-none" sz="1800" b="1" dirty="0" smtClean="0">
                <a:latin typeface="Times New Roman" pitchFamily="18" charset="0"/>
                <a:cs typeface="Times New Roman" pitchFamily="18" charset="0"/>
              </a:rPr>
              <a:t>170</a:t>
            </a:r>
            <a:r>
              <a:rPr lang="x-none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million in</a:t>
            </a:r>
            <a:r>
              <a:rPr lang="x-none" sz="1800" dirty="0" smtClean="0">
                <a:latin typeface="Times New Roman" pitchFamily="18" charset="0"/>
                <a:cs typeface="Times New Roman" pitchFamily="18" charset="0"/>
              </a:rPr>
              <a:t> 2015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Prokop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railroad station</a:t>
            </a:r>
            <a:r>
              <a:rPr lang="x-none" sz="18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x-none" sz="1800" b="1" dirty="0" smtClean="0">
                <a:latin typeface="Times New Roman" pitchFamily="18" charset="0"/>
                <a:cs typeface="Times New Roman" pitchFamily="18" charset="0"/>
              </a:rPr>
              <a:t> 26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million</a:t>
            </a:r>
            <a:endParaRPr lang="x-none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 purchase of the railroad vehicles</a:t>
            </a:r>
            <a:r>
              <a:rPr lang="x-none" sz="1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increase of</a:t>
            </a:r>
            <a:r>
              <a:rPr lang="x-none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1800" b="1" dirty="0" smtClean="0"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million</a:t>
            </a:r>
            <a:r>
              <a:rPr lang="x-none" sz="1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from two loans</a:t>
            </a:r>
            <a:r>
              <a:rPr lang="x-none" sz="1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It is not certain if the reconstruction of  the railroad Corridor 10 will begin in 2015</a:t>
            </a:r>
            <a:r>
              <a:rPr lang="x-none" sz="18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project is being redone, while the elaboration of technical documentation is progressing slowly</a:t>
            </a:r>
            <a:endParaRPr lang="x-none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8C6B-787E-4412-B5B7-F63E7DFE3226}" type="slidenum">
              <a:rPr lang="x-none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pPr/>
              <a:t>20</a:t>
            </a:fld>
            <a:endParaRPr lang="x-none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8032"/>
            <a:ext cx="8229600" cy="764704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Investments in the railroads may increase by 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app. </a:t>
            </a:r>
            <a:r>
              <a:rPr lang="x-none" sz="3600" dirty="0" smtClean="0">
                <a:latin typeface="Times New Roman" pitchFamily="18" charset="0"/>
                <a:cs typeface="Times New Roman" pitchFamily="18" charset="0"/>
              </a:rPr>
              <a:t>251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million</a:t>
            </a:r>
            <a:endParaRPr lang="x-none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68760"/>
            <a:ext cx="7992888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650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4661173"/>
            <a:ext cx="7581528" cy="215220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Long postponed purchase of the electricity meters </a:t>
            </a:r>
            <a:r>
              <a:rPr lang="x-none" sz="16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x-none" sz="1600" b="1" dirty="0" smtClean="0">
                <a:latin typeface="Times New Roman" pitchFamily="18" charset="0"/>
                <a:cs typeface="Times New Roman" pitchFamily="18" charset="0"/>
              </a:rPr>
              <a:t>78</a:t>
            </a:r>
            <a:r>
              <a:rPr lang="x-none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million Euro</a:t>
            </a:r>
            <a:endParaRPr lang="x-none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HPP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Zvornik</a:t>
            </a:r>
            <a:r>
              <a:rPr lang="x-none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 dispute with the bidder is resolved,</a:t>
            </a:r>
            <a:r>
              <a:rPr lang="x-none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x-none" sz="16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x-none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million increase </a:t>
            </a:r>
            <a:endParaRPr lang="x-none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Construction of 32 small hydro power plants </a:t>
            </a:r>
            <a:r>
              <a:rPr lang="x-none" sz="16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x-none" sz="1600" b="1" dirty="0" smtClean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x-none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million</a:t>
            </a:r>
            <a:endParaRPr lang="x-none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Kostolac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TPP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terminals and railroad infrastructure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)–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million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Kostolac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Desulphurization factory </a:t>
            </a:r>
            <a:r>
              <a:rPr lang="x-none" sz="16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x-none" sz="1600" b="1" dirty="0" smtClean="0">
                <a:latin typeface="Times New Roman" pitchFamily="18" charset="0"/>
                <a:cs typeface="Times New Roman" pitchFamily="18" charset="0"/>
              </a:rPr>
              <a:t>53</a:t>
            </a:r>
            <a:r>
              <a:rPr lang="x-none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million</a:t>
            </a:r>
            <a:endParaRPr lang="x-none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Kolubara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coal homogenization improvement </a:t>
            </a:r>
            <a:r>
              <a:rPr lang="x-none" sz="16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x-none" sz="1600" b="1" dirty="0" smtClean="0"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x-none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million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Kostolac</a:t>
            </a:r>
            <a:r>
              <a:rPr lang="x-none" sz="1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 1</a:t>
            </a:r>
            <a:r>
              <a:rPr lang="en-US" sz="1600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phase completion decreases investments by </a:t>
            </a:r>
            <a:r>
              <a:rPr lang="x-none" sz="1600" b="1" dirty="0" smtClean="0">
                <a:latin typeface="Times New Roman" pitchFamily="18" charset="0"/>
                <a:cs typeface="Times New Roman" pitchFamily="18" charset="0"/>
              </a:rPr>
              <a:t>59</a:t>
            </a:r>
            <a:r>
              <a:rPr lang="x-none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million (the 2</a:t>
            </a:r>
            <a:r>
              <a:rPr lang="en-US" sz="1600" baseline="30000" dirty="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phase launching may increase by 100 million)</a:t>
            </a:r>
            <a:endParaRPr lang="x-none" sz="16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x-none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8C6B-787E-4412-B5B7-F63E7DFE3226}" type="slidenum">
              <a:rPr lang="x-none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pPr/>
              <a:t>21</a:t>
            </a:fld>
            <a:endParaRPr lang="x-none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8650"/>
            <a:ext cx="8229600" cy="664046"/>
          </a:xfrm>
        </p:spPr>
        <p:txBody>
          <a:bodyPr>
            <a:normAutofit/>
          </a:bodyPr>
          <a:lstStyle/>
          <a:p>
            <a:r>
              <a:rPr lang="x-none" sz="3600" dirty="0" smtClean="0">
                <a:latin typeface="Times New Roman" pitchFamily="18" charset="0"/>
                <a:cs typeface="Times New Roman" pitchFamily="18" charset="0"/>
              </a:rPr>
              <a:t>131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million in the energy sector</a:t>
            </a:r>
            <a:endParaRPr lang="x-none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764705"/>
            <a:ext cx="7776864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297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952" y="116632"/>
            <a:ext cx="8229600" cy="648072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Another 125 million in other areas</a:t>
            </a:r>
            <a:endParaRPr lang="x-none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448" y="4941168"/>
            <a:ext cx="8229600" cy="1473027"/>
          </a:xfrm>
        </p:spPr>
        <p:txBody>
          <a:bodyPr>
            <a:normAutofit/>
          </a:bodyPr>
          <a:lstStyle/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Investment works in the flood damage recovery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60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million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Belgrade, Novi Sad,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Kragujevac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clinical centers</a:t>
            </a:r>
            <a:r>
              <a:rPr lang="sr-Cyrl-CS" sz="1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sr-Cyrl-CS" sz="1800" b="1" dirty="0" smtClean="0"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sr-Cyrl-C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million</a:t>
            </a:r>
            <a:endParaRPr lang="sr-Cyrl-CS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Municipal water supply improvement - </a:t>
            </a:r>
            <a:r>
              <a:rPr lang="sr-Cyrl-CS" sz="1800" b="1" dirty="0" smtClean="0"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sr-Cyrl-C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million</a:t>
            </a:r>
            <a:endParaRPr lang="x-none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8C6B-787E-4412-B5B7-F63E7DFE3226}" type="slidenum">
              <a:rPr lang="x-none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pPr/>
              <a:t>22</a:t>
            </a:fld>
            <a:endParaRPr lang="x-none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52736"/>
            <a:ext cx="8136904" cy="3600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385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9746"/>
            <a:ext cx="8229600" cy="878974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Reasons for low public investments</a:t>
            </a:r>
            <a:endParaRPr lang="x-none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616624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There are failures at all levels and at all stages of implementation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From the ministries,  over state-owned companies in charge of organizing  the performance of infrastructure works, designers, to contracting companies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Ill-defined responsibilities even at the level of ministries, lack of coordination and cooperation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sr-Latn-CS" sz="1600" dirty="0" smtClean="0">
                <a:latin typeface="Times New Roman" pitchFamily="18" charset="0"/>
                <a:cs typeface="Times New Roman" pitchFamily="18" charset="0"/>
              </a:rPr>
              <a:t>Žeželj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bridge or the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Pancevo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water supply, for example,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capacities of the government bodies and companies in charge of infrastructure managing and exploitation are insufficient for selecting, implementing, supervising and evaluating undertaken investments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Adequate feasibility studies are lacking, while a project selection decision is often based on the political influence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Priority selection is often guided by the reasons other than the needs of society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Large projects are being announced without their profitability being verified by adequate studies.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or some of them not even the exact role of and expense of the government is clear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Administrative hindrances  stand in place of a substantial profitability analysis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Frequent delays, as well as numerous errors in the technical documentation and financial calculations are obvious  in the project elaborations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According to the assessment of the Ministry of Construction, Transport and Infrastructure , the damage caused by  the “low quality projects” in the area of roads and transportation safety is estimated to 100 million Euro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Inefficient issuing of construction and utilization permits, as well as expropriation process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48C6B-787E-4412-B5B7-F63E7DFE3226}" type="slidenum">
              <a:rPr lang="x-none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pPr/>
              <a:t>23</a:t>
            </a:fld>
            <a:endParaRPr lang="x-none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20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0872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Recommendations</a:t>
            </a:r>
            <a:endParaRPr lang="x-none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80728"/>
            <a:ext cx="8856984" cy="5328592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Public investments should be institutionalized as a priority</a:t>
            </a:r>
            <a:endParaRPr lang="x-none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Responsibility for public investments must be firmly and hierarchically established, starting from the Government level: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 dedicated operational sector for execution of capital investments, like the ones in UK or Australia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Ministries and ministers must be held accountable before the Government, and thus act as direct as agents securing efficient investments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three-year plan of public investments should be made, accompanied by more detailed annual plans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Capital expenditures in the Budget and Fiscal Strategy are not accounted properly (there is only a declarative support for their increase)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Ministry of Finance must have more saying in early stages of project development, and accordingly its capacities must be strengthened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Concessions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transport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other PPPs and private investments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energy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should be utilized where appropriate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Special attention must be paid on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haracteristics of individual projects, namely on the agreed financial and construction/execution terms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Imports of goods and services (even labor force) decrease benefits for the local economy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B648C6B-787E-4412-B5B7-F63E7DFE3226}" type="slidenum">
              <a:rPr lang="x-none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pPr/>
              <a:t>24</a:t>
            </a:fld>
            <a:endParaRPr lang="x-none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55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6512" y="-27384"/>
            <a:ext cx="9144000" cy="864270"/>
          </a:xfrm>
        </p:spPr>
        <p:txBody>
          <a:bodyPr/>
          <a:lstStyle/>
          <a:p>
            <a:pPr eaLnBrk="1" hangingPunct="1"/>
            <a:r>
              <a:rPr lang="en-US" altLang="x-none" sz="3250" dirty="0" smtClean="0">
                <a:latin typeface="Times New Roman" pitchFamily="18" charset="0"/>
                <a:cs typeface="Times New Roman" pitchFamily="18" charset="0"/>
              </a:rPr>
              <a:t>Ambitious multi-year plan – implies risks</a:t>
            </a:r>
            <a:endParaRPr lang="sr-Latn-CS" altLang="x-none" sz="325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79512" y="836886"/>
            <a:ext cx="8856984" cy="5760466"/>
          </a:xfrm>
        </p:spPr>
        <p:txBody>
          <a:bodyPr/>
          <a:lstStyle/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Fiscal consolidation will have to include 2018 as well: a four-year plan instead of a three-year one is necessary</a:t>
            </a:r>
            <a:endParaRPr lang="x-none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Fiscal deficit reduction to</a:t>
            </a:r>
            <a:r>
              <a:rPr lang="x-none" sz="1800" dirty="0" smtClean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x-none" sz="1800" dirty="0" smtClean="0">
                <a:latin typeface="Times New Roman" pitchFamily="18" charset="0"/>
                <a:cs typeface="Times New Roman" pitchFamily="18" charset="0"/>
              </a:rPr>
              <a:t>8%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of GDP is not enough for public debt stabilization by 2017</a:t>
            </a:r>
            <a:endParaRPr lang="x-none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Additional deficit reduction by 1 p.p. of GDP  in 2018 is necessary</a:t>
            </a:r>
            <a:endParaRPr lang="x-none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Two crucial reform blocks carry the greatest risks</a:t>
            </a:r>
            <a:endParaRPr lang="x-none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Public and state-owned companies</a:t>
            </a:r>
            <a:r>
              <a:rPr lang="x-none" sz="1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putting the operation of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Srbijagas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EPS, </a:t>
            </a:r>
            <a:r>
              <a:rPr lang="sr-Latn-CS" sz="1800" dirty="0" smtClean="0">
                <a:latin typeface="Times New Roman" pitchFamily="18" charset="0"/>
                <a:cs typeface="Times New Roman" pitchFamily="18" charset="0"/>
              </a:rPr>
              <a:t>Železnice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in order, resolving the fate of  </a:t>
            </a:r>
            <a:r>
              <a:rPr lang="sr-Latn-CS" sz="1800" dirty="0" smtClean="0">
                <a:latin typeface="Times New Roman" pitchFamily="18" charset="0"/>
                <a:cs typeface="Times New Roman" pitchFamily="18" charset="0"/>
              </a:rPr>
              <a:t>Železara Smederevo, Petrochemical Complex</a:t>
            </a:r>
            <a:endParaRPr lang="x-none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Public (budget) sector: reduction of employees number along with all-encompassing reforms</a:t>
            </a:r>
            <a:endParaRPr lang="x-none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Deadlines are short (couple of months), but precise plans are still not in place</a:t>
            </a:r>
            <a:endParaRPr lang="x-none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x-none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Sharp reversal in fiscal policy, while economy is in recession</a:t>
            </a:r>
            <a:endParaRPr lang="x-none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Unfavourable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macroeconomic environment significantly aggravates necessary implementation of fiscal consolidation</a:t>
            </a:r>
            <a:endParaRPr lang="x-none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Macroeconomic policy measures are necessary for economic growth incentive</a:t>
            </a:r>
            <a:endParaRPr lang="x-none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Bef>
                <a:spcPts val="500"/>
              </a:spcBef>
              <a:spcAft>
                <a:spcPts val="500"/>
              </a:spcAft>
              <a:buNone/>
              <a:defRPr/>
            </a:pPr>
            <a:endParaRPr lang="x-none" sz="1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3</a:t>
            </a:fld>
            <a:endParaRPr lang="x-none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39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9071992" cy="792262"/>
          </a:xfrm>
        </p:spPr>
        <p:txBody>
          <a:bodyPr/>
          <a:lstStyle/>
          <a:p>
            <a:pPr eaLnBrk="1" hangingPunct="1"/>
            <a:r>
              <a:rPr lang="en-US" altLang="x-none" sz="3300" dirty="0" smtClean="0">
                <a:latin typeface="Times New Roman" pitchFamily="18" charset="0"/>
                <a:cs typeface="Times New Roman" pitchFamily="18" charset="0"/>
              </a:rPr>
              <a:t>Public investments are </a:t>
            </a:r>
            <a:br>
              <a:rPr lang="en-US" altLang="x-none" sz="3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x-none" sz="3300" dirty="0" smtClean="0">
                <a:latin typeface="Times New Roman" pitchFamily="18" charset="0"/>
                <a:cs typeface="Times New Roman" pitchFamily="18" charset="0"/>
              </a:rPr>
              <a:t>the best antirecessionary measure</a:t>
            </a:r>
            <a:endParaRPr lang="sr-Latn-CS" altLang="x-none" sz="33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1412776"/>
            <a:ext cx="8784976" cy="5328592"/>
          </a:xfrm>
        </p:spPr>
        <p:txBody>
          <a:bodyPr/>
          <a:lstStyle/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Serbia’s economy has been in recession since 2014 – economic activity decline by app. 1.7%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Savings measures will have a temporary negative effect on economic growth and will deepen the current recession</a:t>
            </a:r>
            <a:endParaRPr lang="x-none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Prolonged and uncontrolled recession can endanger fiscal consolidation</a:t>
            </a:r>
            <a:endParaRPr lang="ru-RU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Government investments in infrastructure may alleviate negative effect of consolidation on the economic growth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In a short-term, the effect of public investments on economic growth (fiscal multiplier) is at least twice bigger than other forms of government spending</a:t>
            </a:r>
            <a:endParaRPr lang="x-none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Negative effect on economic growth due to a deficit/spending reduction by  2 p.p. of GDP can be offset by increasing investments by 1 p.p. of GDP</a:t>
            </a:r>
            <a:endParaRPr lang="x-none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In a medium-term, the improvement of road and railroad infrastructure as well as of energy capacities will create conditions for a faster economic growth</a:t>
            </a:r>
            <a:endParaRPr lang="x-none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endParaRPr lang="x-none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4</a:t>
            </a:fld>
            <a:endParaRPr lang="x-none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52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-16584" y="116632"/>
            <a:ext cx="9144000" cy="792088"/>
          </a:xfrm>
        </p:spPr>
        <p:txBody>
          <a:bodyPr/>
          <a:lstStyle/>
          <a:p>
            <a:pPr eaLnBrk="1" hangingPunct="1"/>
            <a:r>
              <a:rPr lang="en-US" altLang="x-none" sz="3200" dirty="0" smtClean="0">
                <a:latin typeface="Times New Roman" pitchFamily="18" charset="0"/>
                <a:cs typeface="Times New Roman" pitchFamily="18" charset="0"/>
              </a:rPr>
              <a:t>Poor infrastructure condition </a:t>
            </a:r>
            <a:br>
              <a:rPr lang="en-US" altLang="x-none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x-none" sz="3200" dirty="0" smtClean="0">
                <a:latin typeface="Times New Roman" pitchFamily="18" charset="0"/>
                <a:cs typeface="Times New Roman" pitchFamily="18" charset="0"/>
              </a:rPr>
              <a:t>requires an investment growth</a:t>
            </a:r>
            <a:endParaRPr lang="sr-Latn-CS" altLang="x-none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472608"/>
          </a:xfrm>
        </p:spPr>
        <p:txBody>
          <a:bodyPr/>
          <a:lstStyle/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General state of infrastructure is alarmingly poor -</a:t>
            </a:r>
            <a:r>
              <a:rPr lang="x-none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Serbia is among the worst rated countries in international rating lists</a:t>
            </a:r>
            <a:endParaRPr lang="x-none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According to overall infrastructure quality, Serbia is ranked as 111st out of a total of 148 countries – the worst in the region</a:t>
            </a:r>
            <a:endParaRPr lang="x-none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By road quality it is 114</a:t>
            </a:r>
            <a:r>
              <a:rPr lang="en-US" sz="18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(only Romania is rated worse in the region)</a:t>
            </a:r>
            <a:endParaRPr lang="x-none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Budget allocations for public investments are undoubtedly low – only 2.5% of GDP in 2014 </a:t>
            </a:r>
            <a:endParaRPr lang="x-none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They need to be doubled – public investments in the comparable countries of Central and East Europe amount to  more than 4% of GDP at an average </a:t>
            </a:r>
            <a:endParaRPr lang="x-none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Adequate projects and financing sources exist</a:t>
            </a:r>
            <a:endParaRPr lang="x-none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x-none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 projects to improve infrastructure quality exist (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 road and railroad Corridor 10)</a:t>
            </a:r>
            <a:endParaRPr lang="x-none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inancing for infrastructure projects has been ensured on preferential terms– loans by the World Bank, EIB, EBRD with log repayment period and low interest rate</a:t>
            </a:r>
            <a:endParaRPr lang="x-none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5</a:t>
            </a:fld>
            <a:endParaRPr lang="x-none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06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-1" y="188466"/>
            <a:ext cx="9144001" cy="648246"/>
          </a:xfrm>
        </p:spPr>
        <p:txBody>
          <a:bodyPr/>
          <a:lstStyle/>
          <a:p>
            <a:pPr eaLnBrk="1" hangingPunct="1"/>
            <a:r>
              <a:rPr lang="en-US" altLang="x-none" sz="3300" dirty="0" smtClean="0">
                <a:latin typeface="Times New Roman" pitchFamily="18" charset="0"/>
                <a:cs typeface="Times New Roman" pitchFamily="18" charset="0"/>
              </a:rPr>
              <a:t>Public investment growth is justified </a:t>
            </a:r>
            <a:br>
              <a:rPr lang="en-US" altLang="x-none" sz="3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x-none" sz="3300" dirty="0" smtClean="0">
                <a:latin typeface="Times New Roman" pitchFamily="18" charset="0"/>
                <a:cs typeface="Times New Roman" pitchFamily="18" charset="0"/>
              </a:rPr>
              <a:t>even at the cost of a slightly higher deficit</a:t>
            </a:r>
            <a:endParaRPr lang="sr-Latn-CS" altLang="x-none" sz="33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0" y="1268760"/>
            <a:ext cx="8928992" cy="5400600"/>
          </a:xfrm>
        </p:spPr>
        <p:txBody>
          <a:bodyPr/>
          <a:lstStyle/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Public investments can be increased in 2015 by 1 p.p. of GDP through more efficient implementation of current projects</a:t>
            </a:r>
            <a:endParaRPr lang="x-none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Fiscal Strategy plans only 0.5 p.p. increase, which is not enough</a:t>
            </a:r>
            <a:endParaRPr lang="x-none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An important stimulus for domestic economic activity</a:t>
            </a:r>
            <a:endParaRPr lang="x-none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Ideally, the room for somewhat bigger growth of investments should be found in the planned budget framework</a:t>
            </a:r>
            <a:endParaRPr lang="x-none" sz="24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By reducing other, less productive expenditures, like subsidies</a:t>
            </a:r>
            <a:endParaRPr lang="x-none" sz="18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If this is not possible, even a smaller deficit reduction would be acceptable if the reason was a stronger investment growth</a:t>
            </a:r>
            <a:endParaRPr lang="x-none" sz="23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Due to a strong positive effect on the economic growth, the increase in capital expenditures will affect the deficit less as compared to all other public expenditures</a:t>
            </a:r>
            <a:endParaRPr lang="x-none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New borrowings are not necessary for financing an additional increase in public investments – the funds have already been approved</a:t>
            </a:r>
            <a:endParaRPr lang="x-none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 algn="just" eaLnBrk="1" hangingPunct="1">
              <a:spcBef>
                <a:spcPts val="400"/>
              </a:spcBef>
              <a:spcAft>
                <a:spcPts val="400"/>
              </a:spcAft>
              <a:buNone/>
              <a:defRPr/>
            </a:pPr>
            <a:endParaRPr lang="x-none" sz="19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6</a:t>
            </a:fld>
            <a:endParaRPr lang="x-none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59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1456" y="188640"/>
            <a:ext cx="9144001" cy="648246"/>
          </a:xfrm>
        </p:spPr>
        <p:txBody>
          <a:bodyPr/>
          <a:lstStyle/>
          <a:p>
            <a:pPr eaLnBrk="1" hangingPunct="1"/>
            <a:r>
              <a:rPr lang="en-US" altLang="x-none" sz="3300" dirty="0" smtClean="0">
                <a:latin typeface="Times New Roman" pitchFamily="18" charset="0"/>
                <a:cs typeface="Times New Roman" pitchFamily="18" charset="0"/>
              </a:rPr>
              <a:t>Public and state-owned companies: </a:t>
            </a:r>
            <a:br>
              <a:rPr lang="en-US" altLang="x-none" sz="3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x-none" sz="3300" dirty="0" smtClean="0">
                <a:latin typeface="Times New Roman" pitchFamily="18" charset="0"/>
                <a:cs typeface="Times New Roman" pitchFamily="18" charset="0"/>
              </a:rPr>
              <a:t>The need for significant reforms</a:t>
            </a:r>
            <a:endParaRPr lang="sr-Latn-CS" altLang="x-none" sz="33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1457" y="1196752"/>
            <a:ext cx="9005039" cy="5616624"/>
          </a:xfrm>
        </p:spPr>
        <p:txBody>
          <a:bodyPr/>
          <a:lstStyle/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Resolving the accumulated problems of public and state-owned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companies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key reform move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the Government – we support that</a:t>
            </a:r>
            <a:endParaRPr lang="x-none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This will not yield the biggest savings; however, if their operations are not put under control in 2015, a complete cave-in of public finances is possible</a:t>
            </a:r>
            <a:endParaRPr lang="x-none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Much more important – reform should ensure that public companies be the boosters of economic growth</a:t>
            </a:r>
            <a:endParaRPr lang="x-none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Instead of being loss-makers and social institutions</a:t>
            </a:r>
            <a:endParaRPr lang="x-none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Resolving the status of companies under restructuring = eliminating the “parasite sector”</a:t>
            </a:r>
            <a:endParaRPr lang="x-none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Many companies with no perspective, however, have been draining huge funds from the economy and budget for years</a:t>
            </a:r>
            <a:endParaRPr lang="x-none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There are chances for this to end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First concrete steps are visible: liquidation of 188 companies under restructuring, changes in the EPS, privatization of </a:t>
            </a:r>
            <a:r>
              <a:rPr lang="sr-Latn-CS" sz="1600" dirty="0" smtClean="0">
                <a:latin typeface="Times New Roman" pitchFamily="18" charset="0"/>
                <a:cs typeface="Times New Roman" pitchFamily="18" charset="0"/>
              </a:rPr>
              <a:t>Žele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sr-Latn-CS" sz="1600" dirty="0" smtClean="0">
                <a:latin typeface="Times New Roman" pitchFamily="18" charset="0"/>
                <a:cs typeface="Times New Roman" pitchFamily="18" charset="0"/>
              </a:rPr>
              <a:t>ara Smederevo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x-none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7</a:t>
            </a:fld>
            <a:endParaRPr lang="x-none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33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1456" y="188640"/>
            <a:ext cx="9144001" cy="648246"/>
          </a:xfrm>
        </p:spPr>
        <p:txBody>
          <a:bodyPr/>
          <a:lstStyle/>
          <a:p>
            <a:pPr eaLnBrk="1" hangingPunct="1"/>
            <a:r>
              <a:rPr lang="en-US" altLang="x-none" sz="3300" dirty="0" smtClean="0">
                <a:latin typeface="Times New Roman" pitchFamily="18" charset="0"/>
                <a:cs typeface="Times New Roman" pitchFamily="18" charset="0"/>
              </a:rPr>
              <a:t>Public and state-owned companies: </a:t>
            </a:r>
            <a:br>
              <a:rPr lang="en-US" altLang="x-none" sz="3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x-none" sz="3300" dirty="0" smtClean="0">
                <a:latin typeface="Times New Roman" pitchFamily="18" charset="0"/>
                <a:cs typeface="Times New Roman" pitchFamily="18" charset="0"/>
              </a:rPr>
              <a:t>Complex problems, yet short deadlines</a:t>
            </a:r>
            <a:endParaRPr lang="sr-Latn-CS" altLang="x-none" sz="33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5497" y="1412776"/>
            <a:ext cx="9001000" cy="5328592"/>
          </a:xfrm>
        </p:spPr>
        <p:txBody>
          <a:bodyPr/>
          <a:lstStyle/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Government has implicitly committed to addressing the biggest problems already in the first half of 2015 – very uncertain</a:t>
            </a:r>
            <a:endParaRPr lang="x-none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No budget funds for the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Srbijagas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 2015 means resolving the fate of the biggest gas debtor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even by mid year (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Železara, Petrohemija, Azotara, MSK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x-none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Železara Smederevo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is a problem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per se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- facing closing without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Esmark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? </a:t>
            </a:r>
            <a:endParaRPr lang="x-none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Lower subsidies for the 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Železnice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the budget  - is this sustainable without a plan for employee discharging and rationalization of services?</a:t>
            </a:r>
            <a:endParaRPr lang="x-none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There is a real danger for the EPS’ losses to be transferred to the government – the biggest problems must be resolved without delay (redundant employees, poor collection, low price etc.)</a:t>
            </a:r>
            <a:endParaRPr lang="x-none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Detailed plans are still not in place, whilst the first deadlines have already been breached – February? </a:t>
            </a:r>
            <a:endParaRPr lang="x-none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8</a:t>
            </a:fld>
            <a:endParaRPr lang="x-none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70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-1" y="116632"/>
            <a:ext cx="9144001" cy="648246"/>
          </a:xfrm>
        </p:spPr>
        <p:txBody>
          <a:bodyPr/>
          <a:lstStyle/>
          <a:p>
            <a:pPr eaLnBrk="1" hangingPunct="1"/>
            <a:r>
              <a:rPr lang="en-US" altLang="x-none" sz="3300" dirty="0" smtClean="0">
                <a:latin typeface="Times New Roman" pitchFamily="18" charset="0"/>
                <a:cs typeface="Times New Roman" pitchFamily="18" charset="0"/>
              </a:rPr>
              <a:t>Decrease in the number of employees without detailed plans is a big risk</a:t>
            </a:r>
            <a:endParaRPr lang="sr-Latn-CS" altLang="x-none" sz="33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0" y="1052736"/>
            <a:ext cx="8928992" cy="5544616"/>
          </a:xfrm>
        </p:spPr>
        <p:txBody>
          <a:bodyPr/>
          <a:lstStyle/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Fiscal Strategy envisages successive decreases in the budget sector employment of 5% per year by 2017</a:t>
            </a:r>
            <a:endParaRPr lang="x-none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According to the plan, in three years the health care and education systems, as well as state and local administration, should have 15% less employees  (app. 75.000)</a:t>
            </a:r>
            <a:endParaRPr lang="x-none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Such a big decrease in the number of employees cannot be achieved by natural outflow only – neither this would be desirable</a:t>
            </a:r>
            <a:endParaRPr lang="x-none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Natural outflow through retirement of employees with a limited filling in the vacant posts can only ensure one half of the planned employment decrease</a:t>
            </a:r>
            <a:endParaRPr lang="x-none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This is also an uncontrollable process – both the redundant employees and the ones that are necessary retire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Detailed plans, detailed sector analyses and discharging criteria are crucial for a successful rationalization of the number of employees – those are still not in place</a:t>
            </a:r>
            <a:endParaRPr lang="x-none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Employment rationalization must be accompanied by fundamental reforms of the biggest government systems – health care and education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Risks are substantial—detailed reform plans are needed which would ensure that the quality of services is at least maintained in these sectors despite the smaller number of employees</a:t>
            </a:r>
            <a:endParaRPr lang="x-none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 algn="just" eaLnBrk="1" hangingPunct="1">
              <a:spcBef>
                <a:spcPts val="400"/>
              </a:spcBef>
              <a:spcAft>
                <a:spcPts val="400"/>
              </a:spcAft>
              <a:buNone/>
              <a:defRPr/>
            </a:pPr>
            <a:endParaRPr lang="x-none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 algn="just" eaLnBrk="1" hangingPunct="1">
              <a:spcBef>
                <a:spcPts val="400"/>
              </a:spcBef>
              <a:spcAft>
                <a:spcPts val="400"/>
              </a:spcAft>
              <a:buNone/>
              <a:defRPr/>
            </a:pPr>
            <a:endParaRPr lang="x-none" sz="19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endParaRPr lang="x-none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 algn="just" eaLnBrk="1" hangingPunct="1">
              <a:spcBef>
                <a:spcPts val="400"/>
              </a:spcBef>
              <a:spcAft>
                <a:spcPts val="400"/>
              </a:spcAft>
              <a:buNone/>
              <a:defRPr/>
            </a:pPr>
            <a:endParaRPr lang="x-none" sz="19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88224" y="6381328"/>
            <a:ext cx="2133600" cy="365125"/>
          </a:xfrm>
        </p:spPr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9</a:t>
            </a:fld>
            <a:endParaRPr lang="x-none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94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2597</TotalTime>
  <Words>2771</Words>
  <Application>Microsoft Office PowerPoint</Application>
  <PresentationFormat>On-screen Show (4:3)</PresentationFormat>
  <Paragraphs>228</Paragraphs>
  <Slides>24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Times New Roman</vt:lpstr>
      <vt:lpstr>1_Office Theme</vt:lpstr>
      <vt:lpstr>2_Office Theme</vt:lpstr>
      <vt:lpstr>Office Theme</vt:lpstr>
      <vt:lpstr>3_Office Theme</vt:lpstr>
      <vt:lpstr>PowerPoint Presentation</vt:lpstr>
      <vt:lpstr>Fiscal Strategy: painful, though adequate measures</vt:lpstr>
      <vt:lpstr>Ambitious multi-year plan – implies risks</vt:lpstr>
      <vt:lpstr>Public investments are  the best antirecessionary measure</vt:lpstr>
      <vt:lpstr>Poor infrastructure condition  requires an investment growth</vt:lpstr>
      <vt:lpstr>Public investment growth is justified  even at the cost of a slightly higher deficit</vt:lpstr>
      <vt:lpstr>Public and state-owned companies:  The need for significant reforms</vt:lpstr>
      <vt:lpstr>Public and state-owned companies:  Complex problems, yet short deadlines</vt:lpstr>
      <vt:lpstr>Decrease in the number of employees without detailed plans is a big risk</vt:lpstr>
      <vt:lpstr>Risks are substantial, yet there are no contingency measures</vt:lpstr>
      <vt:lpstr>Public debt stabilization</vt:lpstr>
      <vt:lpstr>Government’s assumptions</vt:lpstr>
      <vt:lpstr>Public debt management</vt:lpstr>
      <vt:lpstr>Serbia is lagging behind in infrastructure investments</vt:lpstr>
      <vt:lpstr>The current state of infrastructure does not allow for postponing the investments</vt:lpstr>
      <vt:lpstr>The funds are available but not withdrawn</vt:lpstr>
      <vt:lpstr>Most unwithdrawn loans are in the road infrastructure sector</vt:lpstr>
      <vt:lpstr>Realistic increase in public investments in 2015 is app. 1% of GDP</vt:lpstr>
      <vt:lpstr>A possible increase in investments in roads is app. 313 million</vt:lpstr>
      <vt:lpstr>Investments in the railroads may increase by  app. 251 million</vt:lpstr>
      <vt:lpstr>131 million in the energy sector</vt:lpstr>
      <vt:lpstr>Another 125 million in other areas</vt:lpstr>
      <vt:lpstr>Reasons for low public investments</vt:lpstr>
      <vt:lpstr>Recommendations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Расходи у ребалансу</dc:title>
  <dc:creator>Vladimir Vuckovic</dc:creator>
  <cp:lastModifiedBy>Slobodan Minić</cp:lastModifiedBy>
  <cp:revision>252</cp:revision>
  <cp:lastPrinted>2015-02-20T12:05:15Z</cp:lastPrinted>
  <dcterms:created xsi:type="dcterms:W3CDTF">2014-10-24T08:04:53Z</dcterms:created>
  <dcterms:modified xsi:type="dcterms:W3CDTF">2015-03-09T13:19:28Z</dcterms:modified>
</cp:coreProperties>
</file>