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298" r:id="rId3"/>
    <p:sldId id="277" r:id="rId4"/>
    <p:sldId id="257" r:id="rId5"/>
    <p:sldId id="299" r:id="rId6"/>
    <p:sldId id="290" r:id="rId7"/>
    <p:sldId id="292" r:id="rId8"/>
    <p:sldId id="319" r:id="rId9"/>
    <p:sldId id="317" r:id="rId10"/>
    <p:sldId id="318" r:id="rId11"/>
    <p:sldId id="305" r:id="rId12"/>
    <p:sldId id="306" r:id="rId13"/>
    <p:sldId id="307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718" autoAdjust="0"/>
  </p:normalViewPr>
  <p:slideViewPr>
    <p:cSldViewPr>
      <p:cViewPr>
        <p:scale>
          <a:sx n="84" d="100"/>
          <a:sy n="84" d="100"/>
        </p:scale>
        <p:origin x="-111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'[simulacija dinamike javnog duga 2013 v3.xlsx]Kamate'!$C$14</c:f>
              <c:strCache>
                <c:ptCount val="1"/>
                <c:pt idx="0">
                  <c:v>Allocations for interest payments (€ million)</c:v>
                </c:pt>
              </c:strCache>
            </c:strRef>
          </c:tx>
          <c:invertIfNegative val="0"/>
          <c:cat>
            <c:numRef>
              <c:f>'[simulacija dinamike javnog duga 2013 v3.xlsx]Kamate'!$B$15:$B$21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'[simulacija dinamike javnog duga 2013 v3.xlsx]Kamate'!$C$15:$C$21</c:f>
              <c:numCache>
                <c:formatCode>General</c:formatCode>
                <c:ptCount val="7"/>
                <c:pt idx="0">
                  <c:v>199.29758503622435</c:v>
                </c:pt>
                <c:pt idx="1">
                  <c:v>237.76065636836032</c:v>
                </c:pt>
                <c:pt idx="2">
                  <c:v>330.40762950331128</c:v>
                </c:pt>
                <c:pt idx="3">
                  <c:v>439.10695013199501</c:v>
                </c:pt>
                <c:pt idx="4">
                  <c:v>600.57923885540151</c:v>
                </c:pt>
                <c:pt idx="5">
                  <c:v>850</c:v>
                </c:pt>
                <c:pt idx="6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95296"/>
        <c:axId val="26342144"/>
      </c:barChart>
      <c:catAx>
        <c:axId val="2629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sr-Latn-RS"/>
          </a:p>
        </c:txPr>
        <c:crossAx val="26342144"/>
        <c:crosses val="autoZero"/>
        <c:auto val="1"/>
        <c:lblAlgn val="ctr"/>
        <c:lblOffset val="100"/>
        <c:noMultiLvlLbl val="0"/>
      </c:catAx>
      <c:valAx>
        <c:axId val="26342144"/>
        <c:scaling>
          <c:orientation val="minMax"/>
          <c:max val="10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sr-Latn-RS"/>
          </a:p>
        </c:txPr>
        <c:crossAx val="26295296"/>
        <c:crosses val="autoZero"/>
        <c:crossBetween val="between"/>
        <c:majorUnit val="200"/>
      </c:valAx>
    </c:plotArea>
    <c:legend>
      <c:legendPos val="b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'[simulacija dinamike javnog duga 2013 v3.xlsx]javni dug - MFP plan'!$J$41</c:f>
              <c:strCache>
                <c:ptCount val="1"/>
                <c:pt idx="0">
                  <c:v>Fiscal deficit (% of GDP), right scale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'[simulacija dinamike javnog duga 2013 v3.xlsx]javni dug - MFP plan'!$A$10:$A$15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'[simulacija dinamike javnog duga 2013 v3.xlsx]javni dug - MFP plan'!$Q$10:$Q$15</c:f>
              <c:numCache>
                <c:formatCode>0.0</c:formatCode>
                <c:ptCount val="6"/>
                <c:pt idx="0">
                  <c:v>4.9000000000000004</c:v>
                </c:pt>
                <c:pt idx="1">
                  <c:v>6.7</c:v>
                </c:pt>
                <c:pt idx="2">
                  <c:v>5.2</c:v>
                </c:pt>
                <c:pt idx="3">
                  <c:v>4</c:v>
                </c:pt>
                <c:pt idx="4">
                  <c:v>3.3</c:v>
                </c:pt>
                <c:pt idx="5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36448"/>
        <c:axId val="32534912"/>
      </c:barChart>
      <c:lineChart>
        <c:grouping val="standard"/>
        <c:varyColors val="0"/>
        <c:ser>
          <c:idx val="1"/>
          <c:order val="0"/>
          <c:tx>
            <c:strRef>
              <c:f>'[simulacija dinamike javnog duga 2013 v3.xlsx]javni dug - MFP plan'!$J$42</c:f>
              <c:strCache>
                <c:ptCount val="1"/>
                <c:pt idx="0">
                  <c:v>Public debt (% of GDP), left scale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'[simulacija dinamike javnog duga 2013 v3.xlsx]javni dug - MFP plan'!$A$10:$A$15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'[simulacija dinamike javnog duga 2013 v3.xlsx]javni dug - MFP plan'!$B$10:$B$15</c:f>
              <c:numCache>
                <c:formatCode>0.00%</c:formatCode>
                <c:ptCount val="6"/>
                <c:pt idx="0">
                  <c:v>0.495</c:v>
                </c:pt>
                <c:pt idx="1">
                  <c:v>0.60799999999999998</c:v>
                </c:pt>
                <c:pt idx="2">
                  <c:v>0.6352987000460345</c:v>
                </c:pt>
                <c:pt idx="3">
                  <c:v>0.65438669783820069</c:v>
                </c:pt>
                <c:pt idx="4">
                  <c:v>0.66285501482959641</c:v>
                </c:pt>
                <c:pt idx="5">
                  <c:v>0.66412412466812087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23392"/>
        <c:axId val="32524928"/>
      </c:lineChart>
      <c:catAx>
        <c:axId val="3252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524928"/>
        <c:crosses val="autoZero"/>
        <c:auto val="1"/>
        <c:lblAlgn val="ctr"/>
        <c:lblOffset val="100"/>
        <c:noMultiLvlLbl val="0"/>
      </c:catAx>
      <c:valAx>
        <c:axId val="32524928"/>
        <c:scaling>
          <c:orientation val="minMax"/>
          <c:max val="0.67000000000000015"/>
          <c:min val="0.45"/>
        </c:scaling>
        <c:delete val="0"/>
        <c:axPos val="l"/>
        <c:numFmt formatCode="0%" sourceLinked="0"/>
        <c:majorTickMark val="out"/>
        <c:minorTickMark val="none"/>
        <c:tickLblPos val="nextTo"/>
        <c:crossAx val="32523392"/>
        <c:crosses val="autoZero"/>
        <c:crossBetween val="between"/>
        <c:majorUnit val="5.0000000000000017E-2"/>
      </c:valAx>
      <c:valAx>
        <c:axId val="32534912"/>
        <c:scaling>
          <c:orientation val="minMax"/>
          <c:max val="8.8000000000000007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crossAx val="32536448"/>
        <c:crosses val="max"/>
        <c:crossBetween val="between"/>
        <c:majorUnit val="2"/>
      </c:valAx>
      <c:catAx>
        <c:axId val="32536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534912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950" baseline="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 algn="just">
        <a:defRPr sz="1100" baseline="0">
          <a:latin typeface="Times New Roman" pitchFamily="18" charset="0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'[simulacija dinamike javnog duga 2013 v3.xlsx]javni dug - MFP realno'!$K$42</c:f>
              <c:strCache>
                <c:ptCount val="1"/>
                <c:pt idx="0">
                  <c:v>Fiscal deficit (% of GDP), right scale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invertIfNegative val="0"/>
          <c:dLbls>
            <c:dLbl>
              <c:idx val="2"/>
              <c:layout>
                <c:manualLayout>
                  <c:x val="9.0909090909090905E-3"/>
                  <c:y val="2.0110598792287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'[simulacija dinamike javnog duga 2013 v3.xlsx]javni dug - MFP realno'!$A$10:$A$15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'[simulacija dinamike javnog duga 2013 v3.xlsx]javni dug - MFP realno'!$Q$10:$Q$15</c:f>
              <c:numCache>
                <c:formatCode>0.0</c:formatCode>
                <c:ptCount val="6"/>
                <c:pt idx="0">
                  <c:v>4.9000000000000004</c:v>
                </c:pt>
                <c:pt idx="1">
                  <c:v>6.7</c:v>
                </c:pt>
                <c:pt idx="2">
                  <c:v>6</c:v>
                </c:pt>
                <c:pt idx="3">
                  <c:v>5</c:v>
                </c:pt>
                <c:pt idx="4">
                  <c:v>4.5</c:v>
                </c:pt>
                <c:pt idx="5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58304"/>
        <c:axId val="32256768"/>
      </c:barChart>
      <c:lineChart>
        <c:grouping val="standard"/>
        <c:varyColors val="0"/>
        <c:ser>
          <c:idx val="1"/>
          <c:order val="0"/>
          <c:tx>
            <c:strRef>
              <c:f>'[simulacija dinamike javnog duga 2013 v3.xlsx]javni dug - MFP realno'!$K$43</c:f>
              <c:strCache>
                <c:ptCount val="1"/>
                <c:pt idx="0">
                  <c:v>Public debt (% of GDP), left scale</c:v>
                </c:pt>
              </c:strCache>
            </c:strRef>
          </c:tx>
          <c:marker>
            <c:symbol val="none"/>
          </c:marker>
          <c:cat>
            <c:numRef>
              <c:f>'[simulacija dinamike javnog duga 2013 v3.xlsx]javni dug - MFP realno'!$A$10:$A$15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'[simulacija dinamike javnog duga 2013 v3.xlsx]javni dug - MFP realno'!$B$10:$B$15</c:f>
              <c:numCache>
                <c:formatCode>0.00%</c:formatCode>
                <c:ptCount val="6"/>
                <c:pt idx="0">
                  <c:v>0.495</c:v>
                </c:pt>
                <c:pt idx="1">
                  <c:v>0.60799999999999998</c:v>
                </c:pt>
                <c:pt idx="2">
                  <c:v>0.64329870004603451</c:v>
                </c:pt>
                <c:pt idx="3">
                  <c:v>0.67190885084337804</c:v>
                </c:pt>
                <c:pt idx="4">
                  <c:v>0.69123673849707123</c:v>
                </c:pt>
                <c:pt idx="5">
                  <c:v>0.70350626565507657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68832"/>
        <c:axId val="32570368"/>
      </c:lineChart>
      <c:catAx>
        <c:axId val="3256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sr-Latn-RS"/>
          </a:p>
        </c:txPr>
        <c:crossAx val="32570368"/>
        <c:crosses val="autoZero"/>
        <c:auto val="1"/>
        <c:lblAlgn val="ctr"/>
        <c:lblOffset val="100"/>
        <c:noMultiLvlLbl val="0"/>
      </c:catAx>
      <c:valAx>
        <c:axId val="32570368"/>
        <c:scaling>
          <c:orientation val="minMax"/>
          <c:max val="0.71000000000000008"/>
          <c:min val="0.45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sr-Latn-RS"/>
          </a:p>
        </c:txPr>
        <c:crossAx val="32568832"/>
        <c:crosses val="autoZero"/>
        <c:crossBetween val="between"/>
        <c:majorUnit val="5.0000000000000017E-2"/>
      </c:valAx>
      <c:valAx>
        <c:axId val="32256768"/>
        <c:scaling>
          <c:orientation val="minMax"/>
          <c:max val="8.8000000000000007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sr-Latn-RS"/>
          </a:p>
        </c:txPr>
        <c:crossAx val="32258304"/>
        <c:crosses val="max"/>
        <c:crossBetween val="between"/>
        <c:majorUnit val="2"/>
      </c:valAx>
      <c:catAx>
        <c:axId val="32258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256768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9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7" y="0"/>
            <a:ext cx="2890665" cy="496889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r">
              <a:defRPr sz="1200"/>
            </a:lvl1pPr>
          </a:lstStyle>
          <a:p>
            <a:fld id="{23E704D6-6415-403B-A77D-28AF067E19F2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890665" cy="496889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7" y="9429751"/>
            <a:ext cx="2890665" cy="496889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r">
              <a:defRPr sz="1200"/>
            </a:lvl1pPr>
          </a:lstStyle>
          <a:p>
            <a:fld id="{27F6B092-B584-41DD-B508-52DF1E7AF3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9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7047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7047"/>
          </a:xfrm>
          <a:prstGeom prst="rect">
            <a:avLst/>
          </a:prstGeom>
        </p:spPr>
        <p:txBody>
          <a:bodyPr vert="horz" lIns="91720" tIns="45860" rIns="91720" bIns="458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1D604D-13D6-4FBD-821F-6BE371B8E32F}" type="datetimeFigureOut">
              <a:rPr lang="sr-Latn-RS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2950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0" tIns="45860" rIns="91720" bIns="4586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9" y="4716384"/>
            <a:ext cx="5335893" cy="4467068"/>
          </a:xfrm>
          <a:prstGeom prst="rect">
            <a:avLst/>
          </a:prstGeom>
        </p:spPr>
        <p:txBody>
          <a:bodyPr vert="horz" lIns="91720" tIns="45860" rIns="91720" bIns="4586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3"/>
            <a:ext cx="2890665" cy="497047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7" y="9429593"/>
            <a:ext cx="2890665" cy="497047"/>
          </a:xfrm>
          <a:prstGeom prst="rect">
            <a:avLst/>
          </a:prstGeom>
        </p:spPr>
        <p:txBody>
          <a:bodyPr vert="horz" lIns="91720" tIns="45860" rIns="91720" bIns="458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3C2A2-1667-4B67-A713-79C6C474D6A3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5376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3FD0-0716-4B81-AC31-245F899DBC23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A205-784E-4C37-BADC-FFFFD1BB071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769F-CF2F-4771-9228-B06E5437DF8D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D065-DE5A-4A8A-988D-C12EFA5C7E7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59F4-4A23-447C-BF7D-A511313EF9DC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2D18-3EA9-4C2A-B5FD-4BECCF05F10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FCE3-55DE-46AD-8245-5C0A737B2782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4254-0180-4C71-BB16-E06925E7466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04AC-FA11-48DB-9912-669A3403F687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24C5-81BA-4DA7-B0B9-DD71882727F6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785A3-F16E-4972-B8EC-2E2A362D4C1F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2805-8992-479F-BB5D-FC010CAA0C9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4D93-90BB-4FD8-BFD8-275BFF71469E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DC56-1483-47CA-93F2-ED25A9BE309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046E-087C-4E3A-BA2E-FD54A8E61820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18FF-78D8-44E7-ADDE-A85C5BF2C7E5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54202-ABBD-4BCE-BB7E-2A35ECB9BFBB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30133-F3C0-4A76-A967-C640DA6F691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60E9-6869-4F4E-9A84-435908ABA70D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FA09-F155-4BA2-83D4-28D25305DA4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4AAA0-0111-463E-A7C4-C19FE85485F5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ED24-3BF4-4F1D-AC3A-E9543EE6D8C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75100B-DE4D-49F4-8F2A-13799E246AF1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1E801-0CA1-4809-A92D-4C2DB615BBB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r-Latn-CS" sz="4000">
              <a:solidFill>
                <a:schemeClr val="accent2"/>
              </a:solidFill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622300"/>
            <a:ext cx="8969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836613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Republic of Serbia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Fiscal Council 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4941888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2013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0825" y="2781300"/>
            <a:ext cx="8497888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000" algn="ctr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ASSESSMENT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BUDGET REBALANCE,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STRUCTURAL REFORMS PROPOSAL AND FUTURE FISCAL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TRENDS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7421" y="116632"/>
            <a:ext cx="8856662" cy="86409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Why is there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of GDP missing in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2014?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10</a:t>
            </a:fld>
            <a:endParaRPr lang="sr-Latn-R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9992" y="1124744"/>
            <a:ext cx="8909992" cy="136815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a somewhat more realistic scenario (deficit of around 6% of GDP in 2013)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public debt growth would not even slow down considerably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51520" y="6039095"/>
            <a:ext cx="87484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even an economic growth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exceeding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2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013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would change the path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agriculture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temporary effect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050007"/>
              </p:ext>
            </p:extLst>
          </p:nvPr>
        </p:nvGraphicFramePr>
        <p:xfrm>
          <a:off x="2051720" y="2060848"/>
          <a:ext cx="5551884" cy="411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22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665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Possible solution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temporary solidarity tax 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1843" y="1268760"/>
            <a:ext cx="8640637" cy="1368152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Adjustment burden to be borne by the richest  </a:t>
            </a:r>
            <a:endParaRPr lang="sr-Cyrl-R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Not one person with a salary or pension below the average would be affected by the decrease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may bring over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6%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of GDP in 2014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11</a:t>
            </a:fld>
            <a:endParaRPr lang="sr-Latn-R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2249" y="5548064"/>
            <a:ext cx="864063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would affect the whole public sector, including public enterprises and independent institutions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Fiscal Council,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National Bank of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Serbia,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State Audit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Institution…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34845"/>
              </p:ext>
            </p:extLst>
          </p:nvPr>
        </p:nvGraphicFramePr>
        <p:xfrm>
          <a:off x="395536" y="2852937"/>
          <a:ext cx="8467353" cy="2695129"/>
        </p:xfrm>
        <a:graphic>
          <a:graphicData uri="http://schemas.openxmlformats.org/drawingml/2006/table">
            <a:tbl>
              <a:tblPr firstRow="1" firstCol="1" bandRow="1"/>
              <a:tblGrid>
                <a:gridCol w="1662985"/>
                <a:gridCol w="940925"/>
                <a:gridCol w="1632697"/>
                <a:gridCol w="1656146"/>
                <a:gridCol w="970238"/>
                <a:gridCol w="1604362"/>
              </a:tblGrid>
              <a:tr h="43264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Application of solidarity tax to pensions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Application of solidarity tax to wages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75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Amount prior to taxing (in RSD)</a:t>
                      </a:r>
                      <a:endParaRPr lang="sr-Latn-R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Tax amount (in RSD)</a:t>
                      </a:r>
                      <a:endParaRPr lang="sr-Latn-R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Amount after taxing (in RSD)</a:t>
                      </a:r>
                      <a:endParaRPr lang="sr-Latn-R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Amount prior to taxing (in RSD)</a:t>
                      </a:r>
                      <a:endParaRPr lang="sr-Latn-R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Tax amount (in RSD)</a:t>
                      </a:r>
                      <a:endParaRPr lang="sr-Latn-R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Amount after taxing (in RSD)</a:t>
                      </a:r>
                      <a:endParaRPr lang="sr-Latn-R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15 000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29 500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4 500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65 500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9 500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101 500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11 000</a:t>
                      </a:r>
                      <a:endParaRPr lang="sr-Latn-R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139 000</a:t>
                      </a:r>
                      <a:endParaRPr lang="sr-Latn-R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6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856662" cy="115309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Public debt reduction without deficit decrease is out of question 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32859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Public debt grew in the last three quarters by €3.5 billion </a:t>
            </a:r>
            <a:endParaRPr lang="sr-Cyrl-R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At the moment, it amounts to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62%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right methodology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may be decreased temporarily, but then the liabilities would be financed by state deposit reduction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 2013)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is commonplace, it already happened in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2012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There are also additional risks which may lead to uncontrolled debt</a:t>
            </a:r>
            <a:endParaRPr lang="sr-Cyrl-RS" sz="25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Currency risk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RSD depreciation would increase the public debt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which is largely foreign currencies debt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substantially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International borrowing conditions are deteriorating, evermore for Serbia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Only deficit decrease can bring the public debt reduction, prevent high growth of interest rates and avoid crisis </a:t>
            </a:r>
            <a:endParaRPr lang="sr-Cyrl-RS" sz="25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Aft>
                <a:spcPts val="600"/>
              </a:spcAft>
              <a:buNone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7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187673"/>
            <a:ext cx="8928992" cy="1081087"/>
          </a:xfrm>
        </p:spPr>
        <p:txBody>
          <a:bodyPr/>
          <a:lstStyle/>
          <a:p>
            <a:pPr eaLnBrk="1" hangingPunct="1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ata for June must be interpreted with more caution 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According to the Government statements, the Republic budget in June was all-time low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lower than RSD 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sz="27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Excise revenues are growing strongly</a:t>
            </a:r>
            <a:endParaRPr lang="sr-Cyrl-RS" sz="27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Cigarette reserves kept because of Croatia EU accession?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Some expenditures suspended because of the forthcoming rebalance </a:t>
            </a:r>
            <a:endParaRPr lang="sr-Cyrl-R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Unusually low expenditures for goods and services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If only the deficit reduction was the result of Government efforts, but similar unjustified claims have already been made </a:t>
            </a:r>
            <a:endParaRPr lang="sr-Cyrl-R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order to make a reliable assessment, data for July should be available, too 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59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4925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Budget rebalance for 2</a:t>
            </a:r>
            <a:r>
              <a:rPr lang="sr-Cyrl-CS" sz="4200" dirty="0" smtClean="0">
                <a:latin typeface="Times New Roman" pitchFamily="18" charset="0"/>
                <a:cs typeface="Times New Roman" pitchFamily="18" charset="0"/>
              </a:rPr>
              <a:t>013</a:t>
            </a:r>
            <a:endParaRPr lang="sr-Latn-C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095374"/>
            <a:ext cx="8362950" cy="5429969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decision to adopt the rebalance was right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Budget deficit amounted to 94 billion in only five months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RSD 122 billion was planned for the whole year)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 failure in public revenues in comparison to the plan is acknowledged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commitment to reduce expenditures is also an appropriate one 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in tax rates would be counterproductive in economic and budget terms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-457200"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Rebalance is not fully adequate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optimistic planning of revenues and savings 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why the deficit could reach around RSD 200 billion instead of the planned 178 billion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14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20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541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Budget rebalance revenues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12863"/>
            <a:ext cx="8435975" cy="5068887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main reason for rebalance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revenues failure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although they exceed the last year level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Planned optimistically in 2013 budget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profit tax, non-tax revenues, VAT)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in macroeconomic environment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lower inflation, lower VAT)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Increased tax evasion level 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Rebalance revenues optimistically planned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although they amount to approximately 92 billion lower than the revenues amount planned in the budget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indicated this risks on time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98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46088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our opinion, the revenues will be about RSD 15 billion lower than those planned in the rebalance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biggest discrepancies are with excises and VAT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may also occur with profit tax, income tax and customs duties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tax collection rate and better financial discipline are needed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But, in the short term, it cannot provide sufficient increase in public revenues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538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Budget rebalance expenditures 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Without the rebalance, total expenditures in 2013 would be close to the planned ones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Expenditures were reduced in the budget rebalance by about RSD 36 billion in comparison to the budget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expenditures were increased in the rebalance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Combination of bad planning and new policies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Interest rates for Srbijagas, Transition Fund, Radio Television of Serbia, recycling 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while some of them were decreased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Transfers to the Pension and Disability Insurance Fund, investments, subsidies, services, travel costs </a:t>
            </a: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3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332656"/>
            <a:ext cx="8856984" cy="6408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We estimate that the expenditures will be around RSD 10 billion higher than those planned in the rebalance</a:t>
            </a:r>
            <a:endParaRPr lang="sr-Cyrl-CS" sz="27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rebalance reduces agricultural subsidies </a:t>
            </a: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Liabilities are high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maybe even overstepping the formerly planned funds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Disbursement of agricultural subsidies for 2013 in 2014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Reduction of subsidies to “Serbian Railroads” (</a:t>
            </a: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Latn-RS" sz="2700" dirty="0" smtClean="0">
                <a:latin typeface="Times New Roman" pitchFamily="18" charset="0"/>
                <a:cs typeface="Times New Roman" pitchFamily="18" charset="0"/>
              </a:rPr>
              <a:t>Železnice Srbije</a:t>
            </a: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Cyrl-C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are used for disbursement of wages; possible pressures? </a:t>
            </a:r>
            <a:endParaRPr lang="sr-Cyrl-CS" sz="2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Is it possible to reduce expenditures for commodity reserves</a:t>
            </a:r>
            <a:r>
              <a:rPr lang="sr-Cyrl-CS" sz="27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Expenditures for</a:t>
            </a:r>
            <a:r>
              <a:rPr lang="sr-Latn-R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Pension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and Disability Insurance Fund,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interest rates and budget credits may be underestimated </a:t>
            </a:r>
            <a:endParaRPr lang="sr-Cyrl-CS" sz="27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risk of transferring expenditure to next year is growing</a:t>
            </a:r>
            <a:endParaRPr lang="sr-Cyrl-C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that case, there are no true savings </a:t>
            </a:r>
            <a:endParaRPr lang="sr-Latn-C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64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Pension reform is missing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19</a:t>
            </a:fld>
            <a:endParaRPr lang="sr-Latn-R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27280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9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93662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Basic assessments of the new Government program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544616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Structural reforms 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 step forward towards permanent recovery of public finances </a:t>
            </a:r>
            <a:endParaRPr lang="sr-Cyrl-R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Pension reform missing 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Budget rebalance 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coerced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good direction, in general </a:t>
            </a:r>
            <a:endParaRPr lang="sr-Cyrl-R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However, the Republic budget could exceed the planned one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3%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of GDP instead of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7%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)…</a:t>
            </a: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along with the local level, funds, Roads of Serbia (state level), about 6% of GDP 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406400" indent="-406400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There is still no credible plan for deficit reduction in 2014 </a:t>
            </a:r>
            <a:endParaRPr lang="sr-Cyrl-R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Low pensions and wages indexation is a good step, but insufficient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406400" indent="-406400" algn="just" eaLnBrk="1" hangingPunct="1">
              <a:spcBef>
                <a:spcPts val="300"/>
              </a:spcBef>
              <a:spcAft>
                <a:spcPts val="500"/>
              </a:spcAft>
              <a:defRPr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Without additional measures, the public debt would continue growing in the following three years – unsustainable 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468F-A14F-4368-B0C9-2676EB558117}" type="slidenum">
              <a:rPr lang="sr-Latn-RS"/>
              <a:pPr>
                <a:defRPr/>
              </a:pPr>
              <a:t>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Pension reform is missing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20</a:t>
            </a:fld>
            <a:endParaRPr lang="sr-Latn-R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78789"/>
            <a:ext cx="7560840" cy="435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5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Aging and depopulation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968875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Pension reform was not adequately harmonised with demographic aging in the period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1961-2011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Life span has been increased by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66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74 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Fertility rate has been reduced from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births per woman 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requires postponed retirement and/or lower pensions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C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Distinct aging and depopulation are yet to come </a:t>
            </a:r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2050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CS" sz="22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million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people will live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Serbia 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case economic transition proves to be successful and Serbia becomes attractive to immigrants </a:t>
            </a: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share of people older than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years in the total population will increase from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17%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21%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30%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2050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smaller number of people fit for work support the ever growing number of the elderly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624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8509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Inevitability of the pension reform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47085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Aging is distinct in the whole Europe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Economic problems worsen the situation in Serbia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additionally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Pension reform is planned for the several decades term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further they are postponed, the more painful they get  </a:t>
            </a:r>
          </a:p>
          <a:p>
            <a:pPr lvl="1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2002, we had to increase the retirement age limit “overnight” - by 3 years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Two extraordinary increases in pensions in 2008 permanently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destabilised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the system </a:t>
            </a:r>
            <a:endParaRPr lang="sr-Cyrl-C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r-Cyrl-CS" sz="2300" dirty="0" smtClean="0"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pensions were increased by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realistically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 the inflation level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By the end of this decade we will not reach the sustainable level of expenditures for pensions prescribed by the law of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GDP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478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Pension reforms measures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7950" y="1700213"/>
            <a:ext cx="8856663" cy="47085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Destimulation of early retirement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70%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men and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50%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women retire before the regular age limit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the pension disbursement period is prolonged, the pension amount must be properly reduced 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r-Cyrl-C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Possibilities to extend the age limit </a:t>
            </a: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5 years’ age difference for men and women in Serbia is the highest retirement gap in Europe </a:t>
            </a: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r-Cyrl-C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Inappropriate and unfair scope of jobs eligible to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accelerate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service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23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62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185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Deciding upon the fate of enterprises undergoing restructuring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/>
          <a:lstStyle/>
          <a:p>
            <a:pPr marL="342900" lvl="1" indent="-342900" algn="just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700 million – 1 billion at state expense annually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algn="just" eaLnBrk="1" hangingPunct="1">
              <a:spcAft>
                <a:spcPts val="6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To a smaller scale, these are direct budget expenditure, but – they do not pay taxes or settle liabilities to public enterprises or businesses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plan is developed, deadlines defined for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cases, funds included in the budget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algn="just" eaLnBrk="1" hangingPunct="1">
              <a:spcAft>
                <a:spcPts val="6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Substantial progress in comparison to the Fiscal Strategy 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will not be painless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employees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 algn="just" eaLnBrk="1" hangingPunct="1">
              <a:spcAft>
                <a:spcPts val="6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will incur costs in 2013 and 2014, but, in the medium run, it will bring fiscal savings and increase in the efficiency of economy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most difficult issues postponed for 2014 (IMR, 14. Oktobar, FAP, Prva petoletka…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challenging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29601-0244-47F5-ADC2-D6A730C30CEE}" type="slidenum">
              <a:rPr lang="sr-Latn-RS"/>
              <a:pPr>
                <a:defRPr/>
              </a:pPr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512" y="14158"/>
            <a:ext cx="8785225" cy="1070992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Upgrade of public enterprises operations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Strategic partnership between JAT and Etihad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 excellent opportunity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will cost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state will probably assume JAT debts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around €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but the state would repay them anyway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Galenika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Dunav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Insurance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Dunav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restructuring and privatisation are justified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Reduction of subsidies for Serbian Railroads (</a:t>
            </a:r>
            <a:r>
              <a:rPr lang="sr-Latn-RS" sz="2500" dirty="0" smtClean="0">
                <a:latin typeface="Times New Roman" pitchFamily="18" charset="0"/>
                <a:cs typeface="Times New Roman" pitchFamily="18" charset="0"/>
              </a:rPr>
              <a:t>Železnice Srbije) and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Resavica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privatisation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highest direct budget subsidies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we support the reduction, but we cannot see the plan for that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Srbijagas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biggest problem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2012, unprecedented losses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– €300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state assumes debt repayment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huge debt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(€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million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Government program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no more guarantees to cover borrowing for solvency purposes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excellent step, but unlikely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Urgent restructuring is necessary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E3B97-E946-4987-864A-9AAFACBC5640}" type="slidenum">
              <a:rPr lang="sr-Latn-RS"/>
              <a:pPr>
                <a:defRPr/>
              </a:pPr>
              <a:t>4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Rationalisation of the number of employees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268760"/>
            <a:ext cx="8569325" cy="53285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Surplus of public sector employees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administration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local level in particular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health care system, school system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Studies made in the past indicate at least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employees extra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Systemic solution is a must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Voluntary leaves with redundancy pay and ad hoc rationalisation had no effect in the past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Now, all necessary steps are being planned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Amendment to the laws regulating public sector employment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until the end of the third quarter)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Development of sector plans for employees layoffs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Creation of operational preconditions (single registry)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Problems may arise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pressure of trade unions, interest groups), but one should persist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524F-B3C9-40B4-96A2-3241267240BF}" type="slidenum">
              <a:rPr lang="sr-Latn-RS"/>
              <a:pPr>
                <a:defRPr/>
              </a:pPr>
              <a:t>5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568183" cy="115185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Abandoning pension reform is undermining the program credibility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2012, the Government adopted the Fiscal Strategy according to which the pension reform should be launched in the first half of 2013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Actuarial penalties, reappraisal of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accelerated</a:t>
            </a:r>
            <a:r>
              <a:rPr lang="sr-Latn-R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sr-Latn-R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without necessary reduction of the gap between men and women retirement age)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only it has not been launched, but it is not included in the new measures package either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ithout it, the public sector reform is unlikely 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raises the issue of what will happen with the new package once true resistance to it is met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 law prescribing the vacancy announcements for the managers of public enterprises until June 31, 2013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facing enforcement problems already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Layoffs, loss of privileges, gas price increase, etc. are yet to follow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0B12A-7900-43E8-8F6A-A6B09C704DB7}" type="slidenum">
              <a:rPr lang="sr-Latn-RS"/>
              <a:pPr>
                <a:defRPr/>
              </a:pPr>
              <a:t>6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44625"/>
            <a:ext cx="8856662" cy="720079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At least €350 million missing in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Wages and pensions control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increase of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October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2013, 0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April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 2014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October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2014)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is a good measure</a:t>
            </a:r>
            <a:endParaRPr lang="sr-Cyrl-R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provides for the savings of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GDP in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But the allocations for interest rates will be increased by around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4%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public debt and interest rates are growing)</a:t>
            </a:r>
            <a:endParaRPr lang="sr-Cyrl-R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“eat up” almost half the savings amount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With the current Government measures, deficit reduction in 2014 will record 1.2% of GDP at most </a:t>
            </a:r>
            <a:endParaRPr lang="sr-Cyrl-R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additional effects of already adopted changes in profit tax, contribution and income tax and higher tax collection rate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5-0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We think there are still at least 1% of GDP of savings missing (around €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sr-Cyrl-RS" sz="2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2014 to make public finances sustainable</a:t>
            </a:r>
            <a:endParaRPr lang="sr-Cyrl-R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must be a strong measure (equal to the effect of wages and pensions control)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7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3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Growing allocations for interest payments pose a great problem </a:t>
            </a:r>
            <a:endParaRPr lang="sr-Cyrl-R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8</a:t>
            </a:fld>
            <a:endParaRPr lang="sr-Latn-R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6034" y="1196752"/>
            <a:ext cx="8712460" cy="1296144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Allocations for interest payments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growing exponentially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will reach €1 billion in 2014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State allocations for agriculture amount to €400 million, €500 million for the army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94981" y="5661248"/>
            <a:ext cx="88924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Should the public debt keep growing, annual allocations for interest payments</a:t>
            </a:r>
            <a:r>
              <a:rPr lang="sr-Latn-R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may easily grow faster than the savings – a path leading to crisis</a:t>
            </a:r>
            <a:endParaRPr lang="sr-Cyrl-R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555009"/>
              </p:ext>
            </p:extLst>
          </p:nvPr>
        </p:nvGraphicFramePr>
        <p:xfrm>
          <a:off x="2267744" y="2465611"/>
          <a:ext cx="4752528" cy="31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9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9"/>
            <a:ext cx="8856662" cy="792832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Why is there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of GDP missing in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2014?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/1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9</a:t>
            </a:fld>
            <a:endParaRPr lang="sr-Latn-R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100811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 if the Government plans are realised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deficit of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2%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GDP in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2013)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without new measures, public debt would not be decreased until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6231"/>
              </p:ext>
            </p:extLst>
          </p:nvPr>
        </p:nvGraphicFramePr>
        <p:xfrm>
          <a:off x="1763688" y="2348880"/>
          <a:ext cx="56886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4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4889</TotalTime>
  <Words>2197</Words>
  <Application>Microsoft Office PowerPoint</Application>
  <PresentationFormat>On-screen Show (4:3)</PresentationFormat>
  <Paragraphs>219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Basic assessments of the new Government program </vt:lpstr>
      <vt:lpstr>Deciding upon the fate of enterprises undergoing restructuring </vt:lpstr>
      <vt:lpstr>Upgrade of public enterprises operations </vt:lpstr>
      <vt:lpstr>Rationalisation of the number of employees </vt:lpstr>
      <vt:lpstr>Abandoning pension reform is undermining the program credibility </vt:lpstr>
      <vt:lpstr>At least €350 million missing in 2014</vt:lpstr>
      <vt:lpstr>Growing allocations for interest payments pose a great problem </vt:lpstr>
      <vt:lpstr>Why is there 1% of GDP missing in 2014?   /1</vt:lpstr>
      <vt:lpstr>Why is there 1% of GDP missing in 2014?   /2</vt:lpstr>
      <vt:lpstr>Possible solution – temporary solidarity tax </vt:lpstr>
      <vt:lpstr>Public debt reduction without deficit decrease is out of question </vt:lpstr>
      <vt:lpstr>Data for June must be interpreted with more caution </vt:lpstr>
      <vt:lpstr>Budget rebalance for 2013</vt:lpstr>
      <vt:lpstr>Budget rebalance revenues</vt:lpstr>
      <vt:lpstr>PowerPoint Presentation</vt:lpstr>
      <vt:lpstr>Budget rebalance expenditures </vt:lpstr>
      <vt:lpstr>PowerPoint Presentation</vt:lpstr>
      <vt:lpstr>Pension reform is missing </vt:lpstr>
      <vt:lpstr>Pension reform is missing </vt:lpstr>
      <vt:lpstr>Aging and depopulation </vt:lpstr>
      <vt:lpstr>Inevitability of the pension reform</vt:lpstr>
      <vt:lpstr>Pension reforms measures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Plocic</dc:creator>
  <cp:lastModifiedBy>Jelena Plocic</cp:lastModifiedBy>
  <cp:revision>442</cp:revision>
  <cp:lastPrinted>2013-07-08T13:08:50Z</cp:lastPrinted>
  <dcterms:created xsi:type="dcterms:W3CDTF">2012-09-10T16:35:40Z</dcterms:created>
  <dcterms:modified xsi:type="dcterms:W3CDTF">2014-10-09T14:15:08Z</dcterms:modified>
</cp:coreProperties>
</file>