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298" r:id="rId3"/>
    <p:sldId id="277" r:id="rId4"/>
    <p:sldId id="257" r:id="rId5"/>
    <p:sldId id="299" r:id="rId6"/>
    <p:sldId id="290" r:id="rId7"/>
    <p:sldId id="292" r:id="rId8"/>
    <p:sldId id="305" r:id="rId9"/>
    <p:sldId id="306" r:id="rId10"/>
    <p:sldId id="307" r:id="rId11"/>
    <p:sldId id="308" r:id="rId12"/>
    <p:sldId id="309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803" autoAdjust="0"/>
  </p:normalViewPr>
  <p:slideViewPr>
    <p:cSldViewPr>
      <p:cViewPr>
        <p:scale>
          <a:sx n="87" d="100"/>
          <a:sy n="87" d="100"/>
        </p:scale>
        <p:origin x="-10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elena.plocic\AppData\Local\Microsoft\Windows\Temporary%20Internet%20Files\Content.Outlook\R7N7NX9L\simulacija%20dinamike%20javnog%20duga%202013_ENG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r-Latn-R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2"/>
          <c:order val="1"/>
          <c:tx>
            <c:v>Fiscal Deficit (% of GDP), right scale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'[simulacija dinamike javnog duga 2013_ENG.xlsx]javni dug'!$A$10:$A$19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'[simulacija dinamike javnog duga 2013_ENG.xlsx]javni dug'!$Q$10:$Q$19</c:f>
              <c:numCache>
                <c:formatCode>0.0</c:formatCode>
                <c:ptCount val="10"/>
                <c:pt idx="0">
                  <c:v>4.9000000000000004</c:v>
                </c:pt>
                <c:pt idx="1">
                  <c:v>6.7</c:v>
                </c:pt>
                <c:pt idx="2">
                  <c:v>4.5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070464"/>
        <c:axId val="27068672"/>
      </c:barChart>
      <c:lineChart>
        <c:grouping val="standard"/>
        <c:varyColors val="0"/>
        <c:ser>
          <c:idx val="1"/>
          <c:order val="0"/>
          <c:tx>
            <c:v>Public Debt (% of GDP), left scale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'[simulacija dinamike javnog duga 2013_ENG.xlsx]javni dug'!$A$10:$A$19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'[simulacija dinamike javnog duga 2013_ENG.xlsx]javni dug'!$B$10:$B$19</c:f>
              <c:numCache>
                <c:formatCode>0.00%</c:formatCode>
                <c:ptCount val="10"/>
                <c:pt idx="0">
                  <c:v>0.495</c:v>
                </c:pt>
                <c:pt idx="1">
                  <c:v>0.60799999999999998</c:v>
                </c:pt>
                <c:pt idx="2">
                  <c:v>0.61407498864097876</c:v>
                </c:pt>
                <c:pt idx="3">
                  <c:v>0.62229053596360839</c:v>
                </c:pt>
                <c:pt idx="4">
                  <c:v>0.62034287712299252</c:v>
                </c:pt>
                <c:pt idx="5">
                  <c:v>0.60361380670160092</c:v>
                </c:pt>
                <c:pt idx="6">
                  <c:v>0.57768659409428524</c:v>
                </c:pt>
                <c:pt idx="7">
                  <c:v>0.55296862100969479</c:v>
                </c:pt>
                <c:pt idx="8">
                  <c:v>0.52940098669996249</c:v>
                </c:pt>
                <c:pt idx="9">
                  <c:v>0.50692776067537237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6532864"/>
        <c:axId val="27067136"/>
      </c:lineChart>
      <c:catAx>
        <c:axId val="2653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7067136"/>
        <c:crosses val="autoZero"/>
        <c:auto val="1"/>
        <c:lblAlgn val="ctr"/>
        <c:lblOffset val="100"/>
        <c:noMultiLvlLbl val="0"/>
      </c:catAx>
      <c:valAx>
        <c:axId val="27067136"/>
        <c:scaling>
          <c:orientation val="minMax"/>
          <c:max val="0.66000000000000014"/>
          <c:min val="0.45"/>
        </c:scaling>
        <c:delete val="0"/>
        <c:axPos val="l"/>
        <c:numFmt formatCode="0%" sourceLinked="0"/>
        <c:majorTickMark val="out"/>
        <c:minorTickMark val="none"/>
        <c:tickLblPos val="nextTo"/>
        <c:crossAx val="26532864"/>
        <c:crosses val="autoZero"/>
        <c:crossBetween val="between"/>
        <c:majorUnit val="5.000000000000001E-2"/>
      </c:valAx>
      <c:valAx>
        <c:axId val="27068672"/>
        <c:scaling>
          <c:orientation val="minMax"/>
          <c:max val="8.8000000000000007"/>
          <c:min val="0"/>
        </c:scaling>
        <c:delete val="0"/>
        <c:axPos val="r"/>
        <c:numFmt formatCode="0.0" sourceLinked="1"/>
        <c:majorTickMark val="out"/>
        <c:minorTickMark val="none"/>
        <c:tickLblPos val="nextTo"/>
        <c:crossAx val="27070464"/>
        <c:crosses val="max"/>
        <c:crossBetween val="between"/>
        <c:majorUnit val="2"/>
      </c:valAx>
      <c:catAx>
        <c:axId val="27070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7068672"/>
        <c:crosses val="autoZero"/>
        <c:auto val="1"/>
        <c:lblAlgn val="ctr"/>
        <c:lblOffset val="100"/>
        <c:noMultiLvlLbl val="0"/>
      </c:catAx>
    </c:plotArea>
    <c:legend>
      <c:legendPos val="b"/>
      <c:overlay val="0"/>
      <c:txPr>
        <a:bodyPr/>
        <a:lstStyle/>
        <a:p>
          <a:pPr>
            <a:defRPr sz="950" baseline="0"/>
          </a:pPr>
          <a:endParaRPr lang="sr-Latn-R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100" baseline="0">
          <a:latin typeface="Times New Roman" pitchFamily="18" charset="0"/>
        </a:defRPr>
      </a:pPr>
      <a:endParaRPr lang="sr-Latn-R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704D6-6415-403B-A77D-28AF067E19F2}" type="datetimeFigureOut">
              <a:rPr lang="en-US" smtClean="0"/>
              <a:pPr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485"/>
            <a:ext cx="2946400" cy="49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6B092-B584-41DD-B508-52DF1E7AF3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928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F1D604D-13D6-4FBD-821F-6BE371B8E32F}" type="datetimeFigureOut">
              <a:rPr lang="sr-Latn-RS"/>
              <a:pPr>
                <a:defRPr/>
              </a:pPr>
              <a:t>9.10.2014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0743"/>
            <a:ext cx="5438775" cy="444278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327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327"/>
            <a:ext cx="2946400" cy="49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F3C2A2-1667-4B67-A713-79C6C474D6A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537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F4F9D-CD35-48CB-B857-895693207C5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F3C2A2-1667-4B67-A713-79C6C474D6A3}" type="slidenum">
              <a:rPr lang="sr-Latn-RS" smtClean="0"/>
              <a:pPr>
                <a:defRPr/>
              </a:pPr>
              <a:t>15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6750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708D-8C47-47D6-9431-84D0BEBA0692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A205-784E-4C37-BADC-FFFFD1BB071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AE81A-B449-405E-9791-C694F88E5F49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8D065-DE5A-4A8A-988D-C12EFA5C7E7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CEF1B-8E62-4E15-B667-8F6BFA4AF5AE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D2D18-3EA9-4C2A-B5FD-4BECCF05F10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4C744-FC22-4AB7-82CD-735FC9177217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4254-0180-4C71-BB16-E06925E7466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CFC47-FB7C-48E1-A049-E30A0E4C3907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D24C5-81BA-4DA7-B0B9-DD71882727F6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95FC-1751-469C-A3C5-F68AB029C146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12805-8992-479F-BB5D-FC010CAA0C9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53F7A-7739-48D6-AB73-ABC97B57BE78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7DC56-1483-47CA-93F2-ED25A9BE3092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DC8ED-DCE9-408C-BF70-F4E5767C3FCF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118FF-78D8-44E7-ADDE-A85C5BF2C7E5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76400-B17C-434B-B23C-6F9C90E2929A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30133-F3C0-4A76-A967-C640DA6F6918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8931-09E9-4E08-BCF1-A4F6C0A4D962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9FA09-F155-4BA2-83D4-28D25305DA4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34A34-D8B9-4336-BD41-729D5EF0C074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ED24-3BF4-4F1D-AC3A-E9543EE6D8C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70E00E-E9F4-4ECB-B51A-D25F4C91C70F}" type="datetime1">
              <a:rPr lang="sr-Latn-RS" smtClean="0"/>
              <a:t>9.10.2014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1E801-0CA1-4809-A92D-4C2DB615BBB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r-Latn-CS" sz="4000">
              <a:solidFill>
                <a:schemeClr val="accent2"/>
              </a:solidFill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622300"/>
            <a:ext cx="896937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836613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Republic of Serbia</a:t>
            </a:r>
            <a:endParaRPr lang="sr-Cyrl-R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Fiscal Council</a:t>
            </a: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4941888"/>
            <a:ext cx="6048375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May 23,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sr-Cyrl-R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0825" y="2781300"/>
            <a:ext cx="8497888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2000" algn="ctr">
              <a:spcBef>
                <a:spcPts val="600"/>
              </a:spcBef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 IMPLEMENTATION, ASSESSMENT OF GOVERNMENT’S MEASURES AND FISCAL COUNCIL’S PROPOSAL FOR </a:t>
            </a:r>
            <a:r>
              <a:rPr lang="en-US" sz="2600" smtClean="0">
                <a:latin typeface="Times New Roman" pitchFamily="18" charset="0"/>
                <a:cs typeface="Times New Roman" pitchFamily="18" charset="0"/>
              </a:rPr>
              <a:t>PUBLIC FINANCES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STABILISATION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7BA205-784E-4C37-BADC-FFFFD1BB0712}" type="slidenum">
              <a:rPr lang="sr-Latn-RS" smtClean="0"/>
              <a:pPr>
                <a:defRPr/>
              </a:pPr>
              <a:t>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26064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Structural reforms should be launched immediately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1" y="1700808"/>
            <a:ext cx="8496621" cy="496855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Politically unpopular reforms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layoffs, restriction of certain rights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)…</a:t>
            </a:r>
          </a:p>
          <a:p>
            <a:pPr algn="just" eaLnBrk="1" hangingPunct="1">
              <a:spcAft>
                <a:spcPts val="600"/>
              </a:spcAft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With effects no sooner than in the medium run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 if these are not implemented immediately, we will experience the same situation in one year’s time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If they had been launched in October 2012, we would face a lower degree of uncertainty in the beginning of 2014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Will we opt for freezing pensions and wages and/or tax increase again?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10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8059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9"/>
            <a:ext cx="8856662" cy="93684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Growing public debt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256312"/>
          </a:xfrm>
        </p:spPr>
        <p:txBody>
          <a:bodyPr/>
          <a:lstStyle/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Since the beginning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year, public debt has increased by over € 1.5 billion – from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around €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18 billion to around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€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19.5 billion 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4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the end of the year, it will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even exceed €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 billion </a:t>
            </a: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 the end of April, it surmounted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60%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Lower level assessments were made public, but these assessments were made without local self-government share, with the GDP which is still to be reached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debt share in GDP is somewhat lower because of strong appreciation of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RSD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against Euro since autumn – it may reverse easily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 long as the deficit is high – no public debt reduction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medium-term plan for deficit reduction is necessary in order to avoid the crisis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arrangement with the IMF – additional guarantee of credibility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11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0142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Public debt trend projection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12</a:t>
            </a:fld>
            <a:endParaRPr lang="sr-Latn-R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047348"/>
              </p:ext>
            </p:extLst>
          </p:nvPr>
        </p:nvGraphicFramePr>
        <p:xfrm>
          <a:off x="1403648" y="1412776"/>
          <a:ext cx="66247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8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Public expenditures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sr-Latn-RS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21317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far,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in line with the planned dynamics…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Savings in goods and services are a good sign </a:t>
            </a:r>
          </a:p>
          <a:p>
            <a:pPr lvl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... However, in the end of the year formal expenditure threshold will be overstepped. In particular, the actual threshold:</a:t>
            </a:r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Expenditures increasing only the public debt, not the deficit (Steel Mill (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Železara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), Environment Protection Fund, capital increase in banks, arrears)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Effectuation of the risks that we noticed earlier (agricultural subsidies, possible social benefits and interest rates)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4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525963"/>
          </a:xfrm>
        </p:spPr>
        <p:txBody>
          <a:bodyPr/>
          <a:lstStyle/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Possible new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un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expenditures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due to energy sources price,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reindustrialisation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RTS (Radio Television of Serbia)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Improper capital expenditure budgeting, which is why actual expenditures overstep the budgeted expenditures separately from all other risks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New savings measures: non-transparent, 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unviable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agricultural subsidies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only postpone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d until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following year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Old problems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unknown arrears, wages planned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realised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above legal indexation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14</a:t>
            </a:fld>
            <a:endParaRPr lang="sr-Latn-RS"/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Public expenditures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2013 	</a:t>
            </a:r>
            <a:r>
              <a:rPr lang="sr-Cyrl-R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endParaRPr lang="sr-Latn-RS" sz="4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Tax laws assessments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179388" y="1484313"/>
            <a:ext cx="8713787" cy="4916487"/>
          </a:xfrm>
        </p:spPr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sr-Latn-RS" sz="3000" dirty="0" smtClean="0">
                <a:latin typeface="Times New Roman" pitchFamily="18" charset="0"/>
                <a:cs typeface="Times New Roman" pitchFamily="18" charset="0"/>
              </a:rPr>
              <a:t>e assess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amendments to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income tax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social insurance contributions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positively </a:t>
            </a:r>
            <a:endParaRPr lang="sr-Cyrl-CS" sz="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40640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key aspect is eliminated fiscal imbalance between the central and local government level </a:t>
            </a: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/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749300" lvl="1" indent="-406400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Tax equity is also improved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and, therefore, taxpayers to pay the tax in line with their economic strength</a:t>
            </a:r>
            <a:endParaRPr lang="sr-Cyrl-C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tax rates for different types of property 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Abolishment of lump sum taxation for university graduates professions such as lawyers or accountants 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1" indent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79388" y="274639"/>
            <a:ext cx="8713787" cy="922114"/>
          </a:xfrm>
        </p:spPr>
        <p:txBody>
          <a:bodyPr/>
          <a:lstStyle/>
          <a:p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Fiscal (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)balance between the central and local governments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251520" y="1556792"/>
            <a:ext cx="8610600" cy="4968552"/>
          </a:xfrm>
        </p:spPr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Original SKGO (Standing Conference of Towns and Municipalities) Law from </a:t>
            </a:r>
            <a:r>
              <a:rPr lang="sr-Cyrl-CS" sz="3000" dirty="0" smtClean="0">
                <a:latin typeface="Times New Roman" pitchFamily="18" charset="0"/>
                <a:cs typeface="Times New Roman" pitchFamily="18" charset="0"/>
              </a:rPr>
              <a:t>2007</a:t>
            </a:r>
          </a:p>
          <a:p>
            <a:pPr marL="457200" lvl="1" indent="0">
              <a:buFont typeface="Arial" charset="0"/>
              <a:buNone/>
            </a:pPr>
            <a:r>
              <a:rPr lang="sr-Cyrl-CS" sz="2600" b="1" i="1" dirty="0" smtClean="0">
                <a:latin typeface="Times New Roman" pitchFamily="18" charset="0"/>
                <a:cs typeface="Times New Roman" pitchFamily="18" charset="0"/>
              </a:rPr>
              <a:t>107 </a:t>
            </a:r>
            <a:r>
              <a:rPr lang="en-US" sz="2600" b="1" i="1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income tax and transfer belongs to the local level</a:t>
            </a:r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The current 2011 Law </a:t>
            </a:r>
            <a:endParaRPr lang="sr-Cyrl-C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sr-Cyrl-CS" b="1" i="1" dirty="0" smtClean="0">
                <a:latin typeface="Times New Roman" pitchFamily="18" charset="0"/>
                <a:cs typeface="Times New Roman" pitchFamily="18" charset="0"/>
              </a:rPr>
              <a:t>137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income tax and transfer belongs to the local level </a:t>
            </a: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Font typeface="Arial" charset="0"/>
              <a:buNone/>
            </a:pPr>
            <a:r>
              <a:rPr lang="sr-Cyrl-CS" b="1" i="1" dirty="0" smtClean="0">
                <a:latin typeface="Times New Roman" pitchFamily="18" charset="0"/>
                <a:cs typeface="Times New Roman" pitchFamily="18" charset="0"/>
              </a:rPr>
              <a:t>  - 5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sr-Cyrl-CS" sz="2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abolishment of quasi-fiscal levies</a:t>
            </a:r>
            <a:endParaRPr lang="sr-Cyrl-C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Font typeface="Arial" charset="0"/>
              <a:buNone/>
            </a:pPr>
            <a:r>
              <a:rPr lang="sr-Cyrl-CS" b="1" i="1" dirty="0" smtClean="0">
                <a:latin typeface="Times New Roman" pitchFamily="18" charset="0"/>
                <a:cs typeface="Times New Roman" pitchFamily="18" charset="0"/>
              </a:rPr>
              <a:t> - 20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reduction of income tax from 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</a:t>
            </a:r>
            <a:r>
              <a:rPr lang="sr-Cyrl-CS" sz="2000" dirty="0" smtClean="0">
                <a:latin typeface="Times New Roman" pitchFamily="18" charset="0"/>
                <a:cs typeface="Times New Roman" pitchFamily="18" charset="0"/>
              </a:rPr>
              <a:t> 10%</a:t>
            </a:r>
          </a:p>
          <a:p>
            <a:pPr marL="457200" lvl="1" indent="0">
              <a:buNone/>
            </a:pPr>
            <a:r>
              <a:rPr lang="sr-Cyrl-CS" b="1" i="1" dirty="0" smtClean="0">
                <a:latin typeface="Times New Roman" pitchFamily="18" charset="0"/>
                <a:cs typeface="Times New Roman" pitchFamily="18" charset="0"/>
              </a:rPr>
              <a:t>= 112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billion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net funds belong to the local level </a:t>
            </a:r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Imbalances between individual local self-governments should be further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analysed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C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39748" y="5132784"/>
            <a:ext cx="77755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0133-F3C0-4A76-A967-C640DA6F6918}" type="slidenum">
              <a:rPr lang="sr-Latn-RS" smtClean="0"/>
              <a:pPr>
                <a:defRPr/>
              </a:pPr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Tax laws assessments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1484313"/>
            <a:ext cx="8610600" cy="4916487"/>
          </a:xfrm>
        </p:spPr>
        <p:txBody>
          <a:bodyPr/>
          <a:lstStyle/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 assess positively the amendments to the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property tax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which should be the key local revenue </a:t>
            </a:r>
            <a:endParaRPr lang="sr-Cyrl-CS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realistic evaluation of natural persons’ property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Identical treatment of legal and natural persons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Activating dormant</a:t>
            </a:r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 tax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sr-Cyrl-CS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 assess the amendments to the </a:t>
            </a:r>
            <a:r>
              <a:rPr lang="en-US" sz="3000" i="1" dirty="0" smtClean="0">
                <a:latin typeface="Times New Roman" pitchFamily="18" charset="0"/>
                <a:cs typeface="Times New Roman" pitchFamily="18" charset="0"/>
              </a:rPr>
              <a:t>profit tax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negatively</a:t>
            </a:r>
            <a:endParaRPr lang="sr-Cyrl-C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Continuing with bad practice of tax reliefs</a:t>
            </a:r>
            <a:r>
              <a:rPr lang="sr-Cyrl-C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which decrease budget revenues with no effects to competitiveness growth or to attracting foreign investments </a:t>
            </a: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B4254-0180-4C71-BB16-E06925E74668}" type="slidenum">
              <a:rPr lang="sr-Latn-RS" smtClean="0"/>
              <a:pPr>
                <a:defRPr/>
              </a:pPr>
              <a:t>17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ublic finances are in a poor state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629048"/>
            <a:ext cx="8352928" cy="5040312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013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deficit of over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instead of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debt exceeding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sr-Cyrl-RS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and growing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marL="914400" lvl="1" indent="-514350" algn="just" eaLnBrk="1" hangingPunct="1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will continue growing in both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sr-Cyrl-RS" dirty="0" smtClean="0">
                <a:latin typeface="Times New Roman" pitchFamily="18" charset="0"/>
                <a:cs typeface="Times New Roman" pitchFamily="18" charset="0"/>
              </a:rPr>
              <a:t>2014</a:t>
            </a:r>
          </a:p>
          <a:p>
            <a:pPr marL="406400" indent="-406400" algn="just" eaLnBrk="1" hangingPunct="1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Public debt crisis is very likely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Fiscal Council’s March assessment on alerting fiscal flows is confirmed </a:t>
            </a:r>
            <a:endParaRPr lang="sr-Cyrl-R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468F-A14F-4368-B0C9-2676EB558117}" type="slidenum">
              <a:rPr lang="sr-Latn-RS"/>
              <a:pPr>
                <a:defRPr/>
              </a:pPr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An urgent response is necessary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67544" y="1268685"/>
            <a:ext cx="8352606" cy="5256659"/>
          </a:xfrm>
        </p:spPr>
        <p:txBody>
          <a:bodyPr/>
          <a:lstStyle/>
          <a:p>
            <a:pPr marL="342900" lvl="1" indent="-342900" algn="just" eaLnBrk="1" hangingPunct="1">
              <a:spcAft>
                <a:spcPts val="600"/>
              </a:spcAft>
              <a:buFont typeface="Arial" charset="0"/>
              <a:buChar char="•"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Austerity measures in 2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013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for deficit reduction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 rebalance as soon as possible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With the current trends, the deficit of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 would be a success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Control of public sector wages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pensions</a:t>
            </a:r>
            <a:r>
              <a:rPr lang="en-US" sz="2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is necessary so as to reduce the 2014 deficit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Start the implementation of structural reforms immediately (pension reform, reduction of the number of employees in the public sector…)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Otherwise, we will face the same situation very soon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Arrangement with the IMF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Necessary guarantee to investors that the adjustments will be made in the end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29601-0244-47F5-ADC2-D6A730C30CEE}" type="slidenum">
              <a:rPr lang="sr-Latn-RS"/>
              <a:pPr>
                <a:defRPr/>
              </a:pPr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Deficit growth in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2013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50825" y="1379538"/>
            <a:ext cx="8642350" cy="5145087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main reason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public revenues fell short of the plan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Revenues lower than the planned ones by even RSD 80 billion on the republic level (republic and local level together by around 90 billion)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Lower revenues from profit tax, excises, VAT, income tax, non-tax revenues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Public expenditures represent less of a problem</a:t>
            </a:r>
            <a:endParaRPr lang="sr-Cyrl-RS" sz="26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Although they will exceed the plan by around RSD 20 billion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state launches some initiatives outside the budget in 2013 (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Steel Mill (Ž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elezara</a:t>
            </a:r>
            <a:r>
              <a:rPr lang="sr-Latn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financial sector, arrears…)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These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interventions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increase both the public debt and the deficit</a:t>
            </a:r>
            <a:endParaRPr lang="sr-Latn-R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E3B97-E946-4987-864A-9AAFACBC5640}" type="slidenum">
              <a:rPr lang="sr-Latn-RS"/>
              <a:pPr>
                <a:defRPr/>
              </a:pPr>
              <a:t>4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785225" cy="1143000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Why did the public revenues fall short?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95288" y="1451546"/>
            <a:ext cx="8569325" cy="492978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most important reason – bad planning (RSD 55 billion)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Unrealistic projection of revenues primarily of those from profit tax and non-tax revenues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 planning has to the improved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 detailed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categorisation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greater transparency of the process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 in macroeconomic environment – strong inflation slowdown (up to RSD 20 billion)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affected mainly the decrease in VAT revenues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Growth of tax evasion (RSD 5 billion) 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90000"/>
              </a:lnSpc>
              <a:spcAft>
                <a:spcPts val="600"/>
              </a:spcAft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Excises on tobacco products are most affected </a:t>
            </a:r>
            <a:endParaRPr lang="sr-Cyrl-RS" sz="2400" dirty="0">
              <a:latin typeface="Times New Roman" pitchFamily="18" charset="0"/>
              <a:cs typeface="Times New Roman" pitchFamily="18" charset="0"/>
            </a:endParaRPr>
          </a:p>
          <a:p>
            <a:pPr marL="685800" lvl="1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sr-Latn-R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F524F-B3C9-40B4-96A2-3241267240BF}" type="slidenum">
              <a:rPr lang="sr-Latn-RS"/>
              <a:pPr>
                <a:defRPr/>
              </a:pPr>
              <a:t>5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351837" cy="1007839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Government program does not create sufficient savings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95536" y="1412775"/>
            <a:ext cx="8568952" cy="5118653"/>
          </a:xfrm>
        </p:spPr>
        <p:txBody>
          <a:bodyPr/>
          <a:lstStyle/>
          <a:p>
            <a:pPr algn="just" eaLnBrk="1" hangingPunct="1"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Government proposed measures for deficit reduction in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1%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1" hangingPunct="1"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Changes in the income tax rates and contributions rate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Generally, a good measure – bringing the revenues on the local and central state level back in balance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the implementation of the old Law would be a better solution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Decrease in discretionary expenditures of the ministries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Lower capital expenditures, some subsidies (agriculture?), goods and services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But, it is a bigger problem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greater adjustments are necessary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every planned savings will be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realised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either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Maximum scope of proposed measures ranges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6-0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7%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0B12A-7900-43E8-8F6A-A6B09C704DB7}" type="slidenum">
              <a:rPr lang="sr-Latn-RS"/>
              <a:pPr>
                <a:defRPr/>
              </a:pPr>
              <a:t>6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Budget rebalance is the right answer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851" y="1412776"/>
            <a:ext cx="8496622" cy="5112296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Budget deficit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including Government measures as well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 the level of around 5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now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takes more serious measures </a:t>
            </a:r>
            <a:endParaRPr lang="sr-Cyrl-R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time for greater deficit correction is running out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eaLnBrk="1" hangingPunct="1">
              <a:spcAft>
                <a:spcPts val="600"/>
              </a:spcAft>
              <a:buNone/>
            </a:pP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Rebalance with stringent austerity measures is an immediate imperative 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Reaching the deficit of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in 2013 would be a success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would imply extra savings by the end of the year of over 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1%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GDP</a:t>
            </a:r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wages and pensions in October would be fiscally irresponsible</a:t>
            </a:r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7</a:t>
            </a:fld>
            <a:endParaRPr 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Target deficit in 2014 of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3%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637" cy="5472608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would mean significant adjustments in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2014 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5%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of GDP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Even with such a deficit, public debt will keep growing in 2014 as well – risky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problem is how to make necessary adjustments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Structural reforms were not implemented – no serious savings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Control of wages and pensions in 2014 is necessary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is still economic justification for that: public sector wages are 30% higher than in the private sector, with higher level of job security 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300"/>
              </a:spcBef>
              <a:spcAft>
                <a:spcPts val="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shares of public sector wages and pensions in GDP are the highest ones in Europe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8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2264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388" y="188640"/>
            <a:ext cx="8856662" cy="1081087"/>
          </a:xfrm>
        </p:spPr>
        <p:txBody>
          <a:bodyPr/>
          <a:lstStyle/>
          <a:p>
            <a:pPr eaLnBrk="1" hangingPunct="1"/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Structural reforms should be launched immediately </a:t>
            </a:r>
            <a:r>
              <a:rPr lang="sr-Cyrl-RS" sz="4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/1</a:t>
            </a:r>
            <a:endParaRPr lang="sr-Cyrl-RS" sz="4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5112568"/>
          </a:xfrm>
        </p:spPr>
        <p:txBody>
          <a:bodyPr/>
          <a:lstStyle/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Pension reform 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actuarial adjustment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raising age limit for women</a:t>
            </a:r>
            <a:r>
              <a:rPr lang="sr-Cyrl-R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 eaLnBrk="1" hangingPunct="1">
              <a:spcAft>
                <a:spcPts val="600"/>
              </a:spcAft>
            </a:pP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ctuarial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adjustment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were adopted via the Fiscal Strategy,  but they are not implemented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Reduction of number of employees in the public sector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 layoffs during the crisis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Subsidies system reform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Aft>
                <a:spcPts val="600"/>
              </a:spcAft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Resavica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compensation for new jobs, compensation per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hektar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…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Reform of state-owned and socially-owned enterprises </a:t>
            </a:r>
            <a:endParaRPr lang="sr-Cyrl-R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Improvements in tax collection and grey economy… </a:t>
            </a:r>
            <a:endParaRPr lang="sr-Cyrl-RS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24230-5CC1-4300-95F9-FABF289A1CE3}" type="slidenum">
              <a:rPr lang="sr-Latn-RS"/>
              <a:pPr>
                <a:defRPr/>
              </a:pPr>
              <a:t>9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717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3706</TotalTime>
  <Words>1447</Words>
  <Application>Microsoft Office PowerPoint</Application>
  <PresentationFormat>On-screen Show (4:3)</PresentationFormat>
  <Paragraphs>143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Public finances are in a poor state</vt:lpstr>
      <vt:lpstr>An urgent response is necessary </vt:lpstr>
      <vt:lpstr>Deficit growth in 2013</vt:lpstr>
      <vt:lpstr>Why did the public revenues fall short? </vt:lpstr>
      <vt:lpstr>Government program does not create sufficient savings </vt:lpstr>
      <vt:lpstr>Budget rebalance is the right answer </vt:lpstr>
      <vt:lpstr>Target deficit in 2014 of 3% of GDP </vt:lpstr>
      <vt:lpstr>Structural reforms should be launched immediately     /1</vt:lpstr>
      <vt:lpstr>Structural reforms should be launched immediately     /2</vt:lpstr>
      <vt:lpstr>Growing public debt </vt:lpstr>
      <vt:lpstr>Public debt trend projection </vt:lpstr>
      <vt:lpstr>Public expenditures in 2013</vt:lpstr>
      <vt:lpstr>Public expenditures in 2013  /2</vt:lpstr>
      <vt:lpstr>Tax laws assessments </vt:lpstr>
      <vt:lpstr>Fiscal (im)balance between the central and local governments </vt:lpstr>
      <vt:lpstr>Tax laws assessments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Plocic</dc:creator>
  <cp:lastModifiedBy>Jelena Plocic</cp:lastModifiedBy>
  <cp:revision>366</cp:revision>
  <cp:lastPrinted>2013-05-23T07:58:38Z</cp:lastPrinted>
  <dcterms:created xsi:type="dcterms:W3CDTF">2012-09-10T16:35:40Z</dcterms:created>
  <dcterms:modified xsi:type="dcterms:W3CDTF">2014-10-09T14:21:31Z</dcterms:modified>
</cp:coreProperties>
</file>