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83" r:id="rId2"/>
    <p:sldId id="298" r:id="rId3"/>
    <p:sldId id="277" r:id="rId4"/>
    <p:sldId id="257" r:id="rId5"/>
    <p:sldId id="299" r:id="rId6"/>
    <p:sldId id="289" r:id="rId7"/>
    <p:sldId id="291" r:id="rId8"/>
    <p:sldId id="290" r:id="rId9"/>
    <p:sldId id="292" r:id="rId10"/>
    <p:sldId id="293" r:id="rId11"/>
    <p:sldId id="294" r:id="rId12"/>
    <p:sldId id="295" r:id="rId13"/>
    <p:sldId id="300" r:id="rId14"/>
    <p:sldId id="301" r:id="rId15"/>
    <p:sldId id="297" r:id="rId16"/>
    <p:sldId id="302" r:id="rId17"/>
    <p:sldId id="303" r:id="rId18"/>
    <p:sldId id="304" r:id="rId19"/>
  </p:sldIdLst>
  <p:sldSz cx="9144000" cy="6858000" type="screen4x3"/>
  <p:notesSz cx="6797675" cy="992505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544" autoAdjust="0"/>
    <p:restoredTop sz="94718" autoAdjust="0"/>
  </p:normalViewPr>
  <p:slideViewPr>
    <p:cSldViewPr>
      <p:cViewPr>
        <p:scale>
          <a:sx n="75" d="100"/>
          <a:sy n="75" d="100"/>
        </p:scale>
        <p:origin x="-1380" y="-35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473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8F1D604D-13D6-4FBD-821F-6BE371B8E32F}" type="datetimeFigureOut">
              <a:rPr lang="sr-Latn-RS"/>
              <a:pPr>
                <a:defRPr/>
              </a:pPr>
              <a:t>9.10.2014</a:t>
            </a:fld>
            <a:endParaRPr lang="sr-Latn-R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9163" y="744538"/>
            <a:ext cx="4959350" cy="3721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sr-Latn-R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450" y="4714875"/>
            <a:ext cx="5438775" cy="44656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sr-Latn-R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6575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49688" y="9426575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9F3C2A2-1667-4B67-A713-79C6C474D6A3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  <p:extLst>
      <p:ext uri="{BB962C8B-B14F-4D97-AF65-F5344CB8AC3E}">
        <p14:creationId xmlns:p14="http://schemas.microsoft.com/office/powerpoint/2010/main" val="132031841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8668AB-4AF8-4BD4-A59B-37F6D36ADA06}" type="datetime1">
              <a:rPr lang="sr-Latn-RS" smtClean="0"/>
              <a:pPr>
                <a:defRPr/>
              </a:pPr>
              <a:t>9.10.2014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BA205-784E-4C37-BADC-FFFFD1BB0712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59F32-6F3F-4B8D-888B-5EE302ACCE12}" type="datetime1">
              <a:rPr lang="sr-Latn-RS" smtClean="0"/>
              <a:pPr>
                <a:defRPr/>
              </a:pPr>
              <a:t>9.10.2014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48D065-DE5A-4A8A-988D-C12EFA5C7E77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0CE424-4F58-4A9B-B5CF-BFFB59318538}" type="datetime1">
              <a:rPr lang="sr-Latn-RS" smtClean="0"/>
              <a:pPr>
                <a:defRPr/>
              </a:pPr>
              <a:t>9.10.2014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0D2D18-3EA9-4C2A-B5FD-4BECCF05F107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0BE39E-7886-4B88-A496-9FE0A070DCA1}" type="datetime1">
              <a:rPr lang="sr-Latn-RS" smtClean="0"/>
              <a:pPr>
                <a:defRPr/>
              </a:pPr>
              <a:t>9.10.2014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2B4254-0180-4C71-BB16-E06925E74668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F3B4AF-DE44-4A57-A5F0-7108B94A3522}" type="datetime1">
              <a:rPr lang="sr-Latn-RS" smtClean="0"/>
              <a:pPr>
                <a:defRPr/>
              </a:pPr>
              <a:t>9.10.2014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8D24C5-81BA-4DA7-B0B9-DD71882727F6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243555-0DDF-4B50-92FB-AD9366CC8BC7}" type="datetime1">
              <a:rPr lang="sr-Latn-RS" smtClean="0"/>
              <a:pPr>
                <a:defRPr/>
              </a:pPr>
              <a:t>9.10.2014</a:t>
            </a:fld>
            <a:endParaRPr lang="sr-Latn-R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A12805-8992-479F-BB5D-FC010CAA0C98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438EFC3-DD14-43AE-9E61-A610D1AFC4AE}" type="datetime1">
              <a:rPr lang="sr-Latn-RS" smtClean="0"/>
              <a:pPr>
                <a:defRPr/>
              </a:pPr>
              <a:t>9.10.2014</a:t>
            </a:fld>
            <a:endParaRPr lang="sr-Latn-R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27DC56-1483-47CA-93F2-ED25A9BE3092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BB92DF-C8ED-44A9-83C7-433A81B25FF7}" type="datetime1">
              <a:rPr lang="sr-Latn-RS" smtClean="0"/>
              <a:pPr>
                <a:defRPr/>
              </a:pPr>
              <a:t>9.10.2014</a:t>
            </a:fld>
            <a:endParaRPr lang="sr-Latn-R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EA118FF-78D8-44E7-ADDE-A85C5BF2C7E5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91428C-EF07-4999-91B1-3016751143B3}" type="datetime1">
              <a:rPr lang="sr-Latn-RS" smtClean="0"/>
              <a:pPr>
                <a:defRPr/>
              </a:pPr>
              <a:t>9.10.2014</a:t>
            </a:fld>
            <a:endParaRPr lang="sr-Latn-R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FA30133-F3C0-4A76-A967-C640DA6F6918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sr-Latn-R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A50DB-AE71-4F82-A67A-DCCF2A248C24}" type="datetime1">
              <a:rPr lang="sr-Latn-RS" smtClean="0"/>
              <a:pPr>
                <a:defRPr/>
              </a:pPr>
              <a:t>9.10.2014</a:t>
            </a:fld>
            <a:endParaRPr lang="sr-Latn-R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7E9FA09-F155-4BA2-83D4-28D25305DA4D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sr-Latn-R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sr-Latn-R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1009C43-4ABA-418B-A711-8988288BF3B3}" type="datetime1">
              <a:rPr lang="sr-Latn-RS" smtClean="0"/>
              <a:pPr>
                <a:defRPr/>
              </a:pPr>
              <a:t>9.10.2014</a:t>
            </a:fld>
            <a:endParaRPr lang="sr-Latn-R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2FED24-3BF4-4F1D-AC3A-E9543EE6D8C4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D5FDF409-C13E-416D-9663-984AE6D27994}" type="datetime1">
              <a:rPr lang="sr-Latn-RS" smtClean="0"/>
              <a:pPr>
                <a:defRPr/>
              </a:pPr>
              <a:t>9.10.2014</a:t>
            </a:fld>
            <a:endParaRPr lang="sr-Latn-R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sr-Latn-R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161E801-0CA1-4809-A92D-4C2DB615BBBD}" type="slidenum">
              <a:rPr lang="sr-Latn-RS"/>
              <a:pPr>
                <a:defRPr/>
              </a:pPr>
              <a:t>‹#›</a:t>
            </a:fld>
            <a:endParaRPr lang="sr-Latn-R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395288" y="2565400"/>
            <a:ext cx="8424862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sr-Latn-CS" sz="4000" dirty="0">
              <a:solidFill>
                <a:schemeClr val="accent2"/>
              </a:solidFill>
            </a:endParaRPr>
          </a:p>
        </p:txBody>
      </p:sp>
      <p:pic>
        <p:nvPicPr>
          <p:cNvPr id="2051" name="Слика 0" descr="Description: Grb-Srbija_2010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27088" y="622300"/>
            <a:ext cx="896937" cy="1366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52" name="Rectangle 2"/>
          <p:cNvSpPr>
            <a:spLocks noChangeArrowheads="1"/>
          </p:cNvSpPr>
          <p:nvPr/>
        </p:nvSpPr>
        <p:spPr bwMode="auto">
          <a:xfrm>
            <a:off x="1692275" y="836613"/>
            <a:ext cx="6048375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Republic of Serbia 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Fiscal Council </a:t>
            </a:r>
            <a:endParaRPr lang="sr-Latn-CS" sz="28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3" name="Rectangle 2"/>
          <p:cNvSpPr>
            <a:spLocks noChangeArrowheads="1"/>
          </p:cNvSpPr>
          <p:nvPr/>
        </p:nvSpPr>
        <p:spPr bwMode="auto">
          <a:xfrm>
            <a:off x="1835150" y="4941888"/>
            <a:ext cx="6048375" cy="1296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March 11, 2013</a:t>
            </a:r>
            <a:endParaRPr lang="sr-Latn-C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54" name="Rectangle 1"/>
          <p:cNvSpPr>
            <a:spLocks noChangeArrowheads="1"/>
          </p:cNvSpPr>
          <p:nvPr/>
        </p:nvSpPr>
        <p:spPr bwMode="auto">
          <a:xfrm>
            <a:off x="250825" y="2781300"/>
            <a:ext cx="8497888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FISCAL TRENDS IN 2012 AND CHALLENGES </a:t>
            </a:r>
          </a:p>
          <a:p>
            <a:pPr algn="ctr"/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FOR 2013 AND 2014</a:t>
            </a:r>
            <a:endParaRPr lang="en-US" sz="2800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856662" cy="1081087"/>
          </a:xfrm>
        </p:spPr>
        <p:txBody>
          <a:bodyPr/>
          <a:lstStyle/>
          <a:p>
            <a:pPr eaLnBrk="1" hangingPunct="1"/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2013 deficit of over 4.5% of GDP?</a:t>
            </a:r>
            <a:endParaRPr lang="en-US" sz="4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323850" y="1412875"/>
            <a:ext cx="8496300" cy="5184775"/>
          </a:xfrm>
        </p:spPr>
        <p:txBody>
          <a:bodyPr/>
          <a:lstStyle/>
          <a:p>
            <a:pPr algn="just" eaLnBrk="1" hangingPunct="1">
              <a:spcAft>
                <a:spcPts val="600"/>
              </a:spcAf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Fiscal flows in 2012 and in the first two months of 2013 indicate the possibility of 2013 deficit of around 4.5% of GDP</a:t>
            </a:r>
          </a:p>
          <a:p>
            <a:pPr lvl="1" algn="just" eaLnBrk="1" hangingPunct="1">
              <a:spcAft>
                <a:spcPts val="600"/>
              </a:spcAf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We made approximately the same assessment in late 2012 </a:t>
            </a:r>
          </a:p>
          <a:p>
            <a:pPr lvl="1" algn="just" eaLnBrk="1" hangingPunct="1">
              <a:spcAft>
                <a:spcPts val="60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Due to structural changes in public revenues, it is still early to make a reliable forecast (the data for the first quarter will provide more information)</a:t>
            </a:r>
          </a:p>
          <a:p>
            <a:pPr algn="just" eaLnBrk="1" hangingPunct="1">
              <a:spcAft>
                <a:spcPts val="6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When the expenditures for new state initiatives and interventions of around 0.5% of GDP (off-budget) are added to it… </a:t>
            </a:r>
          </a:p>
          <a:p>
            <a:pPr algn="just" eaLnBrk="1" hangingPunct="1">
              <a:spcAft>
                <a:spcPts val="6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... Real deficit may reach even 5% of GDP instead of the planned 3.6% of GDP</a:t>
            </a:r>
          </a:p>
          <a:p>
            <a:pPr lvl="1" algn="just" eaLnBrk="1" hangingPunct="1">
              <a:spcAft>
                <a:spcPts val="60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Despite tax increase and real wage and pension reduction  </a:t>
            </a:r>
          </a:p>
          <a:p>
            <a:pPr algn="just" eaLnBrk="1" hangingPunct="1">
              <a:spcAft>
                <a:spcPts val="6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Government has to react in due time and prevent such developments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3E5998-7EEE-4471-8DC2-0789DF4D3498}" type="slidenum">
              <a:rPr lang="sr-Latn-RS"/>
              <a:pPr>
                <a:defRPr/>
              </a:pPr>
              <a:t>10</a:t>
            </a:fld>
            <a:endParaRPr lang="sr-Latn-R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856662" cy="1081087"/>
          </a:xfrm>
        </p:spPr>
        <p:txBody>
          <a:bodyPr/>
          <a:lstStyle/>
          <a:p>
            <a:pPr eaLnBrk="1" hangingPunct="1"/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Quarterly budget execution targets</a:t>
            </a:r>
          </a:p>
        </p:txBody>
      </p:sp>
      <p:sp>
        <p:nvSpPr>
          <p:cNvPr id="12291" name="Content Placeholder 2"/>
          <p:cNvSpPr>
            <a:spLocks noGrp="1"/>
          </p:cNvSpPr>
          <p:nvPr>
            <p:ph idx="1"/>
          </p:nvPr>
        </p:nvSpPr>
        <p:spPr>
          <a:xfrm>
            <a:off x="323850" y="1484313"/>
            <a:ext cx="8496300" cy="5184775"/>
          </a:xfrm>
        </p:spPr>
        <p:txBody>
          <a:bodyPr/>
          <a:lstStyle/>
          <a:p>
            <a:pPr algn="just" eaLnBrk="1" hangingPunct="1">
              <a:spcAft>
                <a:spcPts val="6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Fiscal Council’s proposal so as to prevent untimely response to fiscal flows deterioration </a:t>
            </a:r>
          </a:p>
          <a:p>
            <a:pPr algn="just" eaLnBrk="1" hangingPunct="1">
              <a:spcAft>
                <a:spcPts val="6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We would define the targets and monitor their execution:</a:t>
            </a:r>
          </a:p>
          <a:p>
            <a:pPr lvl="1" algn="just" eaLnBrk="1" hangingPunct="1">
              <a:spcAft>
                <a:spcPts val="60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Quarterly deficit execution </a:t>
            </a:r>
          </a:p>
          <a:p>
            <a:pPr lvl="1" algn="just" eaLnBrk="1" hangingPunct="1">
              <a:spcAft>
                <a:spcPts val="60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Total expenditures per most important items </a:t>
            </a:r>
          </a:p>
          <a:p>
            <a:pPr lvl="1" algn="just" eaLnBrk="1" hangingPunct="1">
              <a:spcAft>
                <a:spcPts val="60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Expenditures of the largest ministries </a:t>
            </a:r>
          </a:p>
          <a:p>
            <a:pPr lvl="1" algn="just" eaLnBrk="1" hangingPunct="1">
              <a:spcAft>
                <a:spcPts val="60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Now, we also consider it necessary to monitor the expenditures which are not seen directly in the budget </a:t>
            </a:r>
          </a:p>
          <a:p>
            <a:pPr algn="just" eaLnBrk="1" hangingPunct="1">
              <a:spcAft>
                <a:spcPts val="6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Corrective measures in case of targets deviation </a:t>
            </a:r>
          </a:p>
          <a:p>
            <a:pPr algn="just" eaLnBrk="1" hangingPunct="1">
              <a:spcAft>
                <a:spcPts val="6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The Ministry of Finance and Economy gave preliminary consent to our (old) proposal, we expect final agreement to be made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C7B3287-87DE-4CF1-8C28-BE17C080CC1B}" type="slidenum">
              <a:rPr lang="sr-Latn-RS"/>
              <a:pPr>
                <a:defRPr/>
              </a:pPr>
              <a:t>11</a:t>
            </a:fld>
            <a:endParaRPr lang="sr-Latn-R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/>
          <p:cNvSpPr>
            <a:spLocks noGrp="1"/>
          </p:cNvSpPr>
          <p:nvPr>
            <p:ph type="title"/>
          </p:nvPr>
        </p:nvSpPr>
        <p:spPr>
          <a:xfrm>
            <a:off x="179388" y="44450"/>
            <a:ext cx="8856662" cy="936625"/>
          </a:xfrm>
        </p:spPr>
        <p:txBody>
          <a:bodyPr/>
          <a:lstStyle/>
          <a:p>
            <a:pPr eaLnBrk="1" hangingPunct="1"/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Growing public debt </a:t>
            </a:r>
          </a:p>
        </p:txBody>
      </p:sp>
      <p:sp>
        <p:nvSpPr>
          <p:cNvPr id="13315" name="Content Placeholder 2"/>
          <p:cNvSpPr>
            <a:spLocks noGrp="1"/>
          </p:cNvSpPr>
          <p:nvPr>
            <p:ph idx="1"/>
          </p:nvPr>
        </p:nvSpPr>
        <p:spPr>
          <a:xfrm>
            <a:off x="323850" y="1125538"/>
            <a:ext cx="8496300" cy="5616575"/>
          </a:xfrm>
        </p:spPr>
        <p:txBody>
          <a:bodyPr/>
          <a:lstStyle/>
          <a:p>
            <a:pPr algn="just" eaLnBrk="1" hangingPunct="1">
              <a:spcAft>
                <a:spcPts val="600"/>
              </a:spcAft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In the end of 2012, public debt surpassed €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18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billion 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(63%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of GDP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algn="just" eaLnBrk="1" hangingPunct="1">
              <a:spcAft>
                <a:spcPts val="600"/>
              </a:spcAft>
              <a:defRPr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Far exceeding legally defined limit of </a:t>
            </a:r>
            <a:r>
              <a:rPr lang="sr-Cyrl-RS" sz="2100" dirty="0" smtClean="0">
                <a:latin typeface="Times New Roman" pitchFamily="18" charset="0"/>
                <a:cs typeface="Times New Roman" pitchFamily="18" charset="0"/>
              </a:rPr>
              <a:t>45%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of GDP </a:t>
            </a:r>
            <a:endParaRPr lang="sr-Cyrl-RS" sz="21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Aft>
                <a:spcPts val="600"/>
              </a:spcAft>
              <a:defRPr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It was increased during one year alone by over €</a:t>
            </a:r>
            <a:r>
              <a:rPr lang="sr-Cyrl-RS" sz="2100" dirty="0" smtClean="0">
                <a:latin typeface="Times New Roman" pitchFamily="18" charset="0"/>
                <a:cs typeface="Times New Roman" pitchFamily="18" charset="0"/>
              </a:rPr>
              <a:t> 3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billion </a:t>
            </a:r>
            <a:r>
              <a:rPr lang="sr-Cyrl-RS" sz="21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from</a:t>
            </a:r>
            <a:r>
              <a:rPr lang="sr-Cyrl-RS" sz="2100" dirty="0" smtClean="0">
                <a:latin typeface="Times New Roman" pitchFamily="18" charset="0"/>
                <a:cs typeface="Times New Roman" pitchFamily="18" charset="0"/>
              </a:rPr>
              <a:t> 49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Cyrl-RS" sz="2100" dirty="0" smtClean="0">
                <a:latin typeface="Times New Roman" pitchFamily="18" charset="0"/>
                <a:cs typeface="Times New Roman" pitchFamily="18" charset="0"/>
              </a:rPr>
              <a:t>5%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of GDP to </a:t>
            </a:r>
            <a:r>
              <a:rPr lang="sr-Cyrl-RS" sz="2100" dirty="0" smtClean="0">
                <a:latin typeface="Times New Roman" pitchFamily="18" charset="0"/>
                <a:cs typeface="Times New Roman" pitchFamily="18" charset="0"/>
              </a:rPr>
              <a:t>63%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of GDP</a:t>
            </a:r>
            <a:r>
              <a:rPr lang="sr-Cyrl-RS" sz="21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algn="just" eaLnBrk="1" hangingPunct="1">
              <a:spcAft>
                <a:spcPts val="600"/>
              </a:spcAft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In the end of February, public debt probably exceeded € 19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billion </a:t>
            </a:r>
            <a:endParaRPr lang="sr-Cyrl-R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Aft>
                <a:spcPts val="600"/>
              </a:spcAft>
              <a:defRPr/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In mid-February, $ 1.5 billion bonds were issued – there are still no data from MFE, but the public debt is certainly growing </a:t>
            </a:r>
            <a:endParaRPr lang="sr-Cyrl-RS" sz="2100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>
              <a:spcAft>
                <a:spcPts val="6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Temporary public debt decrease in January is not uncommon (similarly, it happened in February 2012) 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lvl="2" algn="just" eaLnBrk="1" hangingPunct="1">
              <a:spcAft>
                <a:spcPts val="600"/>
              </a:spcAft>
              <a:defRPr/>
            </a:pP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Early repayment represents public debt management 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1800" dirty="0">
                <a:latin typeface="Times New Roman" pitchFamily="18" charset="0"/>
                <a:cs typeface="Times New Roman" pitchFamily="18" charset="0"/>
              </a:rPr>
              <a:t>replacing a more expensive debt with a cheaper one</a:t>
            </a:r>
            <a:r>
              <a:rPr lang="sr-Cyrl-RS" sz="18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en-US" sz="1800" dirty="0" smtClean="0">
                <a:latin typeface="Times New Roman" pitchFamily="18" charset="0"/>
                <a:cs typeface="Times New Roman" pitchFamily="18" charset="0"/>
              </a:rPr>
              <a:t> not reduction</a:t>
            </a:r>
            <a:endParaRPr lang="sr-Cyrl-RS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 algn="just" eaLnBrk="1" hangingPunct="1">
              <a:spcAft>
                <a:spcPts val="600"/>
              </a:spcAft>
              <a:buFont typeface="Arial" charset="0"/>
              <a:buNone/>
              <a:defRPr/>
            </a:pPr>
            <a:endParaRPr lang="sr-Cyrl-RS" sz="19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Aft>
                <a:spcPts val="600"/>
              </a:spcAft>
              <a:defRPr/>
            </a:pPr>
            <a:endParaRPr lang="sr-Cyrl-RS" sz="19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FB2FDD-92E4-4DA0-B1F6-A1F3A85E5CDA}" type="slidenum">
              <a:rPr lang="sr-Latn-RS"/>
              <a:pPr>
                <a:defRPr/>
              </a:pPr>
              <a:t>12</a:t>
            </a:fld>
            <a:endParaRPr lang="sr-Latn-R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179388" y="-26988"/>
            <a:ext cx="8856662" cy="1223963"/>
          </a:xfrm>
        </p:spPr>
        <p:txBody>
          <a:bodyPr/>
          <a:lstStyle/>
          <a:p>
            <a:pPr eaLnBrk="1" hangingPunct="1"/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Easier borrowing may be </a:t>
            </a:r>
            <a:br>
              <a:rPr lang="en-US" sz="4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a danger as well  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79388" y="1485900"/>
            <a:ext cx="8713787" cy="5038725"/>
          </a:xfrm>
        </p:spPr>
        <p:txBody>
          <a:bodyPr/>
          <a:lstStyle/>
          <a:p>
            <a:pPr algn="just" eaLnBrk="1" hangingPunct="1">
              <a:spcAft>
                <a:spcPts val="4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Lower interest rate on borrowing is a consequence of global interest rates decline </a:t>
            </a:r>
          </a:p>
          <a:p>
            <a:pPr lvl="1" algn="just" eaLnBrk="1" hangingPunct="1">
              <a:spcAft>
                <a:spcPts val="400"/>
              </a:spcAft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And</a:t>
            </a:r>
            <a:r>
              <a:rPr lang="sr-Latn-RS" sz="21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to a lesser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degree</a:t>
            </a:r>
            <a:r>
              <a:rPr lang="sr-Latn-RS" sz="2100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>
                <a:latin typeface="Times New Roman" pitchFamily="18" charset="0"/>
                <a:cs typeface="Times New Roman" pitchFamily="18" charset="0"/>
              </a:rPr>
              <a:t>of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Serbian</a:t>
            </a:r>
            <a:r>
              <a:rPr lang="sr-Latn-RS" sz="21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fiscal consolidation</a:t>
            </a:r>
          </a:p>
          <a:p>
            <a:pPr lvl="1" algn="just" eaLnBrk="1" hangingPunct="1">
              <a:spcAft>
                <a:spcPts val="400"/>
              </a:spcAft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The index measuring the country risk (EMBI) indicated that Serbia used to be better ranked than Hungary and Croatia in the period November 2011 – June 2012. </a:t>
            </a:r>
          </a:p>
          <a:p>
            <a:pPr lvl="1" algn="just" eaLnBrk="1" hangingPunct="1">
              <a:spcAft>
                <a:spcPts val="400"/>
              </a:spcAft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... Now, we are still somewhat lower-ranked  </a:t>
            </a:r>
          </a:p>
          <a:p>
            <a:pPr algn="just" eaLnBrk="1" hangingPunct="1">
              <a:spcAft>
                <a:spcPts val="4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Easy borrowing may dissuade the Government from sharp deficit reduction and reforms implementation </a:t>
            </a:r>
          </a:p>
          <a:p>
            <a:pPr algn="just" eaLnBrk="1" hangingPunct="1">
              <a:spcAft>
                <a:spcPts val="400"/>
              </a:spcAft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However, world trends may change easily and quickly </a:t>
            </a:r>
          </a:p>
          <a:p>
            <a:pPr lvl="1" algn="just" eaLnBrk="1" hangingPunct="1">
              <a:spcAft>
                <a:spcPts val="400"/>
              </a:spcAft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Leaving Serbia with problems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FF529C-B685-4709-BBD0-812571B7C617}" type="slidenum">
              <a:rPr lang="sr-Latn-RS"/>
              <a:pPr>
                <a:defRPr/>
              </a:pPr>
              <a:t>13</a:t>
            </a:fld>
            <a:endParaRPr lang="sr-Latn-R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856662" cy="1225550"/>
          </a:xfrm>
        </p:spPr>
        <p:txBody>
          <a:bodyPr/>
          <a:lstStyle/>
          <a:p>
            <a:pPr eaLnBrk="1" hangingPunct="1"/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Deficit must be reduced so as </a:t>
            </a:r>
            <a:br>
              <a:rPr lang="en-US" sz="4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to avoid public debt crisis </a:t>
            </a:r>
          </a:p>
        </p:txBody>
      </p:sp>
      <p:sp>
        <p:nvSpPr>
          <p:cNvPr id="15363" name="Content Placeholder 2"/>
          <p:cNvSpPr>
            <a:spLocks noGrp="1"/>
          </p:cNvSpPr>
          <p:nvPr>
            <p:ph idx="1"/>
          </p:nvPr>
        </p:nvSpPr>
        <p:spPr>
          <a:xfrm>
            <a:off x="395288" y="1773238"/>
            <a:ext cx="8424862" cy="4751387"/>
          </a:xfrm>
        </p:spPr>
        <p:txBody>
          <a:bodyPr/>
          <a:lstStyle/>
          <a:p>
            <a:pPr algn="just" eaLnBrk="1" hangingPunct="1">
              <a:spcAft>
                <a:spcPts val="600"/>
              </a:spcAft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Public debt will continue growing as long as the deficit is kept high </a:t>
            </a:r>
          </a:p>
          <a:p>
            <a:pPr lvl="1" algn="just" eaLnBrk="1" hangingPunct="1">
              <a:spcAft>
                <a:spcPts val="600"/>
              </a:spcAft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Therefore, in order to make a reversal, sharp deficit reduction should be recorded in 2013, as well as additional deficit reduction in 2014 by 1.5-2% of GDP</a:t>
            </a:r>
          </a:p>
          <a:p>
            <a:pPr lvl="1" algn="just" eaLnBrk="1" hangingPunct="1">
              <a:spcAft>
                <a:spcPts val="600"/>
              </a:spcAft>
            </a:pPr>
            <a:r>
              <a:rPr lang="en-US" sz="2100" dirty="0" smtClean="0">
                <a:latin typeface="Times New Roman" pitchFamily="18" charset="0"/>
                <a:cs typeface="Times New Roman" pitchFamily="18" charset="0"/>
              </a:rPr>
              <a:t>Otherwise, public debt crisis seems highly likely </a:t>
            </a:r>
          </a:p>
          <a:p>
            <a:pPr algn="just" eaLnBrk="1" hangingPunct="1">
              <a:spcAft>
                <a:spcPts val="600"/>
              </a:spcAft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Government accepted deficit reduction by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7%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of GDP in </a:t>
            </a: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2014...</a:t>
            </a:r>
          </a:p>
          <a:p>
            <a:pPr algn="just" eaLnBrk="1" hangingPunct="1">
              <a:spcAft>
                <a:spcPts val="600"/>
              </a:spcAft>
            </a:pPr>
            <a:r>
              <a:rPr lang="ru-RU" sz="2600" dirty="0" smtClean="0">
                <a:latin typeface="Times New Roman" pitchFamily="18" charset="0"/>
                <a:cs typeface="Times New Roman" pitchFamily="18" charset="0"/>
              </a:rPr>
              <a:t>...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And further on, until a balanced budget is made in 2016 (Fiscal Strategy)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Aft>
                <a:spcPts val="600"/>
              </a:spcAft>
            </a:pPr>
            <a:endParaRPr lang="ru-RU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Aft>
                <a:spcPts val="600"/>
              </a:spcAft>
            </a:pPr>
            <a:endParaRPr lang="en-US" sz="23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DEB10E-861D-4FBD-928C-C69BB8ADBC9E}" type="slidenum">
              <a:rPr lang="sr-Latn-RS"/>
              <a:pPr>
                <a:defRPr/>
              </a:pPr>
              <a:t>14</a:t>
            </a:fld>
            <a:endParaRPr lang="sr-Latn-R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179388" y="44624"/>
            <a:ext cx="8856662" cy="1079500"/>
          </a:xfrm>
        </p:spPr>
        <p:txBody>
          <a:bodyPr/>
          <a:lstStyle/>
          <a:p>
            <a:pPr eaLnBrk="1" hangingPunct="1"/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Achieving the target in 2014 – </a:t>
            </a:r>
            <a:br>
              <a:rPr lang="en-US" sz="4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a great challenge ahead </a:t>
            </a: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179512" y="1413594"/>
            <a:ext cx="8856984" cy="5111750"/>
          </a:xfrm>
        </p:spPr>
        <p:txBody>
          <a:bodyPr/>
          <a:lstStyle/>
          <a:p>
            <a:pPr algn="just" eaLnBrk="1" hangingPunct="1">
              <a:spcAft>
                <a:spcPts val="30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In 2013, deficit reduction was made based on real wage and pension reduction and tax increase </a:t>
            </a:r>
          </a:p>
          <a:p>
            <a:pPr lvl="1" algn="just" eaLnBrk="1" hangingPunct="1">
              <a:spcAft>
                <a:spcPts val="300"/>
              </a:spcAft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 2014, no such measures were announced – presumably, they are not economically justified, either </a:t>
            </a:r>
          </a:p>
          <a:p>
            <a:pPr algn="just" eaLnBrk="1" hangingPunct="1">
              <a:spcAft>
                <a:spcPts val="30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However, the question is how the estimated amount of missing adjustments (€ 400-450 million) will be made in 2014 </a:t>
            </a:r>
          </a:p>
          <a:p>
            <a:pPr lvl="1" algn="just" eaLnBrk="1" hangingPunct="1">
              <a:spcAft>
                <a:spcPts val="300"/>
              </a:spcAft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equals to real wage and pension reduction of 5% or VAT increase by extra 2 </a:t>
            </a:r>
            <a:r>
              <a:rPr lang="en-US" sz="2000" dirty="0" err="1" smtClean="0">
                <a:latin typeface="Times New Roman" pitchFamily="18" charset="0"/>
                <a:cs typeface="Times New Roman" pitchFamily="18" charset="0"/>
              </a:rPr>
              <a:t>pp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1" algn="just" eaLnBrk="1" hangingPunct="1">
              <a:spcAft>
                <a:spcPts val="300"/>
              </a:spcAft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Only (painful) structural reforms in 2013 can ensure that </a:t>
            </a:r>
          </a:p>
          <a:p>
            <a:pPr lvl="1" algn="just" eaLnBrk="1" hangingPunct="1">
              <a:spcAft>
                <a:spcPts val="300"/>
              </a:spcAft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Otherwise – new ad hoc solutions which, typically, are not the optimum ones </a:t>
            </a:r>
          </a:p>
          <a:p>
            <a:pPr algn="just" eaLnBrk="1" hangingPunct="1">
              <a:spcAft>
                <a:spcPts val="30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According to the budgetary calendar, the first budget framework for 2014 should be prepared as early as in April </a:t>
            </a:r>
          </a:p>
          <a:p>
            <a:pPr lvl="1" algn="just" eaLnBrk="1" hangingPunct="1">
              <a:spcAft>
                <a:spcPts val="600"/>
              </a:spcAft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 algn="just" eaLnBrk="1" hangingPunct="1">
              <a:spcAft>
                <a:spcPts val="600"/>
              </a:spcAft>
              <a:buFont typeface="Arial" charset="0"/>
              <a:buNone/>
              <a:defRPr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11F4E9-8310-4089-9648-17372F3C726A}" type="slidenum">
              <a:rPr lang="sr-Latn-RS"/>
              <a:pPr>
                <a:defRPr/>
              </a:pPr>
              <a:t>15</a:t>
            </a:fld>
            <a:endParaRPr lang="sr-Latn-R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864096"/>
          </a:xfrm>
        </p:spPr>
        <p:txBody>
          <a:bodyPr>
            <a:normAutofit/>
          </a:bodyPr>
          <a:lstStyle/>
          <a:p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Arrears</a:t>
            </a:r>
            <a:endParaRPr lang="en-US" sz="4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1520" y="1052736"/>
            <a:ext cx="8712968" cy="5760640"/>
          </a:xfrm>
        </p:spPr>
        <p:txBody>
          <a:bodyPr>
            <a:normAutofit fontScale="77500" lnSpcReduction="20000"/>
          </a:bodyPr>
          <a:lstStyle/>
          <a:p>
            <a:pPr>
              <a:spcBef>
                <a:spcPts val="600"/>
              </a:spcBef>
              <a:spcAft>
                <a:spcPts val="150"/>
              </a:spcAft>
            </a:pPr>
            <a:r>
              <a:rPr lang="en-US" sz="3100" dirty="0" smtClean="0">
                <a:latin typeface="Times New Roman" pitchFamily="18" charset="0"/>
                <a:cs typeface="Times New Roman" pitchFamily="18" charset="0"/>
              </a:rPr>
              <a:t>Exceeding the assessed level </a:t>
            </a:r>
            <a:endParaRPr lang="sr-Cyrl-RS" sz="31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600"/>
              </a:spcBef>
              <a:spcAft>
                <a:spcPts val="150"/>
              </a:spcAft>
            </a:pPr>
            <a:r>
              <a:rPr lang="en-US" sz="2600" dirty="0" smtClean="0">
                <a:latin typeface="Times New Roman"/>
                <a:ea typeface="Calibri"/>
              </a:rPr>
              <a:t>Record arrears of around RSD </a:t>
            </a:r>
            <a:r>
              <a:rPr lang="sr-Cyrl-RS" sz="2600" dirty="0" smtClean="0">
                <a:latin typeface="Times New Roman"/>
                <a:ea typeface="Calibri"/>
              </a:rPr>
              <a:t>67 </a:t>
            </a:r>
            <a:r>
              <a:rPr lang="en-US" sz="2600" dirty="0" smtClean="0">
                <a:latin typeface="Times New Roman"/>
                <a:ea typeface="Calibri"/>
              </a:rPr>
              <a:t>billion in mid-2012</a:t>
            </a:r>
            <a:endParaRPr lang="sr-Cyrl-RS" sz="2600" dirty="0" smtClean="0">
              <a:latin typeface="Times New Roman"/>
              <a:ea typeface="Calibri"/>
            </a:endParaRPr>
          </a:p>
          <a:p>
            <a:pPr lvl="1">
              <a:spcBef>
                <a:spcPts val="600"/>
              </a:spcBef>
              <a:spcAft>
                <a:spcPts val="150"/>
              </a:spcAft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The arrears of local self-government units are still unknown </a:t>
            </a:r>
            <a:endParaRPr lang="ru-RU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spcBef>
                <a:spcPts val="600"/>
              </a:spcBef>
              <a:spcAft>
                <a:spcPts val="150"/>
              </a:spcAft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State bodies arrears were reduced in the second half of 2012</a:t>
            </a:r>
            <a:endParaRPr lang="sr-Cyrl-RS" sz="31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600"/>
              </a:spcBef>
              <a:spcAft>
                <a:spcPts val="150"/>
              </a:spcAft>
            </a:pPr>
            <a:r>
              <a:rPr lang="en-US" sz="2600" dirty="0">
                <a:latin typeface="Times New Roman"/>
                <a:ea typeface="Calibri"/>
              </a:rPr>
              <a:t>To around RSD </a:t>
            </a:r>
            <a:r>
              <a:rPr lang="ru-RU" sz="2600" dirty="0">
                <a:latin typeface="Times New Roman"/>
                <a:ea typeface="Calibri"/>
              </a:rPr>
              <a:t>54 </a:t>
            </a:r>
            <a:r>
              <a:rPr lang="en-US" sz="2600" dirty="0">
                <a:latin typeface="Times New Roman"/>
                <a:ea typeface="Calibri"/>
              </a:rPr>
              <a:t>billion</a:t>
            </a:r>
            <a:r>
              <a:rPr lang="ru-RU" sz="2600" dirty="0">
                <a:latin typeface="Times New Roman"/>
                <a:ea typeface="Calibri"/>
              </a:rPr>
              <a:t>; </a:t>
            </a:r>
            <a:r>
              <a:rPr lang="en-US" sz="2600" dirty="0">
                <a:latin typeface="Times New Roman"/>
                <a:ea typeface="Calibri"/>
              </a:rPr>
              <a:t>arrears reduced in Republic Health Insurance Fund (RFZO), Putevi Srbije (Roads of Serbia), ministries </a:t>
            </a:r>
            <a:endParaRPr lang="ru-RU" sz="2600" dirty="0">
              <a:latin typeface="Times New Roman"/>
              <a:ea typeface="Calibri"/>
            </a:endParaRPr>
          </a:p>
          <a:p>
            <a:pPr>
              <a:spcBef>
                <a:spcPts val="600"/>
              </a:spcBef>
              <a:spcAft>
                <a:spcPts val="150"/>
              </a:spcAft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Some measures to stop arrears growth were adopted </a:t>
            </a:r>
            <a:endParaRPr lang="sr-Cyrl-RS" sz="31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600"/>
              </a:spcBef>
              <a:spcAft>
                <a:spcPts val="150"/>
              </a:spcAft>
            </a:pPr>
            <a:r>
              <a:rPr lang="en-US" sz="2600" dirty="0">
                <a:latin typeface="Times New Roman"/>
                <a:ea typeface="Calibri"/>
              </a:rPr>
              <a:t>Public sector pays within 45 days </a:t>
            </a:r>
            <a:endParaRPr lang="ru-RU" sz="2600" dirty="0">
              <a:latin typeface="Times New Roman"/>
              <a:ea typeface="Calibri"/>
            </a:endParaRPr>
          </a:p>
          <a:p>
            <a:pPr lvl="1">
              <a:spcBef>
                <a:spcPts val="600"/>
              </a:spcBef>
              <a:spcAft>
                <a:spcPts val="150"/>
              </a:spcAft>
            </a:pPr>
            <a:r>
              <a:rPr lang="en-US" sz="2600" dirty="0">
                <a:latin typeface="Times New Roman"/>
                <a:ea typeface="Calibri"/>
              </a:rPr>
              <a:t>Unsettled liabilities of health care institutions are included in the public debt </a:t>
            </a:r>
            <a:endParaRPr lang="ru-RU" sz="2600" dirty="0">
              <a:latin typeface="Times New Roman"/>
              <a:ea typeface="Calibri"/>
            </a:endParaRPr>
          </a:p>
          <a:p>
            <a:pPr lvl="1">
              <a:spcBef>
                <a:spcPts val="600"/>
              </a:spcBef>
              <a:spcAft>
                <a:spcPts val="150"/>
              </a:spcAft>
            </a:pPr>
            <a:r>
              <a:rPr lang="en-US" sz="2600" dirty="0">
                <a:latin typeface="Times New Roman"/>
                <a:ea typeface="Calibri"/>
              </a:rPr>
              <a:t>Conditions were created for savings in the health care system (centralized procurement of medicines…) </a:t>
            </a:r>
            <a:endParaRPr lang="ru-RU" sz="2600" dirty="0">
              <a:latin typeface="Times New Roman"/>
              <a:ea typeface="Calibri"/>
            </a:endParaRPr>
          </a:p>
          <a:p>
            <a:pPr lvl="1">
              <a:spcBef>
                <a:spcPts val="600"/>
              </a:spcBef>
              <a:spcAft>
                <a:spcPts val="150"/>
              </a:spcAft>
            </a:pPr>
            <a:r>
              <a:rPr lang="en-US" sz="2600" dirty="0">
                <a:latin typeface="Times New Roman"/>
                <a:ea typeface="Calibri"/>
              </a:rPr>
              <a:t>Assuming the debt of the local self-government arising from investments </a:t>
            </a:r>
            <a:endParaRPr lang="ru-RU" sz="2600" dirty="0">
              <a:latin typeface="Times New Roman"/>
              <a:ea typeface="Calibri"/>
            </a:endParaRPr>
          </a:p>
          <a:p>
            <a:pPr lvl="0">
              <a:spcBef>
                <a:spcPts val="600"/>
              </a:spcBef>
              <a:spcAft>
                <a:spcPts val="150"/>
              </a:spcAft>
            </a:pPr>
            <a:r>
              <a:rPr lang="en-US" sz="3100" dirty="0">
                <a:latin typeface="Times New Roman" pitchFamily="18" charset="0"/>
                <a:cs typeface="Times New Roman" pitchFamily="18" charset="0"/>
              </a:rPr>
              <a:t>There is no clear plan for the repayment of the greatest share of arrears</a:t>
            </a:r>
            <a:endParaRPr lang="ru-RU" sz="3100" dirty="0">
              <a:latin typeface="Times New Roman" pitchFamily="18" charset="0"/>
              <a:cs typeface="Times New Roman" pitchFamily="18" charset="0"/>
            </a:endParaRPr>
          </a:p>
          <a:p>
            <a:pPr lvl="1">
              <a:spcBef>
                <a:spcPts val="600"/>
              </a:spcBef>
              <a:spcAft>
                <a:spcPts val="150"/>
              </a:spcAft>
            </a:pPr>
            <a:r>
              <a:rPr lang="en-US" sz="2600" dirty="0" smtClean="0">
                <a:solidFill>
                  <a:prstClr val="black"/>
                </a:solidFill>
                <a:latin typeface="Times New Roman"/>
                <a:ea typeface="Calibri"/>
              </a:rPr>
              <a:t>Who will pay and when </a:t>
            </a:r>
            <a:endParaRPr lang="ru-RU" sz="2600" dirty="0" smtClean="0">
              <a:solidFill>
                <a:prstClr val="black"/>
              </a:solidFill>
              <a:latin typeface="Times New Roman"/>
              <a:ea typeface="Calibri"/>
            </a:endParaRPr>
          </a:p>
          <a:p>
            <a:pPr lvl="1">
              <a:spcBef>
                <a:spcPts val="600"/>
              </a:spcBef>
              <a:spcAft>
                <a:spcPts val="150"/>
              </a:spcAft>
            </a:pPr>
            <a:r>
              <a:rPr lang="en-US" sz="2600" dirty="0" smtClean="0">
                <a:solidFill>
                  <a:prstClr val="black"/>
                </a:solidFill>
                <a:latin typeface="Times New Roman"/>
                <a:ea typeface="Calibri"/>
              </a:rPr>
              <a:t>In terms of adopted programs, it is uncertain whether state bodies will pay themselves (budget risk)</a:t>
            </a:r>
            <a:endParaRPr lang="sr-Cyrl-RS" sz="2600" dirty="0">
              <a:solidFill>
                <a:prstClr val="black"/>
              </a:solidFill>
              <a:latin typeface="Times New Roman"/>
              <a:ea typeface="Calibri"/>
            </a:endParaRPr>
          </a:p>
          <a:p>
            <a:pPr lvl="1">
              <a:spcBef>
                <a:spcPts val="600"/>
              </a:spcBef>
            </a:pP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B4254-0180-4C71-BB16-E06925E74668}" type="slidenum">
              <a:rPr lang="sr-Latn-RS" smtClean="0"/>
              <a:pPr>
                <a:defRPr/>
              </a:pPr>
              <a:t>16</a:t>
            </a:fld>
            <a:endParaRPr 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533400" y="1066800"/>
            <a:ext cx="8229600" cy="52578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Government Fiscal Strategy implies several important reform interventions in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2013</a:t>
            </a:r>
            <a:endParaRPr lang="sr-Latn-R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However, little was done upon its adoption </a:t>
            </a:r>
            <a:endParaRPr lang="sr-Latn-R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Pension reform: in the first half of 2</a:t>
            </a:r>
            <a:r>
              <a:rPr lang="ru-RU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013</a:t>
            </a:r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actuarial</a:t>
            </a:r>
            <a:r>
              <a:rPr lang="sr-Latn-RS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adjustment</a:t>
            </a: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Fiscal Council proposal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: 6</a:t>
            </a: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for each year of early retirement and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7</a:t>
            </a: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%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increase for each year after the regular retirement age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effects of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4%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of GDP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r>
              <a:rPr lang="en-US" sz="2400" dirty="0" smtClean="0">
                <a:latin typeface="Times New Roman"/>
                <a:ea typeface="Calibri"/>
              </a:rPr>
              <a:t>In the field of public sector wages and employment, the Government committed itself to: </a:t>
            </a:r>
            <a:endParaRPr lang="sr-Cyrl-RS" sz="2400" dirty="0" smtClean="0">
              <a:latin typeface="Times New Roman"/>
              <a:ea typeface="Calibri"/>
            </a:endParaRPr>
          </a:p>
          <a:p>
            <a:pPr marL="914400" lvl="1" indent="-450850">
              <a:buFont typeface="Courier New" pitchFamily="49" charset="0"/>
              <a:buChar char="o"/>
            </a:pPr>
            <a:r>
              <a:rPr lang="en-US" sz="2000" dirty="0" smtClean="0">
                <a:latin typeface="Times New Roman"/>
                <a:ea typeface="Calibri"/>
              </a:rPr>
              <a:t>Consistent implementation of indexation rules</a:t>
            </a:r>
            <a:r>
              <a:rPr lang="sr-Cyrl-RS" sz="2000" dirty="0" smtClean="0">
                <a:latin typeface="Times New Roman"/>
                <a:ea typeface="Calibri"/>
              </a:rPr>
              <a:t>,</a:t>
            </a:r>
          </a:p>
          <a:p>
            <a:pPr marL="914400" lvl="1" indent="-450850">
              <a:buFont typeface="Courier New" pitchFamily="49" charset="0"/>
              <a:buChar char="o"/>
            </a:pPr>
            <a:r>
              <a:rPr lang="en-US" sz="2000" dirty="0" smtClean="0">
                <a:solidFill>
                  <a:prstClr val="black"/>
                </a:solidFill>
                <a:latin typeface="Times New Roman"/>
                <a:ea typeface="Calibri"/>
              </a:rPr>
              <a:t>Program of rationalization of employees in the public administration </a:t>
            </a:r>
            <a:r>
              <a:rPr lang="ru-RU" sz="2000" dirty="0" smtClean="0">
                <a:solidFill>
                  <a:prstClr val="black"/>
                </a:solidFill>
                <a:latin typeface="Times New Roman"/>
                <a:ea typeface="Calibri"/>
              </a:rPr>
              <a:t>(</a:t>
            </a:r>
            <a:r>
              <a:rPr lang="en-US" sz="2000" dirty="0" smtClean="0">
                <a:solidFill>
                  <a:prstClr val="black"/>
                </a:solidFill>
                <a:latin typeface="Times New Roman"/>
                <a:ea typeface="Calibri"/>
              </a:rPr>
              <a:t>including local self-government) and</a:t>
            </a:r>
            <a:endParaRPr lang="ru-RU" sz="2000" dirty="0" smtClean="0">
              <a:solidFill>
                <a:prstClr val="black"/>
              </a:solidFill>
              <a:latin typeface="Times New Roman"/>
              <a:ea typeface="Calibri"/>
            </a:endParaRPr>
          </a:p>
          <a:p>
            <a:pPr marL="914400" lvl="1" indent="-450850">
              <a:buFont typeface="Courier New" pitchFamily="49" charset="0"/>
              <a:buChar char="o"/>
            </a:pPr>
            <a:r>
              <a:rPr lang="en-US" sz="2000" dirty="0" smtClean="0">
                <a:latin typeface="Times New Roman"/>
                <a:ea typeface="Calibri"/>
              </a:rPr>
              <a:t>Introduction of a single system of wage grades</a:t>
            </a:r>
            <a:endParaRPr lang="en-US" sz="2000" dirty="0" smtClean="0">
              <a:solidFill>
                <a:prstClr val="black"/>
              </a:solidFill>
              <a:latin typeface="Times New Roman"/>
              <a:ea typeface="Calibri"/>
            </a:endParaRP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It is necessary to complete the development of the central employees register as soon as possible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>
              <a:buNone/>
            </a:pP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>
              <a:buNone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B4254-0180-4C71-BB16-E06925E74668}" type="slidenum">
              <a:rPr lang="sr-Latn-RS" smtClean="0"/>
              <a:pPr>
                <a:defRPr/>
              </a:pPr>
              <a:t>17</a:t>
            </a:fld>
            <a:endParaRPr lang="sr-Latn-RS"/>
          </a:p>
        </p:txBody>
      </p:sp>
      <p:sp>
        <p:nvSpPr>
          <p:cNvPr id="7" name="Title 3"/>
          <p:cNvSpPr txBox="1">
            <a:spLocks/>
          </p:cNvSpPr>
          <p:nvPr/>
        </p:nvSpPr>
        <p:spPr bwMode="auto">
          <a:xfrm>
            <a:off x="457200" y="44624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norm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Reforms planned for 2013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/1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Action Plan for the state-owned companies undergoing restructuring and for public enterprises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Financial assets available in the transition fund for these purposes as well as for other purposes are several times lower than those needed for the Action Plan realization </a:t>
            </a: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Efficiency criteria for public enterprises </a:t>
            </a:r>
            <a:endParaRPr lang="sr-Cyrl-RS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1"/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Reduction of direct and indirect subsidies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expenditure on subsidies exceeds capital investments)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lvl="0"/>
            <a:r>
              <a:rPr lang="en-US" sz="24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Social welfare: social cards development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32B4254-0180-4C71-BB16-E06925E74668}" type="slidenum">
              <a:rPr lang="sr-Latn-RS" smtClean="0"/>
              <a:pPr>
                <a:defRPr/>
              </a:pPr>
              <a:t>18</a:t>
            </a:fld>
            <a:endParaRPr lang="sr-Latn-RS" dirty="0"/>
          </a:p>
        </p:txBody>
      </p:sp>
      <p:sp>
        <p:nvSpPr>
          <p:cNvPr id="5" name="Title 3"/>
          <p:cNvSpPr>
            <a:spLocks noGrp="1"/>
          </p:cNvSpPr>
          <p:nvPr>
            <p:ph type="title"/>
          </p:nvPr>
        </p:nvSpPr>
        <p:spPr>
          <a:xfrm>
            <a:off x="457200" y="44624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Reforms planned for 2013</a:t>
            </a:r>
            <a:r>
              <a:rPr lang="sr-Latn-RS" dirty="0" smtClean="0"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sr-Latn-RS" sz="2600" dirty="0" smtClean="0">
                <a:latin typeface="Times New Roman" pitchFamily="18" charset="0"/>
                <a:cs typeface="Times New Roman" pitchFamily="18" charset="0"/>
              </a:rPr>
              <a:t>/2</a:t>
            </a:r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936625"/>
          </a:xfrm>
        </p:spPr>
        <p:txBody>
          <a:bodyPr/>
          <a:lstStyle/>
          <a:p>
            <a:pPr eaLnBrk="1" hangingPunct="1"/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Risks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539750" y="1341438"/>
            <a:ext cx="8208963" cy="5040312"/>
          </a:xfrm>
        </p:spPr>
        <p:txBody>
          <a:bodyPr/>
          <a:lstStyle/>
          <a:p>
            <a:pPr marL="514350" indent="-514350" algn="just" eaLnBrk="1" hangingPunct="1">
              <a:spcAft>
                <a:spcPts val="600"/>
              </a:spcAft>
              <a:buFont typeface="+mj-lt"/>
              <a:buAutoNum type="arabicParenR"/>
              <a:defRPr/>
            </a:pPr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2013 –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disturbing flows</a:t>
            </a:r>
            <a:endParaRPr lang="sr-Cyrl-R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857250" lvl="1" indent="-457200" algn="just" eaLnBrk="1" hangingPunct="1">
              <a:spcAft>
                <a:spcPts val="600"/>
              </a:spcAft>
              <a:defRPr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Deficit of </a:t>
            </a: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6%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of GDP </a:t>
            </a: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→  4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5%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of GDP</a:t>
            </a:r>
            <a:endParaRPr lang="sr-Cyrl-RS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 eaLnBrk="1" hangingPunct="1">
              <a:spcAft>
                <a:spcPts val="600"/>
              </a:spcAft>
              <a:buFont typeface="+mj-lt"/>
              <a:buAutoNum type="arabicParenR"/>
              <a:defRPr/>
            </a:pPr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2014 –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significant deficit reduction is necessary </a:t>
            </a:r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 (€400-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45</a:t>
            </a:r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million</a:t>
            </a:r>
            <a:r>
              <a:rPr lang="sr-Cyrl-RS" sz="28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marL="914400" lvl="1" indent="-514350" algn="just" eaLnBrk="1" hangingPunct="1">
              <a:spcAft>
                <a:spcPts val="600"/>
              </a:spcAft>
              <a:defRPr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Still no plan </a:t>
            </a:r>
            <a:endParaRPr lang="sr-Cyrl-RS" sz="2300" dirty="0" smtClean="0">
              <a:latin typeface="Times New Roman" pitchFamily="18" charset="0"/>
              <a:cs typeface="Times New Roman" pitchFamily="18" charset="0"/>
            </a:endParaRPr>
          </a:p>
          <a:p>
            <a:pPr marL="571500" indent="-514350" algn="just" eaLnBrk="1" hangingPunct="1">
              <a:spcAft>
                <a:spcPts val="600"/>
              </a:spcAft>
              <a:buFont typeface="+mj-lt"/>
              <a:buAutoNum type="arabicParenR"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The Government committed itself to reforms which are not being launched </a:t>
            </a:r>
            <a:endParaRPr lang="sr-Cyrl-RS" sz="2800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just" eaLnBrk="1" hangingPunct="1">
              <a:spcAft>
                <a:spcPts val="600"/>
              </a:spcAft>
              <a:buFont typeface="Arial" charset="0"/>
              <a:buNone/>
              <a:defRPr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Easy international borrowing may make those risks materialize</a:t>
            </a:r>
            <a:endParaRPr lang="sr-Cyrl-RS" sz="2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6C5468F-A14F-4368-B0C9-2676EB558117}" type="slidenum">
              <a:rPr lang="sr-Latn-RS"/>
              <a:pPr>
                <a:defRPr/>
              </a:pPr>
              <a:t>2</a:t>
            </a:fld>
            <a:endParaRPr lang="sr-Latn-R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936625"/>
          </a:xfrm>
        </p:spPr>
        <p:txBody>
          <a:bodyPr/>
          <a:lstStyle/>
          <a:p>
            <a:pPr eaLnBrk="1" hangingPunct="1"/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Basic assessments </a:t>
            </a:r>
          </a:p>
        </p:txBody>
      </p:sp>
      <p:sp>
        <p:nvSpPr>
          <p:cNvPr id="3075" name="Content Placeholder 2"/>
          <p:cNvSpPr>
            <a:spLocks noGrp="1"/>
          </p:cNvSpPr>
          <p:nvPr>
            <p:ph idx="1"/>
          </p:nvPr>
        </p:nvSpPr>
        <p:spPr>
          <a:xfrm>
            <a:off x="323850" y="1196975"/>
            <a:ext cx="8496300" cy="5400675"/>
          </a:xfrm>
        </p:spPr>
        <p:txBody>
          <a:bodyPr/>
          <a:lstStyle/>
          <a:p>
            <a:pPr algn="just" eaLnBrk="1" hangingPunct="1">
              <a:spcAft>
                <a:spcPts val="600"/>
              </a:spcAft>
              <a:defRPr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Fiscal flows deteriorated in the first two months of 2013</a:t>
            </a:r>
            <a:endParaRPr lang="sr-Cyrl-RS" sz="23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Aft>
                <a:spcPts val="600"/>
              </a:spcAft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Fairly sizeable republic budget deficit of RSD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35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billion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2000" dirty="0" smtClean="0">
              <a:latin typeface="Times New Roman" pitchFamily="18" charset="0"/>
              <a:cs typeface="Times New Roman" pitchFamily="18" charset="0"/>
            </a:endParaRPr>
          </a:p>
          <a:p>
            <a:pPr marL="457200" lvl="1" indent="0" algn="just" eaLnBrk="1" hangingPunct="1">
              <a:spcAft>
                <a:spcPts val="600"/>
              </a:spcAft>
              <a:buFont typeface="Arial" charset="0"/>
              <a:buNone/>
              <a:defRPr/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(35*6=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210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, 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instead of planned RSD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122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billion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)   </a:t>
            </a:r>
          </a:p>
          <a:p>
            <a:pPr marL="342900" lvl="1" indent="-342900" algn="just" eaLnBrk="1" hangingPunct="1">
              <a:spcAft>
                <a:spcPts val="600"/>
              </a:spcAft>
              <a:buFont typeface="Arial" charset="0"/>
              <a:buChar char="•"/>
              <a:defRPr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Therefore, planned 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general government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deficit of </a:t>
            </a: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6%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of GDP will be most likely surpassed (4.5% of GDP)</a:t>
            </a:r>
            <a:endParaRPr lang="sr-Cyrl-RS" sz="23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Aft>
                <a:spcPts val="600"/>
              </a:spcAft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New state interventions should be also taken into account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Železara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(Steel Mill</a:t>
            </a:r>
            <a:r>
              <a:rPr lang="sr-Latn-RS" sz="2000" dirty="0" smtClean="0">
                <a:latin typeface="Times New Roman" pitchFamily="18" charset="0"/>
                <a:cs typeface="Times New Roman" pitchFamily="18" charset="0"/>
              </a:rPr>
              <a:t>), etc.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) </a:t>
            </a: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Aft>
                <a:spcPts val="600"/>
              </a:spcAft>
              <a:defRPr/>
            </a:pPr>
            <a:r>
              <a:rPr lang="sr-Latn-RS" sz="2300" dirty="0" smtClean="0">
                <a:latin typeface="Times New Roman" pitchFamily="18" charset="0"/>
                <a:cs typeface="Times New Roman" pitchFamily="18" charset="0"/>
              </a:rPr>
              <a:t>Deficit should be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also r</a:t>
            </a:r>
            <a:r>
              <a:rPr lang="sr-Latn-RS" sz="2300" dirty="0" smtClean="0">
                <a:latin typeface="Times New Roman" pitchFamily="18" charset="0"/>
                <a:cs typeface="Times New Roman" pitchFamily="18" charset="0"/>
              </a:rPr>
              <a:t>educed drastically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in 2014 so as to avoid the public debt crisis </a:t>
            </a:r>
            <a:r>
              <a:rPr lang="sr-Cyrl-RS" sz="23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there is still no credible plan for this </a:t>
            </a:r>
            <a:endParaRPr lang="sr-Cyrl-RS" sz="23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Aft>
                <a:spcPts val="600"/>
              </a:spcAft>
              <a:defRPr/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The most important structural reforms planned for 2013 have not been launched</a:t>
            </a:r>
            <a:endParaRPr lang="sr-Latn-RS" sz="23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BB29601-0244-47F5-ADC2-D6A730C30CEE}" type="slidenum">
              <a:rPr lang="sr-Latn-RS"/>
              <a:pPr>
                <a:defRPr/>
              </a:pPr>
              <a:t>3</a:t>
            </a:fld>
            <a:endParaRPr lang="sr-Latn-R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250825" y="44450"/>
            <a:ext cx="8785225" cy="1143000"/>
          </a:xfrm>
        </p:spPr>
        <p:txBody>
          <a:bodyPr/>
          <a:lstStyle/>
          <a:p>
            <a:pPr eaLnBrk="1" hangingPunct="1"/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2012 deficit amounted to 6.6% of GDP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250825" y="1379538"/>
            <a:ext cx="8642350" cy="514508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In September 2012, planned deficit stood at 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6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7%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of GDP</a:t>
            </a:r>
            <a:endParaRPr lang="sr-Cyrl-RS" sz="26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plan was realized but the deficit was very high 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However, public revenues were lower than the planned ones by around RSD 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25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billion </a:t>
            </a:r>
            <a:endParaRPr lang="sr-Cyrl-RS" sz="26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Excise </a:t>
            </a:r>
            <a:r>
              <a:rPr lang="en-US" sz="2200" dirty="0">
                <a:latin typeface="Times New Roman" pitchFamily="18" charset="0"/>
                <a:cs typeface="Times New Roman" pitchFamily="18" charset="0"/>
              </a:rPr>
              <a:t>duties (tobacco</a:t>
            </a: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) based revenues, non-tax revenues and VAT fell short </a:t>
            </a:r>
            <a:endParaRPr lang="sr-Cyrl-RS" sz="22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It was compensated by lower expenditures (by RSD 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30 </a:t>
            </a: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billion</a:t>
            </a:r>
            <a:r>
              <a:rPr lang="sr-Cyrl-RS" sz="2600" dirty="0" smtClean="0">
                <a:latin typeface="Times New Roman" pitchFamily="18" charset="0"/>
                <a:cs typeface="Times New Roman" pitchFamily="18" charset="0"/>
              </a:rPr>
              <a:t>)</a:t>
            </a:r>
          </a:p>
          <a:p>
            <a:pPr lvl="1" algn="just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Mostly from procurement of goods and services, somewhat lower interest rates… 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600" dirty="0" smtClean="0">
                <a:latin typeface="Times New Roman" pitchFamily="18" charset="0"/>
                <a:cs typeface="Times New Roman" pitchFamily="18" charset="0"/>
              </a:rPr>
              <a:t>Possible problems in 2013 were indicated </a:t>
            </a:r>
            <a:endParaRPr lang="sr-Cyrl-RS" sz="26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200" dirty="0" smtClean="0">
                <a:latin typeface="Times New Roman" pitchFamily="18" charset="0"/>
                <a:cs typeface="Times New Roman" pitchFamily="18" charset="0"/>
              </a:rPr>
              <a:t>The fall in some revenues will reflect to 2013 (lower basis for excise and VAT assessment</a:t>
            </a:r>
            <a:r>
              <a:rPr lang="sr-Cyrl-RS" sz="22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sr-Cyrl-RS" sz="2200" dirty="0">
              <a:latin typeface="Times New Roman" pitchFamily="18" charset="0"/>
              <a:cs typeface="Times New Roman" pitchFamily="18" charset="0"/>
            </a:endParaRPr>
          </a:p>
          <a:p>
            <a:pPr marL="685800" lvl="1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sr-Latn-RS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5E3B97-E946-4987-864A-9AAFACBC5640}" type="slidenum">
              <a:rPr lang="sr-Latn-RS"/>
              <a:pPr>
                <a:defRPr/>
              </a:pPr>
              <a:t>4</a:t>
            </a:fld>
            <a:endParaRPr lang="sr-Latn-R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itle 1"/>
          <p:cNvSpPr>
            <a:spLocks noGrp="1"/>
          </p:cNvSpPr>
          <p:nvPr>
            <p:ph type="title"/>
          </p:nvPr>
        </p:nvSpPr>
        <p:spPr>
          <a:xfrm>
            <a:off x="250825" y="44450"/>
            <a:ext cx="8785225" cy="1143000"/>
          </a:xfrm>
        </p:spPr>
        <p:txBody>
          <a:bodyPr/>
          <a:lstStyle/>
          <a:p>
            <a:pPr eaLnBrk="1" hangingPunct="1"/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Consolidated surplus in January </a:t>
            </a: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395288" y="1379538"/>
            <a:ext cx="8569325" cy="5145087"/>
          </a:xfrm>
        </p:spPr>
        <p:txBody>
          <a:bodyPr/>
          <a:lstStyle/>
          <a:p>
            <a:pPr algn="just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January data have not been published yet </a:t>
            </a:r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According to the Minister’s statement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surplus of RSD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8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billion </a:t>
            </a:r>
            <a:endParaRPr lang="sr-Cyrl-RS" sz="20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It is not uncommon 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January surplus is typical (except in 2012)</a:t>
            </a:r>
          </a:p>
          <a:p>
            <a:pPr lvl="1" algn="just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2008 surplus of RSD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8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4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billion, 2009 of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billion,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2010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of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6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billion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, 2011 о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f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0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3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billion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deficit of</a:t>
            </a: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 5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sr-Cyrl-RS" sz="2000" dirty="0">
                <a:latin typeface="Times New Roman" pitchFamily="18" charset="0"/>
                <a:cs typeface="Times New Roman" pitchFamily="18" charset="0"/>
              </a:rPr>
              <a:t>1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billion only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in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2012</a:t>
            </a:r>
          </a:p>
          <a:p>
            <a:pPr lvl="1" algn="just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January 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2012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 was atypical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6 billion of extra subsidies, higher VAT return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...) –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if it had not been for these factors, there would have been surplus even in January 2012</a:t>
            </a:r>
            <a:r>
              <a:rPr lang="sr-Cyrl-RS" sz="20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Local self-governments have seasonal surplus at the beginning of each year</a:t>
            </a:r>
            <a:endParaRPr lang="sr-Cyrl-R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lnSpc>
                <a:spcPct val="90000"/>
              </a:lnSpc>
              <a:spcAft>
                <a:spcPts val="600"/>
              </a:spcAft>
              <a:defRPr/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Thereby compensating the deficit of the central government temporarily</a:t>
            </a:r>
            <a:endParaRPr lang="sr-Cyrl-RS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90000"/>
              </a:lnSpc>
              <a:spcAft>
                <a:spcPts val="600"/>
              </a:spcAft>
              <a:buFont typeface="Symbol"/>
              <a:buChar char="Þ"/>
              <a:defRPr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January deficit does not imply favorable trends </a:t>
            </a:r>
            <a:r>
              <a:rPr lang="sr-Cyrl-RS" sz="2400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indent="0" algn="just" eaLnBrk="1" hangingPunct="1">
              <a:lnSpc>
                <a:spcPct val="90000"/>
              </a:lnSpc>
              <a:spcAft>
                <a:spcPts val="600"/>
              </a:spcAft>
              <a:buFont typeface="Arial" charset="0"/>
              <a:buNone/>
              <a:defRPr/>
            </a:pPr>
            <a:endParaRPr lang="sr-Cyrl-RS" sz="2400" dirty="0">
              <a:latin typeface="Times New Roman" pitchFamily="18" charset="0"/>
              <a:cs typeface="Times New Roman" pitchFamily="18" charset="0"/>
            </a:endParaRPr>
          </a:p>
          <a:p>
            <a:pPr marL="685800" lvl="1" eaLnBrk="1" hangingPunct="1">
              <a:lnSpc>
                <a:spcPct val="90000"/>
              </a:lnSpc>
              <a:buFont typeface="Arial" charset="0"/>
              <a:buNone/>
              <a:defRPr/>
            </a:pPr>
            <a:endParaRPr lang="sr-Latn-RS" sz="18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AAF524F-B3C9-40B4-96A2-3241267240BF}" type="slidenum">
              <a:rPr lang="sr-Latn-RS"/>
              <a:pPr>
                <a:defRPr/>
              </a:pPr>
              <a:t>5</a:t>
            </a:fld>
            <a:endParaRPr lang="sr-Latn-R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>
          <a:xfrm>
            <a:off x="312738" y="188913"/>
            <a:ext cx="8435975" cy="936625"/>
          </a:xfrm>
        </p:spPr>
        <p:txBody>
          <a:bodyPr/>
          <a:lstStyle/>
          <a:p>
            <a:pPr eaLnBrk="1" hangingPunct="1"/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Disturbingly </a:t>
            </a:r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h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igh republic deficit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323850" y="1484313"/>
            <a:ext cx="8496300" cy="5184775"/>
          </a:xfrm>
        </p:spPr>
        <p:txBody>
          <a:bodyPr/>
          <a:lstStyle/>
          <a:p>
            <a:pPr algn="just" eaLnBrk="1" hangingPunct="1">
              <a:spcAft>
                <a:spcPts val="600"/>
              </a:spcAf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In January and February,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republic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budget deficit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stood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very high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RSD 35 billion) </a:t>
            </a:r>
          </a:p>
          <a:p>
            <a:pPr lvl="1" algn="just" eaLnBrk="1" hangingPunct="1">
              <a:spcAft>
                <a:spcPts val="600"/>
              </a:spcAft>
            </a:pP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Typically, republic deficit is low in the first two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months of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the year</a:t>
            </a:r>
          </a:p>
          <a:p>
            <a:pPr algn="just" eaLnBrk="1" hangingPunct="1">
              <a:spcAft>
                <a:spcPts val="600"/>
              </a:spcAft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Aft>
                <a:spcPts val="600"/>
              </a:spcAft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Aft>
                <a:spcPts val="600"/>
              </a:spcAft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Aft>
                <a:spcPts val="600"/>
              </a:spcAft>
            </a:pPr>
            <a:r>
              <a:rPr lang="en-US" sz="2000" dirty="0" smtClean="0">
                <a:latin typeface="Times New Roman" pitchFamily="18" charset="0"/>
                <a:cs typeface="Times New Roman" pitchFamily="18" charset="0"/>
              </a:rPr>
              <a:t>Usual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share amounts to between 10% and 15% (except in 2012)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Aft>
                <a:spcPts val="600"/>
              </a:spcAf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Therefore, Jan-Feb deficit level would correspond to annual deficit of over RSD 210 billion…  </a:t>
            </a:r>
          </a:p>
          <a:p>
            <a:pPr algn="just" eaLnBrk="1" hangingPunct="1">
              <a:spcAft>
                <a:spcPts val="600"/>
              </a:spcAft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...Instead of the planned RSD 122 billion deficit 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AF2F61A-65EE-4722-9514-EFE32A0123B0}" type="slidenum">
              <a:rPr lang="sr-Latn-RS"/>
              <a:pPr>
                <a:defRPr/>
              </a:pPr>
              <a:t>6</a:t>
            </a:fld>
            <a:endParaRPr lang="sr-Latn-R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30258981"/>
              </p:ext>
            </p:extLst>
          </p:nvPr>
        </p:nvGraphicFramePr>
        <p:xfrm>
          <a:off x="539750" y="2997200"/>
          <a:ext cx="7993063" cy="122396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51931"/>
                <a:gridCol w="773522"/>
                <a:gridCol w="773522"/>
                <a:gridCol w="773522"/>
                <a:gridCol w="773522"/>
                <a:gridCol w="773522"/>
                <a:gridCol w="773522"/>
              </a:tblGrid>
              <a:tr h="429461">
                <a:tc>
                  <a:txBody>
                    <a:bodyPr/>
                    <a:lstStyle/>
                    <a:p>
                      <a:pPr algn="l" fontAlgn="b"/>
                      <a:endParaRPr lang="sr-Latn-R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2007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2008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2009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2010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2011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4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sr-Latn-RS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2012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4" marB="0" anchor="b"/>
                </a:tc>
              </a:tr>
              <a:tr h="794502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The</a:t>
                      </a:r>
                      <a:r>
                        <a:rPr lang="en-US" sz="140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share of January and February deficit in annual deficit 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r>
                        <a:rPr lang="en-U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sr-Latn-R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5%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lang="en-U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sr-Latn-R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0%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r>
                        <a:rPr lang="en-U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sr-Latn-R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7%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r>
                        <a:rPr lang="en-U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sr-Latn-R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3%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r>
                        <a:rPr lang="en-U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sr-Latn-R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9%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sr-Latn-R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r>
                        <a:rPr lang="en-U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sr-Latn-R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9%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5" marR="9525" marT="9524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Titl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351837" cy="936625"/>
          </a:xfrm>
        </p:spPr>
        <p:txBody>
          <a:bodyPr/>
          <a:lstStyle/>
          <a:p>
            <a:pPr eaLnBrk="1" hangingPunct="1"/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High deficit is a consequence of 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decrease in public revenue</a:t>
            </a:r>
          </a:p>
        </p:txBody>
      </p:sp>
      <p:sp>
        <p:nvSpPr>
          <p:cNvPr id="8195" name="Content Placeholder 2"/>
          <p:cNvSpPr>
            <a:spLocks noGrp="1"/>
          </p:cNvSpPr>
          <p:nvPr>
            <p:ph idx="1"/>
          </p:nvPr>
        </p:nvSpPr>
        <p:spPr>
          <a:xfrm>
            <a:off x="323850" y="1341438"/>
            <a:ext cx="8496300" cy="936625"/>
          </a:xfrm>
        </p:spPr>
        <p:txBody>
          <a:bodyPr/>
          <a:lstStyle/>
          <a:p>
            <a:pPr algn="just" eaLnBrk="1" hangingPunct="1">
              <a:spcAft>
                <a:spcPts val="300"/>
              </a:spcAft>
            </a:pP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Public revenues fell short of expectations </a:t>
            </a:r>
          </a:p>
          <a:p>
            <a:pPr lvl="1" algn="just" eaLnBrk="1" hangingPunct="1">
              <a:spcAft>
                <a:spcPts val="300"/>
              </a:spcAft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VAT and corporate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income tax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in particular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8201E17-E3D7-4B37-A108-92001CA73A8F}" type="slidenum">
              <a:rPr lang="sr-Latn-RS"/>
              <a:pPr>
                <a:defRPr/>
              </a:pPr>
              <a:t>7</a:t>
            </a:fld>
            <a:endParaRPr lang="sr-Latn-RS" dirty="0"/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9868491"/>
              </p:ext>
            </p:extLst>
          </p:nvPr>
        </p:nvGraphicFramePr>
        <p:xfrm>
          <a:off x="395288" y="2205038"/>
          <a:ext cx="8280400" cy="309245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70100"/>
                <a:gridCol w="2070100"/>
                <a:gridCol w="2070100"/>
                <a:gridCol w="2070100"/>
              </a:tblGrid>
              <a:tr h="588639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Main tax types</a:t>
                      </a:r>
                      <a:endParaRPr lang="sr-Latn-R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Jan-Feb level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Trends</a:t>
                      </a:r>
                      <a:r>
                        <a:rPr lang="en-US" sz="140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in the past</a:t>
                      </a:r>
                      <a:r>
                        <a:rPr lang="en-U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(expected</a:t>
                      </a:r>
                      <a:r>
                        <a:rPr lang="sr-Cyrl-R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)</a:t>
                      </a:r>
                      <a:r>
                        <a:rPr lang="sr-Cyrl-RS" sz="2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Difference from</a:t>
                      </a:r>
                      <a:r>
                        <a:rPr lang="en-US" sz="1400" u="none" strike="noStrike" baseline="0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expected Jan-Feb level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4" marB="0" anchor="ctr"/>
                </a:tc>
              </a:tr>
              <a:tr h="222882">
                <a:tc>
                  <a:txBody>
                    <a:bodyPr/>
                    <a:lstStyle/>
                    <a:p>
                      <a:pPr algn="l" fontAlgn="b"/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4" marB="0" anchor="b"/>
                </a:tc>
                <a:tc>
                  <a:txBody>
                    <a:bodyPr/>
                    <a:lstStyle/>
                    <a:p>
                      <a:pPr algn="l" fontAlgn="b"/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4" marB="0" anchor="b"/>
                </a:tc>
              </a:tr>
              <a:tr h="32584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Personal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income tax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25.0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428598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25.0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428598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lang="en-U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sr-Latn-R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428598" marT="9524" marB="0" anchor="b"/>
                </a:tc>
              </a:tr>
              <a:tr h="325847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Corporate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income tax</a:t>
                      </a:r>
                      <a:endParaRPr lang="sr-Latn-R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8.0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428598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10.5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428598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sr-Latn-R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r>
                        <a:rPr lang="en-U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sr-Latn-R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428598" marT="9524" marB="0" anchor="b"/>
                </a:tc>
              </a:tr>
              <a:tr h="325847">
                <a:tc>
                  <a:txBody>
                    <a:bodyPr/>
                    <a:lstStyle/>
                    <a:p>
                      <a:pPr marL="0" marR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Excise</a:t>
                      </a:r>
                      <a:r>
                        <a:rPr lang="en-US" sz="1400" b="0" i="0" u="none" strike="noStrike" baseline="0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duties</a:t>
                      </a:r>
                      <a:endParaRPr lang="sr-Latn-RS" sz="14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30.7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428598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30.5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428598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lang="en-U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sr-Latn-R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428598" marT="9524" marB="0" anchor="b"/>
                </a:tc>
              </a:tr>
              <a:tr h="32584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VAT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54.7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428598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67.5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428598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sr-Latn-R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r>
                        <a:rPr lang="en-U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sr-Latn-R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428598" marT="9524" marB="0" anchor="b"/>
                </a:tc>
              </a:tr>
              <a:tr h="32584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Customs duties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4.2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428598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4.4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428598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sr-Latn-R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lang="en-U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sr-Latn-R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428598" marT="9524" marB="0" anchor="b"/>
                </a:tc>
              </a:tr>
              <a:tr h="32584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Contributions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61.8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428598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61.5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428598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r>
                        <a:rPr lang="en-U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sr-Latn-R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428598" marT="9524" marB="0" anchor="b"/>
                </a:tc>
              </a:tr>
              <a:tr h="325847">
                <a:tc>
                  <a:txBody>
                    <a:bodyPr/>
                    <a:lstStyle/>
                    <a:p>
                      <a:pPr algn="l" fontAlgn="b"/>
                      <a:r>
                        <a:rPr lang="en-US" sz="1400" b="0" i="0" u="none" strike="noStrike" dirty="0" smtClean="0">
                          <a:solidFill>
                            <a:schemeClr val="dk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9524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184</a:t>
                      </a:r>
                      <a:r>
                        <a:rPr lang="en-U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sr-Latn-R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428598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199</a:t>
                      </a:r>
                      <a:r>
                        <a:rPr lang="en-U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sr-Latn-R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428598" marT="9524" marB="0" anchor="b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sr-Latn-RS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</a:t>
                      </a:r>
                      <a:r>
                        <a:rPr lang="sr-Latn-R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  <a:r>
                        <a:rPr lang="en-U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r>
                        <a:rPr lang="sr-Latn-RS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sr-Latn-R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524" marR="428598" marT="9524" marB="0" anchor="b"/>
                </a:tc>
              </a:tr>
            </a:tbl>
          </a:graphicData>
        </a:graphic>
      </p:graphicFrame>
      <p:sp>
        <p:nvSpPr>
          <p:cNvPr id="8249" name="Content Placeholder 2"/>
          <p:cNvSpPr txBox="1">
            <a:spLocks/>
          </p:cNvSpPr>
          <p:nvPr/>
        </p:nvSpPr>
        <p:spPr bwMode="auto">
          <a:xfrm>
            <a:off x="323850" y="5373688"/>
            <a:ext cx="849630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342900" indent="-342900" algn="just">
              <a:spcBef>
                <a:spcPct val="20000"/>
              </a:spcBef>
              <a:spcAft>
                <a:spcPts val="300"/>
              </a:spcAft>
              <a:buFont typeface="Arial" charset="0"/>
              <a:buChar char="•"/>
            </a:pP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If similar trends continued by the end of the year… </a:t>
            </a:r>
          </a:p>
          <a:p>
            <a:pPr marL="342900" indent="-342900" algn="just">
              <a:spcBef>
                <a:spcPct val="20000"/>
              </a:spcBef>
              <a:spcAft>
                <a:spcPts val="300"/>
              </a:spcAft>
              <a:buFont typeface="Arial" charset="0"/>
              <a:buChar char="•"/>
            </a:pP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...VAT shortfall alone (RSD 77 billion) would increase the deficit from RSD 122 to 200 billion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title"/>
          </p:nvPr>
        </p:nvSpPr>
        <p:spPr>
          <a:xfrm>
            <a:off x="468313" y="188913"/>
            <a:ext cx="8351837" cy="936625"/>
          </a:xfrm>
        </p:spPr>
        <p:txBody>
          <a:bodyPr/>
          <a:lstStyle/>
          <a:p>
            <a:pPr eaLnBrk="1" hangingPunct="1"/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However, we expect higher 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VAT based </a:t>
            </a:r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revenues in the coming months</a:t>
            </a:r>
            <a:endParaRPr lang="en-US" sz="4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219" name="Content Placeholder 2"/>
          <p:cNvSpPr>
            <a:spLocks noGrp="1"/>
          </p:cNvSpPr>
          <p:nvPr>
            <p:ph idx="1"/>
          </p:nvPr>
        </p:nvSpPr>
        <p:spPr>
          <a:xfrm>
            <a:off x="323850" y="1484313"/>
            <a:ext cx="8496300" cy="5184775"/>
          </a:xfrm>
        </p:spPr>
        <p:txBody>
          <a:bodyPr/>
          <a:lstStyle/>
          <a:p>
            <a:pPr algn="just" eaLnBrk="1" hangingPunct="1">
              <a:spcAft>
                <a:spcPts val="300"/>
              </a:spcAft>
            </a:pP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In late 2012, significant changes were made in VAT collection system </a:t>
            </a:r>
          </a:p>
          <a:p>
            <a:pPr lvl="1" algn="just" eaLnBrk="1" hangingPunct="1">
              <a:spcAft>
                <a:spcPts val="300"/>
              </a:spcAft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Payment upon collection (up to 6 months), raising the limit for quarterly settlement of tax liabilities, raising the threshold for the inclusion in the VAT system, 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shorter VAT return period 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spcAft>
                <a:spcPts val="300"/>
              </a:spcAft>
            </a:pP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Some revenues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are delayed – deficit will decrease as well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Aft>
                <a:spcPts val="300"/>
              </a:spcAft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Therefore, it would be unjustified to conclude that the VAT shortfall would amount to RSD 77 billion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and that the deficit would be twice as big as the planned one (which is indicated by January and February data) </a:t>
            </a:r>
          </a:p>
          <a:p>
            <a:pPr algn="just" eaLnBrk="1" hangingPunct="1">
              <a:spcAft>
                <a:spcPts val="300"/>
              </a:spcAft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But the whole </a:t>
            </a:r>
            <a:r>
              <a:rPr lang="sr-Latn-RS" sz="2300" dirty="0" smtClean="0">
                <a:latin typeface="Times New Roman" pitchFamily="18" charset="0"/>
                <a:cs typeface="Times New Roman" pitchFamily="18" charset="0"/>
              </a:rPr>
              <a:t>jan-feb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shortfall</a:t>
            </a:r>
            <a:r>
              <a:rPr lang="sr-Latn-R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will not be compensated either </a:t>
            </a:r>
          </a:p>
          <a:p>
            <a:pPr lvl="1" algn="just" eaLnBrk="1" hangingPunct="1">
              <a:spcAft>
                <a:spcPts val="300"/>
              </a:spcAft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Temporary factors cannot fully account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for t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he shortfall of VAT based revenues </a:t>
            </a:r>
          </a:p>
          <a:p>
            <a:pPr lvl="1" algn="just" eaLnBrk="1" hangingPunct="1">
              <a:spcAft>
                <a:spcPts val="300"/>
              </a:spcAft>
            </a:pP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Lower revenues from corporate income tax are evident – we warned about that as early as last year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0F0B12A-7900-43E8-8F6A-A6B09C704DB7}" type="slidenum">
              <a:rPr lang="sr-Latn-RS"/>
              <a:pPr>
                <a:defRPr/>
              </a:pPr>
              <a:t>8</a:t>
            </a:fld>
            <a:endParaRPr lang="sr-Latn-R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179388" y="115888"/>
            <a:ext cx="8856662" cy="1081087"/>
          </a:xfrm>
        </p:spPr>
        <p:txBody>
          <a:bodyPr/>
          <a:lstStyle/>
          <a:p>
            <a:pPr eaLnBrk="1" hangingPunct="1"/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New Government interventions 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represent </a:t>
            </a:r>
            <a:r>
              <a:rPr lang="en-US" sz="4200" dirty="0">
                <a:latin typeface="Times New Roman" pitchFamily="18" charset="0"/>
                <a:cs typeface="Times New Roman" pitchFamily="18" charset="0"/>
              </a:rPr>
              <a:t>huge </a:t>
            </a:r>
            <a:r>
              <a:rPr lang="en-US" sz="4200" dirty="0" smtClean="0">
                <a:latin typeface="Times New Roman" pitchFamily="18" charset="0"/>
                <a:cs typeface="Times New Roman" pitchFamily="18" charset="0"/>
              </a:rPr>
              <a:t>fiscal cost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179512" y="1556593"/>
            <a:ext cx="8784976" cy="5184775"/>
          </a:xfrm>
        </p:spPr>
        <p:txBody>
          <a:bodyPr/>
          <a:lstStyle/>
          <a:p>
            <a:pPr algn="just" eaLnBrk="1" hangingPunct="1">
              <a:spcAft>
                <a:spcPts val="300"/>
              </a:spcAft>
            </a:pP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The Government will still intervene in </a:t>
            </a:r>
            <a:r>
              <a:rPr lang="sr-Latn-RS" sz="2300" dirty="0">
                <a:latin typeface="Times New Roman" pitchFamily="18" charset="0"/>
                <a:cs typeface="Times New Roman" pitchFamily="18" charset="0"/>
              </a:rPr>
              <a:t>Železara Smederevo (</a:t>
            </a:r>
            <a:r>
              <a:rPr lang="sr-Latn-RS" sz="2300" dirty="0" smtClean="0">
                <a:latin typeface="Times New Roman" pitchFamily="18" charset="0"/>
                <a:cs typeface="Times New Roman" pitchFamily="18" charset="0"/>
              </a:rPr>
              <a:t>Smederevo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 Steel</a:t>
            </a:r>
            <a:r>
              <a:rPr lang="sr-Latn-R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300" dirty="0">
                <a:latin typeface="Times New Roman" pitchFamily="18" charset="0"/>
                <a:cs typeface="Times New Roman" pitchFamily="18" charset="0"/>
              </a:rPr>
              <a:t>Mill)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Aft>
                <a:spcPts val="300"/>
              </a:spcAft>
            </a:pPr>
            <a:r>
              <a:rPr lang="sr-Latn-RS" sz="1900" dirty="0">
                <a:latin typeface="Times New Roman" pitchFamily="18" charset="0"/>
                <a:cs typeface="Times New Roman" pitchFamily="18" charset="0"/>
              </a:rPr>
              <a:t>Funds were not planned for this in the budget despite our 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warning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s</a:t>
            </a:r>
            <a:r>
              <a:rPr lang="sr-Latn-R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en-US" sz="19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Aft>
                <a:spcPts val="300"/>
              </a:spcAft>
            </a:pPr>
            <a:r>
              <a:rPr lang="sr-Latn-RS" sz="1900" dirty="0">
                <a:latin typeface="Times New Roman" pitchFamily="18" charset="0"/>
                <a:cs typeface="Times New Roman" pitchFamily="18" charset="0"/>
              </a:rPr>
              <a:t>Expenditures are financed through the Development Fund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sr-Latn-RS" sz="1900" dirty="0">
                <a:latin typeface="Times New Roman" pitchFamily="18" charset="0"/>
                <a:cs typeface="Times New Roman" pitchFamily="18" charset="0"/>
              </a:rPr>
              <a:t>off-budget 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spcAft>
                <a:spcPts val="300"/>
              </a:spcAft>
            </a:pPr>
            <a:r>
              <a:rPr lang="sr-Latn-RS" sz="2300" dirty="0">
                <a:latin typeface="Times New Roman" pitchFamily="18" charset="0"/>
                <a:cs typeface="Times New Roman" pitchFamily="18" charset="0"/>
              </a:rPr>
              <a:t>There are other expenditures (</a:t>
            </a:r>
            <a:r>
              <a:rPr lang="sr-Latn-RS" sz="2300" dirty="0" smtClean="0">
                <a:latin typeface="Times New Roman" pitchFamily="18" charset="0"/>
                <a:cs typeface="Times New Roman" pitchFamily="18" charset="0"/>
              </a:rPr>
              <a:t>dis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solved</a:t>
            </a:r>
            <a:r>
              <a:rPr lang="sr-Latn-RS" sz="23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sr-Latn-RS" sz="2300" dirty="0">
                <a:latin typeface="Times New Roman" pitchFamily="18" charset="0"/>
                <a:cs typeface="Times New Roman" pitchFamily="18" charset="0"/>
              </a:rPr>
              <a:t>Environment Protection Fund, settling some </a:t>
            </a: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arrears</a:t>
            </a:r>
            <a:r>
              <a:rPr lang="sr-Latn-RS" sz="2300" dirty="0">
                <a:latin typeface="Times New Roman" pitchFamily="18" charset="0"/>
                <a:cs typeface="Times New Roman" pitchFamily="18" charset="0"/>
              </a:rPr>
              <a:t>) 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Aft>
                <a:spcPts val="300"/>
              </a:spcAft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sr-Latn-RS" sz="1900" dirty="0">
                <a:latin typeface="Times New Roman" pitchFamily="18" charset="0"/>
                <a:cs typeface="Times New Roman" pitchFamily="18" charset="0"/>
              </a:rPr>
              <a:t>artly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settled by posting them “below the line” </a:t>
            </a:r>
          </a:p>
          <a:p>
            <a:pPr algn="just" eaLnBrk="1" hangingPunct="1">
              <a:spcAft>
                <a:spcPts val="300"/>
              </a:spcAft>
            </a:pPr>
            <a:r>
              <a:rPr lang="en-US" sz="2300" dirty="0">
                <a:latin typeface="Times New Roman" pitchFamily="18" charset="0"/>
                <a:cs typeface="Times New Roman" pitchFamily="18" charset="0"/>
              </a:rPr>
              <a:t>Creative solutions, but the public debt is </a:t>
            </a: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increased all the same as if these are actual budget expenditures </a:t>
            </a:r>
            <a:endParaRPr lang="en-US" sz="2300" dirty="0">
              <a:latin typeface="Times New Roman" pitchFamily="18" charset="0"/>
              <a:cs typeface="Times New Roman" pitchFamily="18" charset="0"/>
            </a:endParaRPr>
          </a:p>
          <a:p>
            <a:pPr lvl="1" algn="just" eaLnBrk="1" hangingPunct="1">
              <a:spcAft>
                <a:spcPts val="300"/>
              </a:spcAft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It is all the same whether they will be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posted as budget 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expenditure – even from the transparency standpoint, it would be better if they are seen in the budget  </a:t>
            </a:r>
          </a:p>
          <a:p>
            <a:pPr algn="just" eaLnBrk="1" hangingPunct="1">
              <a:spcAft>
                <a:spcPts val="300"/>
              </a:spcAft>
            </a:pPr>
            <a:r>
              <a:rPr lang="en-US" sz="2300" dirty="0" smtClean="0">
                <a:latin typeface="Times New Roman" pitchFamily="18" charset="0"/>
                <a:cs typeface="Times New Roman" pitchFamily="18" charset="0"/>
              </a:rPr>
              <a:t>Real deficit may surpass the formal one even by 0.5% of GDP  </a:t>
            </a:r>
          </a:p>
          <a:p>
            <a:pPr lvl="1" algn="just" eaLnBrk="1" hangingPunct="1">
              <a:spcAft>
                <a:spcPts val="300"/>
              </a:spcAft>
            </a:pP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There are even new initiatives (IT sector, </a:t>
            </a:r>
            <a:r>
              <a:rPr lang="en-US" sz="1900" dirty="0" smtClean="0">
                <a:latin typeface="Times New Roman" pitchFamily="18" charset="0"/>
                <a:cs typeface="Times New Roman" pitchFamily="18" charset="0"/>
              </a:rPr>
              <a:t>reindustrialization</a:t>
            </a:r>
            <a:r>
              <a:rPr lang="en-US" sz="1900" dirty="0">
                <a:latin typeface="Times New Roman" pitchFamily="18" charset="0"/>
                <a:cs typeface="Times New Roman" pitchFamily="18" charset="0"/>
              </a:rPr>
              <a:t>...)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324230-5CC1-4300-95F9-FABF289A1CE3}" type="slidenum">
              <a:rPr lang="sr-Latn-RS"/>
              <a:pPr>
                <a:defRPr/>
              </a:pPr>
              <a:t>9</a:t>
            </a:fld>
            <a:endParaRPr lang="sr-Latn-R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3038</TotalTime>
  <Words>1910</Words>
  <Application>Microsoft Office PowerPoint</Application>
  <PresentationFormat>On-screen Show (4:3)</PresentationFormat>
  <Paragraphs>211</Paragraphs>
  <Slides>18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PowerPoint Presentation</vt:lpstr>
      <vt:lpstr>Risks</vt:lpstr>
      <vt:lpstr>Basic assessments </vt:lpstr>
      <vt:lpstr>2012 deficit amounted to 6.6% of GDP</vt:lpstr>
      <vt:lpstr>Consolidated surplus in January </vt:lpstr>
      <vt:lpstr>Disturbingly high republic deficit</vt:lpstr>
      <vt:lpstr>High deficit is a consequence of decrease in public revenue</vt:lpstr>
      <vt:lpstr>However, we expect higher VAT based revenues in the coming months</vt:lpstr>
      <vt:lpstr>New Government interventions represent huge fiscal cost</vt:lpstr>
      <vt:lpstr>2013 deficit of over 4.5% of GDP?</vt:lpstr>
      <vt:lpstr>Quarterly budget execution targets</vt:lpstr>
      <vt:lpstr>Growing public debt </vt:lpstr>
      <vt:lpstr>Easier borrowing may be  a danger as well  </vt:lpstr>
      <vt:lpstr>Deficit must be reduced so as  to avoid public debt crisis </vt:lpstr>
      <vt:lpstr>Achieving the target in 2014 –  a great challenge ahead </vt:lpstr>
      <vt:lpstr>Arrears</vt:lpstr>
      <vt:lpstr>PowerPoint Presentation</vt:lpstr>
      <vt:lpstr>Reforms planned for 2013      /2 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Jelena Plocic</dc:creator>
  <cp:lastModifiedBy>Jelena Plocic</cp:lastModifiedBy>
  <cp:revision>329</cp:revision>
  <cp:lastPrinted>2012-09-11T16:34:39Z</cp:lastPrinted>
  <dcterms:created xsi:type="dcterms:W3CDTF">2012-09-10T16:35:40Z</dcterms:created>
  <dcterms:modified xsi:type="dcterms:W3CDTF">2014-10-09T14:26:55Z</dcterms:modified>
</cp:coreProperties>
</file>