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20"/>
  </p:notesMasterIdLst>
  <p:handoutMasterIdLst>
    <p:handoutMasterId r:id="rId21"/>
  </p:handoutMasterIdLst>
  <p:sldIdLst>
    <p:sldId id="265" r:id="rId3"/>
    <p:sldId id="266" r:id="rId4"/>
    <p:sldId id="273" r:id="rId5"/>
    <p:sldId id="275" r:id="rId6"/>
    <p:sldId id="274" r:id="rId7"/>
    <p:sldId id="276" r:id="rId8"/>
    <p:sldId id="277" r:id="rId9"/>
    <p:sldId id="26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06" autoAdjust="0"/>
  </p:normalViewPr>
  <p:slideViewPr>
    <p:cSldViewPr>
      <p:cViewPr>
        <p:scale>
          <a:sx n="64" d="100"/>
          <a:sy n="64" d="100"/>
        </p:scale>
        <p:origin x="-1728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FDC13-76E3-48A5-8D93-99ADE2C65CB7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36E5D-D753-43DA-A80D-BFF6917C0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59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22.1.2015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sr-Latn-RS" smtClean="0"/>
          </a:p>
        </p:txBody>
      </p:sp>
    </p:spTree>
    <p:extLst>
      <p:ext uri="{BB962C8B-B14F-4D97-AF65-F5344CB8AC3E}">
        <p14:creationId xmlns:p14="http://schemas.microsoft.com/office/powerpoint/2010/main" val="297460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EC88895E-614E-4B24-8D77-AC5DF5E68636}" type="slidenum">
              <a:r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EC88895E-614E-4B24-8D77-AC5DF5E68636}" type="slidenum">
              <a:rPr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EC88895E-614E-4B24-8D77-AC5DF5E68636}" type="slidenum">
              <a:rPr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EC88895E-614E-4B24-8D77-AC5DF5E68636}" type="slidenum">
              <a:rPr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EC88895E-614E-4B24-8D77-AC5DF5E68636}" type="slidenum">
              <a:rPr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EC88895E-614E-4B24-8D77-AC5DF5E68636}" type="slidenum">
              <a:rPr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EC88895E-614E-4B24-8D77-AC5DF5E68636}" type="slidenum">
              <a:rPr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5C147-36A9-4C96-8E2C-9C7F7BCB09D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766AA-53EF-4CBC-88AB-AB7C61E8D39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AAE89-79F3-48D9-8A88-42DED1C4082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9DF24-3D4C-4A90-B23D-5FAFD8B5EC5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E835C-04AA-48FE-92E9-8C7DD66245D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F3FAA-C6D6-4EB4-B412-305863E53EF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2C914-5A55-4FE1-BC25-81B0A573AB1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FA8A-75CF-4EA8-B1C2-E820E9D8865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1AD6-6790-462D-82B8-034817493AA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A9F07-62B3-4613-8034-1A31B851DD6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36C6B-DD76-410B-9D59-D45D93C75FE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CC2A4-F165-41F2-9440-E26EAE41D09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8AB94-D21A-4319-9228-3F4E6B3637C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85949-AD2F-4CD4-9530-B8D3BDCFDB2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B2568-D769-4E7B-8806-2FB616B0ED0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A587F-D25A-4C25-9D73-A451E98D171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417D9-5366-4D93-84BF-A395F14ED4E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E54BA-B6CC-4C96-B7F0-A90C3262703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5CCF-7955-47B7-8F56-2255C782A21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D30B6-2823-4614-9492-134BACBFCA0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FE252-531A-49C5-9BAA-5F884AE036B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A235C-C80F-4D79-AA8E-B6C95D78D48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486072-0571-4D7B-971F-39D0B4DA628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760A70-4DDB-4245-B599-4CA7CBFE6B2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22.1.2015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altLang="sr-Latn-RS" sz="400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0" i="0" u="none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Republic of Serbia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0" i="0" u="none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Fiscal Council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GB" b="0" i="0" u="none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23 December 2014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16346" y="2877904"/>
            <a:ext cx="874814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0" i="0" u="none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ASSESSMENT OF THE BILL ON THE 2015 BUDGET OF THE REPUBLIC OF SERBIA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altLang="sr-Latn-RS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altLang="sr-Latn-R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2015 Budget Expenditures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712968" cy="5256584"/>
          </a:xfrm>
        </p:spPr>
        <p:txBody>
          <a:bodyPr>
            <a:normAutofit fontScale="70000" lnSpcReduction="20000"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Expenditures are objectively planned - if the planned policies are implemented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However, there are risks of having the expenditures higher than planned...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b="0" i="0" u="none" dirty="0">
                <a:latin typeface="Times New Roman" pitchFamily="18" charset="0"/>
                <a:cs typeface="Times New Roman" pitchFamily="18" charset="0"/>
              </a:rPr>
              <a:t>Costs of possible intervention in the financial sector have not been planned (apart from the emergency borrowing of EUR 100 million)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b="0" i="0" u="none" dirty="0">
                <a:latin typeface="Times New Roman" pitchFamily="18" charset="0"/>
                <a:cs typeface="Times New Roman" pitchFamily="18" charset="0"/>
              </a:rPr>
              <a:t>Are the subsidies to </a:t>
            </a:r>
            <a:r>
              <a:rPr lang="en-GB" b="0" i="0" u="none" dirty="0" err="1">
                <a:latin typeface="Times New Roman" pitchFamily="18" charset="0"/>
                <a:cs typeface="Times New Roman" pitchFamily="18" charset="0"/>
              </a:rPr>
              <a:t>Železnica</a:t>
            </a:r>
            <a:r>
              <a:rPr lang="en-GB" b="0" i="0" u="none" dirty="0">
                <a:latin typeface="Times New Roman" pitchFamily="18" charset="0"/>
                <a:cs typeface="Times New Roman" pitchFamily="18" charset="0"/>
              </a:rPr>
              <a:t>, or to National Broadcasting Service going to be lower...?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b="0" i="0" u="none" dirty="0">
                <a:latin typeface="Times New Roman" pitchFamily="18" charset="0"/>
                <a:cs typeface="Times New Roman" pitchFamily="18" charset="0"/>
              </a:rPr>
              <a:t>Penalties, arrears?</a:t>
            </a:r>
          </a:p>
          <a:p>
            <a:pPr lvl="0" algn="l" rtl="0">
              <a:spcBef>
                <a:spcPts val="600"/>
              </a:spcBef>
              <a:spcAft>
                <a:spcPts val="600"/>
              </a:spcAft>
            </a:pPr>
            <a:r>
              <a:rPr lang="en-GB" sz="46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...but also lower than planned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Capital expenditures have been traditionally underperformed; will it be different in 2015?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Possibility of failing to complete privatisation and start employment downsizing in the public sector - possible “savings" from the severance pay</a:t>
            </a:r>
            <a:endParaRPr lang="en-GB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rtl="0"/>
            <a:endParaRPr lang="en-GB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6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301608" cy="980728"/>
          </a:xfrm>
        </p:spPr>
        <p:txBody>
          <a:bodyPr>
            <a:normAutofit fontScale="90000"/>
          </a:bodyPr>
          <a:lstStyle/>
          <a:p>
            <a:pPr rtl="0"/>
            <a:r>
              <a:rPr lang="en-GB" b="0" i="0" u="none" dirty="0" smtClean="0">
                <a:latin typeface="Times New Roman" pitchFamily="18" charset="0"/>
                <a:cs typeface="Times New Roman" pitchFamily="18" charset="0"/>
              </a:rPr>
              <a:t>Expenditure Dynamics </a:t>
            </a:r>
            <a:r>
              <a:rPr lang="en-GB" b="0" i="0" u="none" dirty="0">
                <a:latin typeface="Times New Roman" pitchFamily="18" charset="0"/>
                <a:cs typeface="Times New Roman" pitchFamily="18" charset="0"/>
              </a:rPr>
              <a:t>Should be Carefully Analysed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472608"/>
          </a:xfrm>
        </p:spPr>
        <p:txBody>
          <a:bodyPr>
            <a:normAutofit fontScale="55000" lnSpcReduction="20000"/>
          </a:bodyPr>
          <a:lstStyle/>
          <a:p>
            <a:pPr algn="l" rtl="0"/>
            <a:r>
              <a:rPr lang="en-GB" sz="4500" b="0" i="0" u="none" dirty="0">
                <a:latin typeface="Times New Roman" pitchFamily="18" charset="0"/>
                <a:cs typeface="Times New Roman" pitchFamily="18" charset="0"/>
              </a:rPr>
              <a:t>2015 budget expenditures are actually reduced by about 37 billion compared to the 2014 budget revision</a:t>
            </a:r>
          </a:p>
          <a:p>
            <a:pPr lvl="1" algn="l" rtl="0"/>
            <a:r>
              <a:rPr lang="en-GB" sz="3600" b="0" i="0" u="none" dirty="0">
                <a:latin typeface="Times New Roman" pitchFamily="18" charset="0"/>
                <a:cs typeface="Times New Roman" pitchFamily="18" charset="0"/>
              </a:rPr>
              <a:t>Formally only by 6 billion, because in 2015 the expenditures “below the line” - the repayment of the guaranteed loans of public enterprises - were included for the first time</a:t>
            </a:r>
          </a:p>
          <a:p>
            <a:pPr lvl="1" algn="l" rtl="0"/>
            <a:r>
              <a:rPr lang="en-GB" sz="3600" b="0" i="0" u="none" dirty="0">
                <a:latin typeface="Times New Roman" pitchFamily="18" charset="0"/>
                <a:cs typeface="Times New Roman" pitchFamily="18" charset="0"/>
              </a:rPr>
              <a:t>A positive change, but still not fully transparent (amounts have not been specified by enterprise)</a:t>
            </a:r>
          </a:p>
          <a:p>
            <a:pPr lvl="0" algn="l" rtl="0"/>
            <a:r>
              <a:rPr lang="en-GB" sz="45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biggest savings </a:t>
            </a:r>
            <a:r>
              <a:rPr lang="en-GB" sz="45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come from </a:t>
            </a:r>
            <a:r>
              <a:rPr lang="en-GB" sz="45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salary and pension cuts</a:t>
            </a:r>
          </a:p>
          <a:p>
            <a:pPr lvl="1" algn="l" rtl="0"/>
            <a:r>
              <a:rPr lang="en-GB" sz="36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Less </a:t>
            </a:r>
            <a:r>
              <a:rPr lang="en-GB" sz="36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funds for salaries (RSD 22 billion) and lower transfers to the Pension and Disability Insurance Fund (RSD 18 billion)</a:t>
            </a:r>
          </a:p>
          <a:p>
            <a:pPr lvl="1" algn="l" rtl="0"/>
            <a:r>
              <a:rPr lang="en-GB" sz="36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However, the overall salary cuts cannot be explained only by reducing the salary base by 10% (for the salaries exceeding 25,000 </a:t>
            </a:r>
            <a:r>
              <a:rPr lang="en-GB" sz="36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dinars)</a:t>
            </a:r>
          </a:p>
          <a:p>
            <a:pPr lvl="1" algn="l" rtl="0"/>
            <a:r>
              <a:rPr lang="en-GB" sz="36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Natural </a:t>
            </a:r>
            <a:r>
              <a:rPr lang="en-GB" sz="36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outflow and </a:t>
            </a:r>
            <a:r>
              <a:rPr lang="en-GB" sz="36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layoffs are impl</a:t>
            </a:r>
            <a:r>
              <a:rPr lang="en-GB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ied</a:t>
            </a:r>
            <a:r>
              <a:rPr lang="en-GB" sz="36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3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r>
              <a:rPr lang="en-GB" sz="45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Accumulated interest brings </a:t>
            </a:r>
            <a:r>
              <a:rPr lang="en-GB" sz="4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large </a:t>
            </a:r>
            <a:r>
              <a:rPr lang="en-GB" sz="45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expenditure increases </a:t>
            </a:r>
            <a:r>
              <a:rPr lang="en-GB" sz="45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GB" sz="45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2015</a:t>
            </a:r>
            <a:endParaRPr lang="en-GB" sz="4500" b="0" i="0" u="none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rtl="0"/>
            <a:r>
              <a:rPr lang="en-GB" sz="36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Interest growth of 19 billion</a:t>
            </a:r>
            <a:endParaRPr lang="en-GB" sz="3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r>
              <a:rPr lang="en-GB" sz="44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GB" sz="4400" b="0" i="0" u="none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expenditures from </a:t>
            </a:r>
            <a:r>
              <a:rPr lang="en-GB" sz="44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 are gone</a:t>
            </a:r>
          </a:p>
          <a:p>
            <a:pPr lvl="1" algn="l" rtl="0"/>
            <a:r>
              <a:rPr lang="en-GB" sz="3600" b="0" i="0" u="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Arrears to banks, floods, subsidies to </a:t>
            </a:r>
            <a:r>
              <a:rPr lang="en-GB" sz="3600" b="0" i="0" u="none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Srbijagas</a:t>
            </a:r>
            <a:endParaRPr lang="en-GB" sz="3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rtl="0"/>
            <a:endParaRPr lang="en-GB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7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New 2015 Policies that Decrease/Increase Expenditures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47500" lnSpcReduction="20000"/>
          </a:bodyPr>
          <a:lstStyle/>
          <a:p>
            <a:pPr marL="457200" lvl="1" indent="-457200"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4400" dirty="0">
                <a:latin typeface="Times New Roman" pitchFamily="18" charset="0"/>
                <a:cs typeface="Times New Roman" pitchFamily="18" charset="0"/>
              </a:rPr>
              <a:t>Lower expenditures planned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Amendments to the Law on Public Procurement</a:t>
            </a: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They should allow savings for goods and services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Subsidies to agriculture and </a:t>
            </a:r>
            <a:r>
              <a:rPr lang="en-GB" sz="3800" b="0" i="0" u="none" dirty="0" err="1">
                <a:latin typeface="Times New Roman" pitchFamily="18" charset="0"/>
                <a:cs typeface="Times New Roman" pitchFamily="18" charset="0"/>
              </a:rPr>
              <a:t>Železnice</a:t>
            </a:r>
            <a:endParaRPr lang="en-GB" sz="3800" b="0" i="0" u="none" dirty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Agricultural subsidies reduced by about RSD 6 billion, and subsidies to </a:t>
            </a:r>
            <a:r>
              <a:rPr lang="en-GB" sz="3800" b="0" i="0" u="none" dirty="0" err="1">
                <a:latin typeface="Times New Roman" pitchFamily="18" charset="0"/>
                <a:cs typeface="Times New Roman" pitchFamily="18" charset="0"/>
              </a:rPr>
              <a:t>Železnice</a:t>
            </a: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 by 1.4 billion</a:t>
            </a:r>
          </a:p>
          <a:p>
            <a:pPr marL="457200" lvl="1" indent="0" algn="l" rtl="0">
              <a:spcBef>
                <a:spcPts val="500"/>
              </a:spcBef>
              <a:spcAft>
                <a:spcPts val="500"/>
              </a:spcAft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-457200" algn="l" rtl="0"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4500" b="0" i="0" u="none" dirty="0">
                <a:latin typeface="Times New Roman" pitchFamily="18" charset="0"/>
                <a:cs typeface="Times New Roman" pitchFamily="18" charset="0"/>
              </a:rPr>
              <a:t>Higher expenditures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Severance pay</a:t>
            </a: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For the enterprises in restructuring - RSD 16 billion</a:t>
            </a: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For the public sector - RSD 8 billion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Investments</a:t>
            </a: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3800" b="0" i="0" u="none" dirty="0">
                <a:latin typeface="Times New Roman" pitchFamily="18" charset="0"/>
                <a:cs typeface="Times New Roman" pitchFamily="18" charset="0"/>
              </a:rPr>
              <a:t>3 billion more than in the revised budget (which is over 15 billion more than the 2014 budget execution)</a:t>
            </a:r>
          </a:p>
          <a:p>
            <a:pPr marL="457200" lvl="1" indent="-457200" algn="l" rtl="0"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3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Unchanged Policies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92500" lnSpcReduction="10000"/>
          </a:bodyPr>
          <a:lstStyle/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Subsidies to economy and investors</a:t>
            </a: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2600" b="0" i="0" u="none">
                <a:latin typeface="Times New Roman" pitchFamily="18" charset="0"/>
                <a:cs typeface="Times New Roman" pitchFamily="18" charset="0"/>
              </a:rPr>
              <a:t>Remained at the 2014 level or slightly increased for investors, tourism, culture, roads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Social welfare</a:t>
            </a: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2400" b="0" i="0" u="none">
                <a:latin typeface="Times New Roman" pitchFamily="18" charset="0"/>
                <a:cs typeface="Times New Roman" pitchFamily="18" charset="0"/>
              </a:rPr>
              <a:t>Without a Transition Fund (severance pay), it remained unchanged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Relations between the Republic of Serbia, funds and local self-governments (Law on Local Self-Government Financing)</a:t>
            </a: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2400" b="0" i="0" u="none">
                <a:latin typeface="Times New Roman" pitchFamily="18" charset="0"/>
                <a:cs typeface="Times New Roman" pitchFamily="18" charset="0"/>
              </a:rPr>
              <a:t>No control over the finances of funds and local self-government (surplus/deficit, arrears)</a:t>
            </a:r>
          </a:p>
          <a:p>
            <a:pPr lvl="1" algn="l" rtl="0">
              <a:spcBef>
                <a:spcPts val="500"/>
              </a:spcBef>
              <a:spcAft>
                <a:spcPts val="500"/>
              </a:spcAft>
            </a:pPr>
            <a:r>
              <a:rPr lang="en-GB" sz="2400" b="0" i="0" u="none">
                <a:latin typeface="Times New Roman" pitchFamily="18" charset="0"/>
                <a:cs typeface="Times New Roman" pitchFamily="18" charset="0"/>
              </a:rPr>
              <a:t>Unpredictable transfers from the Republic of Serbia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2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Second Budget Revision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GB" sz="3500" b="0" i="0" u="none">
                <a:latin typeface="Times New Roman" pitchFamily="18" charset="0"/>
                <a:cs typeface="Times New Roman" pitchFamily="18" charset="0"/>
              </a:rPr>
              <a:t>New budget revision is adopted less than two months after the first budget revision for 2014 </a:t>
            </a:r>
          </a:p>
          <a:p>
            <a:pPr algn="l"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The reason for this are the inaccurate and incomplete plans of expenditures in the first revisions</a:t>
            </a:r>
          </a:p>
          <a:p>
            <a:pPr lvl="1" algn="l" rtl="0"/>
            <a:r>
              <a:rPr lang="en-GB" sz="2400" b="0" i="0" u="none">
                <a:latin typeface="Times New Roman" pitchFamily="18" charset="0"/>
                <a:cs typeface="Times New Roman" pitchFamily="18" charset="0"/>
              </a:rPr>
              <a:t>Serious weaknesses and shortcomings of the budget process lie behind these failures</a:t>
            </a:r>
          </a:p>
          <a:p>
            <a:pPr algn="l"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New expenditures of RSD 7 billion:</a:t>
            </a:r>
          </a:p>
          <a:p>
            <a:pPr lvl="1" algn="l" rtl="0"/>
            <a:r>
              <a:rPr lang="en-GB" sz="2400" b="0" i="0" u="none">
                <a:latin typeface="Times New Roman" pitchFamily="18" charset="0"/>
                <a:cs typeface="Times New Roman" pitchFamily="18" charset="0"/>
              </a:rPr>
              <a:t>4 billion for agricultural subsidies</a:t>
            </a:r>
          </a:p>
          <a:p>
            <a:pPr lvl="1" algn="l" rtl="0"/>
            <a:r>
              <a:rPr lang="en-GB" sz="2400" b="0" i="0" u="none">
                <a:latin typeface="Times New Roman" pitchFamily="18" charset="0"/>
                <a:cs typeface="Times New Roman" pitchFamily="18" charset="0"/>
              </a:rPr>
              <a:t>3 billions for arrears in the justice system</a:t>
            </a:r>
          </a:p>
          <a:p>
            <a:pPr lvl="1" algn="l" rtl="0"/>
            <a:r>
              <a:rPr lang="en-GB" sz="2400" b="0" i="0" u="none">
                <a:latin typeface="Times New Roman" pitchFamily="18" charset="0"/>
                <a:cs typeface="Times New Roman" pitchFamily="18" charset="0"/>
              </a:rPr>
              <a:t>Positive aspect: total expenditures and deficit are not changed due to the reduction of other expenditures</a:t>
            </a:r>
          </a:p>
          <a:p>
            <a:pPr lvl="1" algn="l" rtl="0"/>
            <a:endParaRPr lang="en-GB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l" rtl="0">
              <a:buNone/>
            </a:pPr>
            <a:endParaRPr lang="en-GB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2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36104"/>
          </a:xfrm>
        </p:spPr>
        <p:txBody>
          <a:bodyPr>
            <a:normAutofit/>
          </a:bodyPr>
          <a:lstStyle/>
          <a:p>
            <a:pPr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Shortcomings of Budgeting Process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5184576"/>
          </a:xfrm>
        </p:spPr>
        <p:txBody>
          <a:bodyPr>
            <a:normAutofit fontScale="70000" lnSpcReduction="20000"/>
          </a:bodyPr>
          <a:lstStyle/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4000" b="0" i="0" u="none">
                <a:latin typeface="Times New Roman" pitchFamily="18" charset="0"/>
                <a:cs typeface="Times New Roman" pitchFamily="18" charset="0"/>
              </a:rPr>
              <a:t>There is no list of institutions and entities that make up the public sector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4000" b="0" i="0" u="none">
                <a:latin typeface="Times New Roman" pitchFamily="18" charset="0"/>
                <a:cs typeface="Times New Roman" pitchFamily="18" charset="0"/>
              </a:rPr>
              <a:t>Many agencies and (quasi-) budget institutions are not included in the budget of the Republic of Serbia</a:t>
            </a:r>
          </a:p>
          <a:p>
            <a:pPr lvl="0" algn="l" rtl="0">
              <a:spcBef>
                <a:spcPts val="500"/>
              </a:spcBef>
              <a:spcAft>
                <a:spcPts val="500"/>
              </a:spcAft>
            </a:pPr>
            <a:r>
              <a:rPr lang="en-GB" sz="4000" b="0" i="0" u="none">
                <a:latin typeface="Times New Roman" pitchFamily="18" charset="0"/>
                <a:cs typeface="Times New Roman" pitchFamily="18" charset="0"/>
              </a:rPr>
              <a:t>There is no system for monitoring arrears and undertaken obligations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4000" b="0" i="0" u="none">
                <a:latin typeface="Times New Roman" pitchFamily="18" charset="0"/>
                <a:cs typeface="Times New Roman" pitchFamily="18" charset="0"/>
              </a:rPr>
              <a:t>There is no registry of employees in the public sector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4000" b="0" i="0" u="none">
                <a:latin typeface="Times New Roman" pitchFamily="18" charset="0"/>
                <a:cs typeface="Times New Roman" pitchFamily="18" charset="0"/>
              </a:rPr>
              <a:t>There is no IT system for budget preparation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4000" b="0" i="0" u="none">
                <a:latin typeface="Times New Roman" pitchFamily="18" charset="0"/>
                <a:cs typeface="Times New Roman" pitchFamily="18" charset="0"/>
              </a:rPr>
              <a:t>There is no systemic framework for budget negotiations at the technical level</a:t>
            </a:r>
          </a:p>
          <a:p>
            <a:pPr algn="l" rtl="0">
              <a:spcBef>
                <a:spcPts val="500"/>
              </a:spcBef>
              <a:spcAft>
                <a:spcPts val="500"/>
              </a:spcAft>
            </a:pPr>
            <a:r>
              <a:rPr lang="en-GB" sz="4000" b="0" i="0" u="none">
                <a:latin typeface="Times New Roman" pitchFamily="18" charset="0"/>
                <a:cs typeface="Times New Roman" pitchFamily="18" charset="0"/>
              </a:rPr>
              <a:t>Insufficient capacity of human resources in budget departments 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l" rtl="0">
              <a:buNone/>
            </a:pPr>
            <a:endParaRPr lang="en-GB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Consequences of Budgetary Weaknesses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752528"/>
          </a:xfrm>
        </p:spPr>
        <p:txBody>
          <a:bodyPr>
            <a:normAutofit/>
          </a:bodyPr>
          <a:lstStyle/>
          <a:p>
            <a:pPr algn="l" rtl="0"/>
            <a:r>
              <a:rPr lang="en-GB" sz="3600" b="0" i="0" u="none">
                <a:latin typeface="Times New Roman" pitchFamily="18" charset="0"/>
                <a:cs typeface="Times New Roman" pitchFamily="18" charset="0"/>
              </a:rPr>
              <a:t>Annual laws on budget are not adhered to, frequent budget revisions</a:t>
            </a:r>
            <a:endParaRPr lang="en-GB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 Revision II: expenditures for only two months overestimated by RSD 40 billion</a:t>
            </a:r>
          </a:p>
          <a:p>
            <a:pPr lvl="1" algn="l"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 Regular emergence of new “old” arrears</a:t>
            </a:r>
          </a:p>
          <a:p>
            <a:pPr algn="l" rtl="0"/>
            <a:r>
              <a:rPr lang="en-GB" sz="3600" b="0" i="0" u="none">
                <a:latin typeface="Times New Roman" pitchFamily="18" charset="0"/>
                <a:cs typeface="Times New Roman" pitchFamily="18" charset="0"/>
              </a:rPr>
              <a:t>Three-year spending plans in the </a:t>
            </a:r>
            <a:r>
              <a:rPr lang="en-GB" sz="3600" b="0" i="1" u="none">
                <a:latin typeface="Times New Roman" pitchFamily="18" charset="0"/>
                <a:cs typeface="Times New Roman" pitchFamily="18" charset="0"/>
              </a:rPr>
              <a:t>Fiscal Strategy</a:t>
            </a:r>
            <a:r>
              <a:rPr lang="en-GB" sz="3600" b="0" i="0" u="none">
                <a:latin typeface="Times New Roman" pitchFamily="18" charset="0"/>
                <a:cs typeface="Times New Roman" pitchFamily="18" charset="0"/>
              </a:rPr>
              <a:t> are not respected</a:t>
            </a:r>
          </a:p>
          <a:p>
            <a:pPr lvl="1" algn="l"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beneficiaries are unable to make predictable plans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56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64096"/>
          </a:xfrm>
        </p:spPr>
        <p:txBody>
          <a:bodyPr>
            <a:normAutofit fontScale="90000"/>
          </a:bodyPr>
          <a:lstStyle/>
          <a:p>
            <a:pPr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Programme Budgeting is not the Solution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256584"/>
          </a:xfrm>
        </p:spPr>
        <p:txBody>
          <a:bodyPr>
            <a:normAutofit fontScale="77500" lnSpcReduction="20000"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International experience suggests the order of reforms that has not been respected in Serbia: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3100" b="0" i="0" u="none" dirty="0">
                <a:latin typeface="Times New Roman" pitchFamily="18" charset="0"/>
                <a:cs typeface="Times New Roman" pitchFamily="18" charset="0"/>
              </a:rPr>
              <a:t>&gt; Compliance with the annual budget 			</a:t>
            </a:r>
            <a:r>
              <a:rPr lang="en-GB" sz="3100" b="0" i="1" u="none" dirty="0">
                <a:latin typeface="Times New Roman" pitchFamily="18" charset="0"/>
                <a:cs typeface="Times New Roman" pitchFamily="18" charset="0"/>
              </a:rPr>
              <a:t>NO</a:t>
            </a:r>
            <a:endParaRPr lang="en-GB" sz="3100" i="1" dirty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3100" b="0" i="0" u="none">
                <a:latin typeface="Times New Roman" pitchFamily="18" charset="0"/>
                <a:cs typeface="Times New Roman" pitchFamily="18" charset="0"/>
              </a:rPr>
              <a:t>&gt; Compliance with the three-year budget 		</a:t>
            </a:r>
            <a:r>
              <a:rPr lang="en-GB" sz="3100" b="0" i="1" u="none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GB" sz="3100" b="0" i="0" u="none">
                <a:latin typeface="Times New Roman" pitchFamily="18" charset="0"/>
                <a:cs typeface="Times New Roman" pitchFamily="18" charset="0"/>
              </a:rPr>
              <a:t>	</a:t>
            </a:r>
            <a:endParaRPr lang="en-GB" sz="3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3100" b="0" i="0" u="none" dirty="0">
                <a:latin typeface="Times New Roman" pitchFamily="18" charset="0"/>
                <a:cs typeface="Times New Roman" pitchFamily="18" charset="0"/>
              </a:rPr>
              <a:t>&gt; Programme budget and performance indicators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“Attempts to skip reform priorities are likely to produce unsuccessful reforms”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1,500 pages of programme and indicators meet the requirements of form but not of substance 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3100" b="0" i="0" u="none" dirty="0">
                <a:latin typeface="Times New Roman" pitchFamily="18" charset="0"/>
                <a:cs typeface="Times New Roman" pitchFamily="18" charset="0"/>
              </a:rPr>
              <a:t>It would be more useful to have a comprehensive list of budget beneficiaries, employees, arrears </a:t>
            </a:r>
            <a:endParaRPr lang="en-GB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4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16458"/>
            <a:ext cx="8821737" cy="576238"/>
          </a:xfrm>
        </p:spPr>
        <p:txBody>
          <a:bodyPr/>
          <a:lstStyle/>
          <a:p>
            <a:pPr rtl="0" eaLnBrk="1" hangingPunct="1"/>
            <a:r>
              <a:rPr lang="en-GB" sz="3600" b="0" i="0" u="none">
                <a:latin typeface="Times New Roman" pitchFamily="18" charset="0"/>
                <a:cs typeface="Times New Roman" pitchFamily="18" charset="0"/>
              </a:rPr>
              <a:t>Basic Findings</a:t>
            </a:r>
            <a:endParaRPr lang="en-GB" altLang="sr-Latn-R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568952" cy="576064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The 2015 budget introduces important measures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to permanently  </a:t>
            </a: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reduce </a:t>
            </a:r>
            <a:r>
              <a:rPr lang="en-GB" sz="2400" b="0" i="0" u="none" dirty="0" smtClean="0">
                <a:latin typeface="Times New Roman" pitchFamily="18" charset="0"/>
                <a:cs typeface="Times New Roman" pitchFamily="18" charset="0"/>
              </a:rPr>
              <a:t>expenditures (</a:t>
            </a: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EUR 600-650 million) </a:t>
            </a: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Savings effectuated through cuts in salaries (10%) and pensions (5%)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Planned </a:t>
            </a:r>
            <a:r>
              <a:rPr lang="en-GB" sz="1600" b="0" i="0" u="none" dirty="0" smtClean="0">
                <a:latin typeface="Times New Roman" pitchFamily="18" charset="0"/>
                <a:cs typeface="Times New Roman" pitchFamily="18" charset="0"/>
              </a:rPr>
              <a:t>public sector </a:t>
            </a: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downsizing </a:t>
            </a:r>
            <a:r>
              <a:rPr lang="en-GB" sz="1600" b="0" i="0" u="none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5%)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Abandoned practice of issuing new guarantees for covering the losses of </a:t>
            </a:r>
            <a:r>
              <a:rPr lang="en-GB" sz="1600" b="0" i="0" u="none" dirty="0" smtClean="0">
                <a:latin typeface="Times New Roman" pitchFamily="18" charset="0"/>
                <a:cs typeface="Times New Roman" pitchFamily="18" charset="0"/>
              </a:rPr>
              <a:t>SOEs</a:t>
            </a:r>
            <a:endParaRPr lang="en-GB" sz="1600" b="0" i="0" u="none" dirty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600" b="0" i="0" u="none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measures (agricultural subsidies, gas transit fees, etc.)</a:t>
            </a:r>
          </a:p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Risks: there are no plans for employment </a:t>
            </a:r>
            <a:r>
              <a:rPr lang="en-GB" sz="2400" b="0" i="0" u="none" dirty="0" smtClean="0">
                <a:latin typeface="Times New Roman" pitchFamily="18" charset="0"/>
                <a:cs typeface="Times New Roman" pitchFamily="18" charset="0"/>
              </a:rPr>
              <a:t>downsizing; </a:t>
            </a: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reform of public enterprises?</a:t>
            </a:r>
          </a:p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Public debt trajectory will not be reversed </a:t>
            </a:r>
            <a:r>
              <a:rPr lang="en-GB" sz="2400" b="0" i="0" u="none" dirty="0" smtClean="0">
                <a:latin typeface="Times New Roman" pitchFamily="18" charset="0"/>
                <a:cs typeface="Times New Roman" pitchFamily="18" charset="0"/>
              </a:rPr>
              <a:t>before 2018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Insufficient deficit reduction over the medium term (3.8% of GDP in 2017)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There are no specified measures; there is no Fiscal Strategy that would include a medium-term plan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600" b="0" i="0" u="none" dirty="0">
                <a:latin typeface="Times New Roman" pitchFamily="18" charset="0"/>
                <a:cs typeface="Times New Roman" pitchFamily="18" charset="0"/>
              </a:rPr>
              <a:t>Announced economic growth is overly optimistic; better coordination with monetary policy is required (bad experience from 2014)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buFont typeface="Symbol"/>
              <a:buChar char="Þ"/>
              <a:defRPr/>
            </a:pPr>
            <a:r>
              <a:rPr lang="en-GB" sz="1600" b="0" i="0" u="none" dirty="0" smtClean="0">
                <a:latin typeface="Times New Roman" pitchFamily="18" charset="0"/>
                <a:cs typeface="Times New Roman" pitchFamily="18" charset="0"/>
              </a:rPr>
              <a:t>Without additional measures fiscal consolidation will extend to 2018</a:t>
            </a:r>
            <a:endParaRPr lang="en-GB" sz="1600" b="0" i="0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6512" y="-27384"/>
            <a:ext cx="9144000" cy="864270"/>
          </a:xfrm>
        </p:spPr>
        <p:txBody>
          <a:bodyPr/>
          <a:lstStyle/>
          <a:p>
            <a:pPr rtl="0" eaLnBrk="1" hangingPunct="1"/>
            <a:r>
              <a:rPr lang="en-GB" sz="3250" b="0" i="0" u="none" dirty="0">
                <a:latin typeface="Times New Roman" pitchFamily="18" charset="0"/>
                <a:cs typeface="Times New Roman" pitchFamily="18" charset="0"/>
              </a:rPr>
              <a:t>First Challenge - Reduction of </a:t>
            </a:r>
            <a:r>
              <a:rPr lang="en-GB" sz="3250" b="0" i="0" u="none" dirty="0" smtClean="0">
                <a:latin typeface="Times New Roman" pitchFamily="18" charset="0"/>
                <a:cs typeface="Times New Roman" pitchFamily="18" charset="0"/>
              </a:rPr>
              <a:t>Salaries </a:t>
            </a:r>
            <a:r>
              <a:rPr lang="en-GB" sz="3250" b="0" i="0" u="none" dirty="0">
                <a:latin typeface="Times New Roman" pitchFamily="18" charset="0"/>
                <a:cs typeface="Times New Roman" pitchFamily="18" charset="0"/>
              </a:rPr>
              <a:t>and Pensions</a:t>
            </a:r>
            <a:endParaRPr lang="en-GB" altLang="sr-Latn-RS" sz="32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544616"/>
          </a:xfrm>
        </p:spPr>
        <p:txBody>
          <a:bodyPr/>
          <a:lstStyle/>
          <a:p>
            <a:pPr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10% salary cuts and progressive pension cuts (correspond to 5% linear cuts) - about EUR 400 million</a:t>
            </a:r>
          </a:p>
          <a:p>
            <a:pPr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In addition, it has been planned to reduce the number of employees in the public sector by about 5% (</a:t>
            </a: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about 27,000 fewer employees)</a:t>
            </a:r>
            <a:endParaRPr lang="en-GB" sz="23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efers 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to the “budget” sector: education, health, security, and administration (500-550 thousand employees) </a:t>
            </a:r>
            <a:endParaRPr lang="en-GB" sz="1900" dirty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Additional savings of over EUR 100 million, to be noticed as of 2016</a:t>
            </a: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Severance pay to be paid in 2015, will not be reduced at once, but over the year</a:t>
            </a:r>
          </a:p>
          <a:p>
            <a:pPr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Employment downsizing will not happen only through natural outflows plus a ban on new employment - there will have to be layoffs</a:t>
            </a: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Natural outflow, i.e. retirement - 15-20 thousand a year... </a:t>
            </a: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... but a certain number of employees will have to be replaced</a:t>
            </a: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With the lowest possible replacement rate (1:5), the attainment of this goal will require the layoff of about 10,000 people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36496" cy="792262"/>
          </a:xfrm>
        </p:spPr>
        <p:txBody>
          <a:bodyPr/>
          <a:lstStyle/>
          <a:p>
            <a:pPr rtl="0" eaLnBrk="1" hangingPunct="1"/>
            <a:r>
              <a:rPr lang="en-GB" sz="3500" b="0" i="0" u="none" dirty="0" smtClean="0">
                <a:latin typeface="Times New Roman" pitchFamily="18" charset="0"/>
                <a:cs typeface="Times New Roman" pitchFamily="18" charset="0"/>
              </a:rPr>
              <a:t>Employment Downsizing is Risky Without a Plan</a:t>
            </a:r>
            <a:endParaRPr lang="en-GB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616624"/>
          </a:xfrm>
        </p:spPr>
        <p:txBody>
          <a:bodyPr/>
          <a:lstStyle/>
          <a:p>
            <a:pPr marL="342900" lvl="1" indent="-342900" algn="just" rtl="0" eaLnBrk="1" hangingPunct="1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en-GB" sz="2200" b="0" i="0" u="none" dirty="0">
                <a:latin typeface="Times New Roman" pitchFamily="18" charset="0"/>
                <a:cs typeface="Times New Roman" pitchFamily="18" charset="0"/>
              </a:rPr>
              <a:t>It has been announced that in-depth analyses of public sector employment will be conducted by the end of 2014 </a:t>
            </a: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Objective downsizing criteria and precise plans 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of where and how many employees should be laid </a:t>
            </a: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off were expected</a:t>
            </a:r>
            <a:endParaRPr lang="en-GB" sz="1900" b="0" i="0" u="none" dirty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200" b="0" i="0" u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200" b="0" i="0" u="none" dirty="0">
                <a:latin typeface="Times New Roman" pitchFamily="18" charset="0"/>
                <a:cs typeface="Times New Roman" pitchFamily="18" charset="0"/>
              </a:rPr>
              <a:t>public sector is not homogeneous - in some places there is a surplus, while in others there is a lack of employees</a:t>
            </a: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Natural outflow, i.e. retirement </a:t>
            </a: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is non-selective 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and uncontrolled</a:t>
            </a: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Linear reduction in the number of employees has already turned out to be inefficient</a:t>
            </a:r>
          </a:p>
          <a:p>
            <a:pPr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200" b="0" i="0" u="none" dirty="0">
                <a:latin typeface="Times New Roman" pitchFamily="18" charset="0"/>
                <a:cs typeface="Times New Roman" pitchFamily="18" charset="0"/>
              </a:rPr>
              <a:t>If the employment downsizing is performed without a </a:t>
            </a:r>
            <a:r>
              <a:rPr lang="en-GB" sz="2200" b="0" i="0" u="none" dirty="0" smtClean="0">
                <a:latin typeface="Times New Roman" pitchFamily="18" charset="0"/>
                <a:cs typeface="Times New Roman" pitchFamily="18" charset="0"/>
              </a:rPr>
              <a:t>plan it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is bound to be non-optimal and risk</a:t>
            </a:r>
            <a:r>
              <a:rPr lang="en-GB" sz="2200" b="0" i="0" u="none" dirty="0" smtClean="0"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 lvl="1"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Is the number of employees going to be reduced exactly where it should be reduced? Is it going to happen at all? </a:t>
            </a:r>
          </a:p>
          <a:p>
            <a:pPr algn="just" rtl="0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GB" sz="2200" b="0" i="0" u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200" b="0" i="0" u="none" dirty="0">
                <a:latin typeface="Times New Roman" pitchFamily="18" charset="0"/>
                <a:cs typeface="Times New Roman" pitchFamily="18" charset="0"/>
              </a:rPr>
              <a:t>Government must take both control and responsibility for this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" y="188466"/>
            <a:ext cx="9144000" cy="1008286"/>
          </a:xfrm>
        </p:spPr>
        <p:txBody>
          <a:bodyPr/>
          <a:lstStyle/>
          <a:p>
            <a:pPr rtl="0" eaLnBrk="1" hangingPunct="1"/>
            <a:r>
              <a:rPr lang="en-GB" sz="3500" b="0" i="0" u="none" dirty="0">
                <a:latin typeface="Times New Roman" pitchFamily="18" charset="0"/>
                <a:cs typeface="Times New Roman" pitchFamily="18" charset="0"/>
              </a:rPr>
              <a:t>Second </a:t>
            </a:r>
            <a:r>
              <a:rPr lang="en-GB" sz="3500" b="0" i="0" u="none" dirty="0" smtClean="0">
                <a:latin typeface="Times New Roman" pitchFamily="18" charset="0"/>
                <a:cs typeface="Times New Roman" pitchFamily="18" charset="0"/>
              </a:rPr>
              <a:t>Challenge </a:t>
            </a:r>
            <a:r>
              <a:rPr lang="en-GB" sz="3500" b="0" i="0" u="none" dirty="0">
                <a:latin typeface="Times New Roman" pitchFamily="18" charset="0"/>
                <a:cs typeface="Times New Roman" pitchFamily="18" charset="0"/>
              </a:rPr>
              <a:t>- Starting to Solve the Problem of State-owned Enterprises</a:t>
            </a:r>
            <a:endParaRPr lang="en-GB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256584"/>
          </a:xfrm>
        </p:spPr>
        <p:txBody>
          <a:bodyPr/>
          <a:lstStyle/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The budget does not envisage any new guarantees for covering the losses of public enterprises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Great if it happens - it will not bring immediate savings in 2015, but will prevent further growth of fiscal costs</a:t>
            </a:r>
          </a:p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In 2015, the major challenges will be </a:t>
            </a:r>
            <a:r>
              <a:rPr lang="en-GB" sz="2300" b="0" i="0" u="none" dirty="0" err="1">
                <a:latin typeface="Times New Roman" pitchFamily="18" charset="0"/>
                <a:cs typeface="Times New Roman" pitchFamily="18" charset="0"/>
              </a:rPr>
              <a:t>Srbijagas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 and EPS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900" b="0" i="0" u="none" dirty="0" err="1">
                <a:latin typeface="Times New Roman" pitchFamily="18" charset="0"/>
                <a:cs typeface="Times New Roman" pitchFamily="18" charset="0"/>
              </a:rPr>
              <a:t>Srbijagas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 - solving the status of entire petrochemical complex at the beginning of the year (</a:t>
            </a:r>
            <a:r>
              <a:rPr lang="en-GB" sz="1900" b="0" i="0" u="none" dirty="0" err="1">
                <a:latin typeface="Times New Roman" pitchFamily="18" charset="0"/>
                <a:cs typeface="Times New Roman" pitchFamily="18" charset="0"/>
              </a:rPr>
              <a:t>Azotara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900" b="0" i="0" u="none" dirty="0" err="1">
                <a:latin typeface="Times New Roman" pitchFamily="18" charset="0"/>
                <a:cs typeface="Times New Roman" pitchFamily="18" charset="0"/>
              </a:rPr>
              <a:t>Petrohemija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, MSK)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EPS - surplus of employees, poor billing, technical losses and theft, organisational problems, low price... </a:t>
            </a:r>
            <a:endParaRPr lang="en-GB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Additional short term challenges are privatisation 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2300" b="0" i="0" u="none" dirty="0" err="1">
                <a:latin typeface="Times New Roman" pitchFamily="18" charset="0"/>
                <a:cs typeface="Times New Roman" pitchFamily="18" charset="0"/>
              </a:rPr>
              <a:t>Železara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300" b="0" i="0" u="none" dirty="0" err="1" smtClean="0">
                <a:latin typeface="Times New Roman" pitchFamily="18" charset="0"/>
                <a:cs typeface="Times New Roman" pitchFamily="18" charset="0"/>
              </a:rPr>
              <a:t>Smederevo</a:t>
            </a:r>
            <a:r>
              <a:rPr lang="en-GB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3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business reform of </a:t>
            </a:r>
            <a:r>
              <a:rPr lang="en-GB" sz="2300" b="0" i="0" u="none" dirty="0" err="1" smtClean="0">
                <a:latin typeface="Times New Roman" pitchFamily="18" charset="0"/>
                <a:cs typeface="Times New Roman" pitchFamily="18" charset="0"/>
              </a:rPr>
              <a:t>Železnice</a:t>
            </a:r>
            <a:endParaRPr lang="en-GB" sz="2300" b="0" i="0" u="none" dirty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This is assuming no 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new problems with domestic </a:t>
            </a: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banks.</a:t>
            </a:r>
            <a:endParaRPr lang="en-GB" sz="1900" b="0" i="0" u="none" dirty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Risky </a:t>
            </a: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GB" sz="23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300" dirty="0" smtClean="0">
                <a:latin typeface="Times New Roman" pitchFamily="18" charset="0"/>
                <a:cs typeface="Times New Roman" pitchFamily="18" charset="0"/>
              </a:rPr>
              <a:t>hese are</a:t>
            </a: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big and complex problems; there </a:t>
            </a: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been no </a:t>
            </a:r>
            <a:r>
              <a:rPr lang="en-GB" sz="2300" dirty="0" smtClean="0">
                <a:latin typeface="Times New Roman" pitchFamily="18" charset="0"/>
                <a:cs typeface="Times New Roman" pitchFamily="18" charset="0"/>
              </a:rPr>
              <a:t>systematic approach (</a:t>
            </a: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plans) 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for their solution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6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3" y="188466"/>
            <a:ext cx="8928993" cy="648246"/>
          </a:xfrm>
        </p:spPr>
        <p:txBody>
          <a:bodyPr/>
          <a:lstStyle/>
          <a:p>
            <a:pPr rtl="0" eaLnBrk="1" hangingPunct="1"/>
            <a:r>
              <a:rPr lang="en-GB" sz="3500" b="0" i="0" u="none">
                <a:latin typeface="Times New Roman" pitchFamily="18" charset="0"/>
                <a:cs typeface="Times New Roman" pitchFamily="18" charset="0"/>
              </a:rPr>
              <a:t>Medium-Term Prospects Remain Vague</a:t>
            </a:r>
            <a:endParaRPr lang="en-GB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/>
          <a:lstStyle/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400" b="0" i="0" u="none" dirty="0" smtClean="0">
                <a:latin typeface="Times New Roman" pitchFamily="18" charset="0"/>
                <a:cs typeface="Times New Roman" pitchFamily="18" charset="0"/>
              </a:rPr>
              <a:t>Assessment of the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400" b="0" i="0" u="none" dirty="0" smtClean="0">
                <a:latin typeface="Times New Roman" pitchFamily="18" charset="0"/>
                <a:cs typeface="Times New Roman" pitchFamily="18" charset="0"/>
              </a:rPr>
              <a:t>stimated </a:t>
            </a: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deficit in 2015 is possible only as part of a medium-term plan - and we still lack a Fiscal Strategy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000" b="0" i="0" u="none" dirty="0">
                <a:latin typeface="Times New Roman" pitchFamily="18" charset="0"/>
                <a:cs typeface="Times New Roman" pitchFamily="18" charset="0"/>
              </a:rPr>
              <a:t>Non-compliance with the budgeting calendar is </a:t>
            </a:r>
            <a:r>
              <a:rPr lang="en-GB" sz="2000" b="0" i="0" u="none" dirty="0" smtClean="0">
                <a:latin typeface="Times New Roman" pitchFamily="18" charset="0"/>
                <a:cs typeface="Times New Roman" pitchFamily="18" charset="0"/>
              </a:rPr>
              <a:t>substantial </a:t>
            </a:r>
            <a:r>
              <a:rPr lang="en-GB" sz="2000" b="0" i="0" u="none" dirty="0" err="1" smtClean="0">
                <a:latin typeface="Times New Roman" pitchFamily="18" charset="0"/>
                <a:cs typeface="Times New Roman" pitchFamily="18" charset="0"/>
              </a:rPr>
              <a:t>althouth</a:t>
            </a:r>
            <a:r>
              <a:rPr lang="en-GB" sz="2000" b="0" i="0" u="none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en-GB" sz="2000" b="0" i="0" u="none" dirty="0">
                <a:latin typeface="Times New Roman" pitchFamily="18" charset="0"/>
                <a:cs typeface="Times New Roman" pitchFamily="18" charset="0"/>
              </a:rPr>
              <a:t>the only aspect of this </a:t>
            </a:r>
            <a:r>
              <a:rPr lang="en-GB" sz="2000" b="0" i="0" u="none" dirty="0" smtClean="0">
                <a:latin typeface="Times New Roman" pitchFamily="18" charset="0"/>
                <a:cs typeface="Times New Roman" pitchFamily="18" charset="0"/>
              </a:rPr>
              <a:t>problem  </a:t>
            </a:r>
            <a:endParaRPr lang="en-GB" sz="2000" b="0" i="0" u="none" dirty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The budget </a:t>
            </a: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announced a 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gradual deficit reduction to 3.8% of GDP in 2017 </a:t>
            </a:r>
            <a:endParaRPr lang="en-GB" sz="2300" dirty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growth </a:t>
            </a: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is anticipated at 1.5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% in 2016 and 2% in 2017</a:t>
            </a: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Public 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debt </a:t>
            </a: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in planned to stabilize in 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en-GB" sz="1900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GB" sz="1900" b="0" i="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79% of GDP, after which it is supposed to decrease</a:t>
            </a:r>
          </a:p>
          <a:p>
            <a:pPr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Using the same </a:t>
            </a:r>
            <a:r>
              <a:rPr lang="en-GB" sz="2300" dirty="0" smtClean="0">
                <a:latin typeface="Times New Roman" pitchFamily="18" charset="0"/>
                <a:cs typeface="Times New Roman" pitchFamily="18" charset="0"/>
              </a:rPr>
              <a:t>assumptions, </a:t>
            </a: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Fiscal </a:t>
            </a:r>
            <a:r>
              <a:rPr lang="en-GB" sz="2300" b="0" i="0" u="none" dirty="0" smtClean="0">
                <a:latin typeface="Times New Roman" pitchFamily="18" charset="0"/>
                <a:cs typeface="Times New Roman" pitchFamily="18" charset="0"/>
              </a:rPr>
              <a:t>Council arrives at different conclusions</a:t>
            </a:r>
            <a:endParaRPr lang="en-GB" sz="2300" b="0" i="0" u="none" dirty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The growth of public debt will not stop in 2017 (at the level that exceeds 80% of GDP)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9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88466"/>
            <a:ext cx="8856984" cy="648246"/>
          </a:xfrm>
        </p:spPr>
        <p:txBody>
          <a:bodyPr/>
          <a:lstStyle/>
          <a:p>
            <a:pPr rtl="0" eaLnBrk="1" hangingPunct="1"/>
            <a:r>
              <a:rPr lang="en-GB" sz="3300" b="0" i="0" u="none" dirty="0" smtClean="0">
                <a:latin typeface="Times New Roman" pitchFamily="18" charset="0"/>
                <a:cs typeface="Times New Roman" pitchFamily="18" charset="0"/>
              </a:rPr>
              <a:t>Prolonged </a:t>
            </a:r>
            <a:r>
              <a:rPr lang="en-GB" sz="3300" b="0" i="0" u="none" dirty="0">
                <a:latin typeface="Times New Roman" pitchFamily="18" charset="0"/>
                <a:cs typeface="Times New Roman" pitchFamily="18" charset="0"/>
              </a:rPr>
              <a:t>Recovery and Challenges Ahead</a:t>
            </a:r>
            <a:endParaRPr lang="en-GB" altLang="sr-Latn-RS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/>
          <a:lstStyle/>
          <a:p>
            <a:pPr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GDP growth of 1.5% in 2016 is hard to achieve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000" b="0" i="0" u="none" dirty="0" smtClean="0">
                <a:latin typeface="Times New Roman" pitchFamily="18" charset="0"/>
                <a:cs typeface="Times New Roman" pitchFamily="18" charset="0"/>
              </a:rPr>
              <a:t>Real private </a:t>
            </a:r>
            <a:r>
              <a:rPr lang="en-GB" sz="2000" b="0" i="0" u="none" dirty="0">
                <a:latin typeface="Times New Roman" pitchFamily="18" charset="0"/>
                <a:cs typeface="Times New Roman" pitchFamily="18" charset="0"/>
              </a:rPr>
              <a:t>consumption growth of 1</a:t>
            </a:r>
            <a:r>
              <a:rPr lang="en-GB" sz="2000" b="0" i="0" u="none" dirty="0" smtClean="0">
                <a:latin typeface="Times New Roman" pitchFamily="18" charset="0"/>
                <a:cs typeface="Times New Roman" pitchFamily="18" charset="0"/>
              </a:rPr>
              <a:t>% is optimistic</a:t>
            </a:r>
            <a:endParaRPr lang="en-GB" sz="2000" b="0" i="0" u="none" dirty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000" b="0" i="0" u="none" dirty="0">
                <a:latin typeface="Times New Roman" pitchFamily="18" charset="0"/>
                <a:cs typeface="Times New Roman" pitchFamily="18" charset="0"/>
              </a:rPr>
              <a:t>Problems of both private and public sector are too big to be solved in just one year</a:t>
            </a:r>
          </a:p>
          <a:p>
            <a:pPr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The share of public debt to GDP </a:t>
            </a:r>
            <a:r>
              <a:rPr lang="en-GB" sz="2400" b="0" i="0" u="none" dirty="0" smtClean="0">
                <a:latin typeface="Times New Roman" pitchFamily="18" charset="0"/>
                <a:cs typeface="Times New Roman" pitchFamily="18" charset="0"/>
              </a:rPr>
              <a:t>will grow further- to almost </a:t>
            </a:r>
            <a:r>
              <a:rPr lang="en-GB" sz="2400" b="0" i="0" u="none" dirty="0">
                <a:latin typeface="Times New Roman" pitchFamily="18" charset="0"/>
                <a:cs typeface="Times New Roman" pitchFamily="18" charset="0"/>
              </a:rPr>
              <a:t>85% of GDP in 2018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700" b="0" i="0" u="none" dirty="0" smtClean="0">
                <a:latin typeface="Times New Roman" pitchFamily="18" charset="0"/>
                <a:cs typeface="Times New Roman" pitchFamily="18" charset="0"/>
              </a:rPr>
              <a:t>The deficit will be sharply reduced after 2015</a:t>
            </a:r>
            <a:endParaRPr lang="en-GB" sz="2700" b="0" i="0" u="none" dirty="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000" b="0" i="0" u="none" dirty="0">
                <a:latin typeface="Times New Roman" pitchFamily="18" charset="0"/>
                <a:cs typeface="Times New Roman" pitchFamily="18" charset="0"/>
              </a:rPr>
              <a:t>Proportional to the 2015 reduction, but without salary and pension cuts - risky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Fiscal consolidation will continue in 2018</a:t>
            </a:r>
          </a:p>
          <a:p>
            <a:pPr lvl="1"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900" b="0" i="0" u="none" dirty="0">
                <a:latin typeface="Times New Roman" pitchFamily="18" charset="0"/>
                <a:cs typeface="Times New Roman" pitchFamily="18" charset="0"/>
              </a:rPr>
              <a:t>The deficit should be lowered to below 3% of GDP (from 3.8% of GDP) </a:t>
            </a:r>
          </a:p>
          <a:p>
            <a:pPr algn="just" rtl="0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300" b="0" i="0" u="none" dirty="0">
                <a:latin typeface="Times New Roman" pitchFamily="18" charset="0"/>
                <a:cs typeface="Times New Roman" pitchFamily="18" charset="0"/>
              </a:rPr>
              <a:t>The 2015 budget announces a positive shift, but adjustments will be long-lasting and the real challenges still lie ahead</a:t>
            </a:r>
            <a:endParaRPr lang="en-GB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7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4" y="404664"/>
            <a:ext cx="8707118" cy="592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64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GB" b="0" i="0" u="none">
                <a:latin typeface="Times New Roman" pitchFamily="18" charset="0"/>
                <a:cs typeface="Times New Roman" pitchFamily="18" charset="0"/>
              </a:rPr>
              <a:t>2015 Budget - Public Revenues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5112568"/>
          </a:xfrm>
        </p:spPr>
        <p:txBody>
          <a:bodyPr>
            <a:normAutofit fontScale="77500" lnSpcReduction="20000"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The revenues in 2014 </a:t>
            </a:r>
            <a:r>
              <a:rPr lang="en-GB" sz="4100" b="0" i="0" u="none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about 5 billion more than envisaged in the budget revision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3200" b="0" i="0" u="none" dirty="0" smtClean="0">
                <a:latin typeface="Times New Roman" pitchFamily="18" charset="0"/>
                <a:cs typeface="Times New Roman" pitchFamily="18" charset="0"/>
              </a:rPr>
              <a:t>There are indications </a:t>
            </a:r>
            <a:r>
              <a:rPr lang="en-GB" sz="3200" b="0" i="0" u="none" dirty="0">
                <a:latin typeface="Times New Roman" pitchFamily="18" charset="0"/>
                <a:cs typeface="Times New Roman" pitchFamily="18" charset="0"/>
              </a:rPr>
              <a:t>of a certain degree of increase in fiscal discipline at </a:t>
            </a:r>
            <a:r>
              <a:rPr lang="en-GB" sz="3200" b="0" i="0" u="none" dirty="0" smtClean="0">
                <a:latin typeface="Times New Roman" pitchFamily="18" charset="0"/>
                <a:cs typeface="Times New Roman" pitchFamily="18" charset="0"/>
              </a:rPr>
              <a:t>the year end, </a:t>
            </a:r>
            <a:r>
              <a:rPr lang="en-GB" sz="3200" b="0" i="0" u="none" dirty="0">
                <a:latin typeface="Times New Roman" pitchFamily="18" charset="0"/>
                <a:cs typeface="Times New Roman" pitchFamily="18" charset="0"/>
              </a:rPr>
              <a:t>but it is still too early to judge the extent and sustainability of these trends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sz="4100" b="0" i="0" u="none" dirty="0" smtClean="0">
                <a:latin typeface="Times New Roman" pitchFamily="18" charset="0"/>
                <a:cs typeface="Times New Roman" pitchFamily="18" charset="0"/>
              </a:rPr>
              <a:t>Tax </a:t>
            </a: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revenues </a:t>
            </a:r>
            <a:r>
              <a:rPr lang="en-GB" sz="4100" b="0" i="0" u="none" dirty="0" smtClean="0">
                <a:latin typeface="Times New Roman" pitchFamily="18" charset="0"/>
                <a:cs typeface="Times New Roman" pitchFamily="18" charset="0"/>
              </a:rPr>
              <a:t>are realistically projected, </a:t>
            </a: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in accordance with macro trends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3200" b="0" i="0" u="none" dirty="0">
                <a:latin typeface="Times New Roman" pitchFamily="18" charset="0"/>
                <a:cs typeface="Times New Roman" pitchFamily="18" charset="0"/>
              </a:rPr>
              <a:t>We support the responsible decision not to budget </a:t>
            </a:r>
            <a:r>
              <a:rPr lang="en-GB" sz="3200" b="0" i="0" u="none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3200" b="0" i="0" u="none" dirty="0">
                <a:latin typeface="Times New Roman" pitchFamily="18" charset="0"/>
                <a:cs typeface="Times New Roman" pitchFamily="18" charset="0"/>
              </a:rPr>
              <a:t>possible income from shadow economy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GB" sz="4100" b="0" i="0" u="none" dirty="0">
                <a:latin typeface="Times New Roman" pitchFamily="18" charset="0"/>
                <a:cs typeface="Times New Roman" pitchFamily="18" charset="0"/>
              </a:rPr>
              <a:t>Certain risks related to non-tax revenue</a:t>
            </a:r>
          </a:p>
          <a:p>
            <a:pPr lvl="1" algn="l" rtl="0">
              <a:spcBef>
                <a:spcPts val="600"/>
              </a:spcBef>
              <a:spcAft>
                <a:spcPts val="600"/>
              </a:spcAft>
            </a:pPr>
            <a:r>
              <a:rPr lang="en-GB" sz="3200" b="0" i="0" u="none" dirty="0">
                <a:latin typeface="Times New Roman" pitchFamily="18" charset="0"/>
                <a:cs typeface="Times New Roman" pitchFamily="18" charset="0"/>
              </a:rPr>
              <a:t>Projected large increase in revenue from public enterprises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EDF00061-9FBD-48A9-86F6-DA2B6180A6BA}" type="slidenum">
              <a:rPr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1696</Words>
  <Application>Microsoft Office PowerPoint</Application>
  <PresentationFormat>On-screen Show (4:3)</PresentationFormat>
  <Paragraphs>164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1_Office Theme</vt:lpstr>
      <vt:lpstr>2_Office Theme</vt:lpstr>
      <vt:lpstr>PowerPoint Presentation</vt:lpstr>
      <vt:lpstr>Basic Findings</vt:lpstr>
      <vt:lpstr>First Challenge - Reduction of Salaries and Pensions</vt:lpstr>
      <vt:lpstr>Employment Downsizing is Risky Without a Plan</vt:lpstr>
      <vt:lpstr>Second Challenge - Starting to Solve the Problem of State-owned Enterprises</vt:lpstr>
      <vt:lpstr>Medium-Term Prospects Remain Vague</vt:lpstr>
      <vt:lpstr>Prolonged Recovery and Challenges Ahead</vt:lpstr>
      <vt:lpstr>PowerPoint Presentation</vt:lpstr>
      <vt:lpstr>2015 Budget - Public Revenues</vt:lpstr>
      <vt:lpstr>2015 Budget Expenditures</vt:lpstr>
      <vt:lpstr>Expenditure Dynamics Should be Carefully Analysed</vt:lpstr>
      <vt:lpstr>New 2015 Policies that Decrease/Increase Expenditures</vt:lpstr>
      <vt:lpstr>Unchanged Policies</vt:lpstr>
      <vt:lpstr>Second Budget Revision</vt:lpstr>
      <vt:lpstr>Shortcomings of Budgeting Process</vt:lpstr>
      <vt:lpstr>Consequences of Budgetary Weaknesses</vt:lpstr>
      <vt:lpstr>Programme Budgeting is not the Solution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 </cp:lastModifiedBy>
  <cp:revision>94</cp:revision>
  <cp:lastPrinted>2014-12-23T09:20:44Z</cp:lastPrinted>
  <dcterms:created xsi:type="dcterms:W3CDTF">2014-10-24T08:04:53Z</dcterms:created>
  <dcterms:modified xsi:type="dcterms:W3CDTF">2015-01-22T12:30:35Z</dcterms:modified>
</cp:coreProperties>
</file>