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24"/>
  </p:notesMasterIdLst>
  <p:handoutMasterIdLst>
    <p:handoutMasterId r:id="rId25"/>
  </p:handoutMasterIdLst>
  <p:sldIdLst>
    <p:sldId id="265" r:id="rId5"/>
    <p:sldId id="266" r:id="rId6"/>
    <p:sldId id="273" r:id="rId7"/>
    <p:sldId id="294" r:id="rId8"/>
    <p:sldId id="295" r:id="rId9"/>
    <p:sldId id="296" r:id="rId10"/>
    <p:sldId id="299" r:id="rId11"/>
    <p:sldId id="297" r:id="rId12"/>
    <p:sldId id="298" r:id="rId13"/>
    <p:sldId id="300" r:id="rId14"/>
    <p:sldId id="301" r:id="rId15"/>
    <p:sldId id="302" r:id="rId16"/>
    <p:sldId id="303" r:id="rId17"/>
    <p:sldId id="305" r:id="rId18"/>
    <p:sldId id="306" r:id="rId19"/>
    <p:sldId id="307" r:id="rId20"/>
    <p:sldId id="308" r:id="rId21"/>
    <p:sldId id="309" r:id="rId22"/>
    <p:sldId id="310" r:id="rId23"/>
  </p:sldIdLst>
  <p:sldSz cx="9144000" cy="6858000" type="screen4x3"/>
  <p:notesSz cx="6797675" cy="99282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1" autoAdjust="0"/>
    <p:restoredTop sz="97842" autoAdjust="0"/>
  </p:normalViewPr>
  <p:slideViewPr>
    <p:cSldViewPr>
      <p:cViewPr>
        <p:scale>
          <a:sx n="70" d="100"/>
          <a:sy n="70" d="100"/>
        </p:scale>
        <p:origin x="-1494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6599147654127421E-2"/>
          <c:y val="3.5891410203040632E-2"/>
          <c:w val="0.91273131122152928"/>
          <c:h val="0.8592553345334687"/>
        </c:manualLayout>
      </c:layout>
      <c:lineChart>
        <c:grouping val="standard"/>
        <c:varyColors val="0"/>
        <c:ser>
          <c:idx val="1"/>
          <c:order val="0"/>
          <c:tx>
            <c:strRef>
              <c:f>'Deficit 0.5'!$J$24</c:f>
              <c:strCache>
                <c:ptCount val="1"/>
                <c:pt idx="0">
                  <c:v>Циљани дефицит 0,5% БДП-а</c:v>
                </c:pt>
              </c:strCache>
            </c:strRef>
          </c:tx>
          <c:spPr>
            <a:ln w="254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'Deficit 0.5'!$I$25:$I$31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'Deficit 0.5'!$J$25:$J$31</c:f>
              <c:numCache>
                <c:formatCode>0.0</c:formatCode>
                <c:ptCount val="7"/>
                <c:pt idx="0">
                  <c:v>71.8</c:v>
                </c:pt>
                <c:pt idx="1">
                  <c:v>77.3</c:v>
                </c:pt>
                <c:pt idx="2">
                  <c:v>78.027389754709759</c:v>
                </c:pt>
                <c:pt idx="3">
                  <c:v>77.381691463655073</c:v>
                </c:pt>
                <c:pt idx="4">
                  <c:v>75.593509929390279</c:v>
                </c:pt>
                <c:pt idx="5">
                  <c:v>73.240433800840407</c:v>
                </c:pt>
                <c:pt idx="6">
                  <c:v>70.821719698423891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'Deficit 0.5'!$K$24</c:f>
              <c:strCache>
                <c:ptCount val="1"/>
                <c:pt idx="0">
                  <c:v>Дефицит око 3% БДП-а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ysDash"/>
            </a:ln>
          </c:spPr>
          <c:marker>
            <c:symbol val="none"/>
          </c:marker>
          <c:cat>
            <c:numRef>
              <c:f>'Deficit 0.5'!$I$25:$I$31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'Deficit 0.5'!$K$25:$K$31</c:f>
              <c:numCache>
                <c:formatCode>General</c:formatCode>
                <c:ptCount val="7"/>
                <c:pt idx="2" formatCode="0.0">
                  <c:v>78.027389754709759</c:v>
                </c:pt>
                <c:pt idx="3" formatCode="0.0">
                  <c:v>78.502949560894777</c:v>
                </c:pt>
                <c:pt idx="4" formatCode="0.0">
                  <c:v>78.676426547463095</c:v>
                </c:pt>
                <c:pt idx="5" formatCode="0.0">
                  <c:v>78.840477518705214</c:v>
                </c:pt>
                <c:pt idx="6" formatCode="0.0">
                  <c:v>78.709847381430578</c:v>
                </c:pt>
              </c:numCache>
            </c:numRef>
          </c:val>
          <c:smooth val="1"/>
        </c:ser>
        <c:ser>
          <c:idx val="3"/>
          <c:order val="2"/>
          <c:tx>
            <c:strRef>
              <c:f>'Deficit 0.5'!$L$24</c:f>
              <c:strCache>
                <c:ptCount val="1"/>
                <c:pt idx="0">
                  <c:v>Без реформи јавних и држ. предузећа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ysDot"/>
            </a:ln>
          </c:spPr>
          <c:marker>
            <c:symbol val="none"/>
          </c:marker>
          <c:dPt>
            <c:idx val="2"/>
            <c:marker>
              <c:symbol val="circle"/>
              <c:size val="8"/>
              <c:spPr>
                <a:noFill/>
                <a:ln>
                  <a:noFill/>
                </a:ln>
              </c:spPr>
            </c:marker>
            <c:bubble3D val="0"/>
          </c:dPt>
          <c:cat>
            <c:numRef>
              <c:f>'Deficit 0.5'!$I$25:$I$31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'Deficit 0.5'!$L$25:$L$31</c:f>
              <c:numCache>
                <c:formatCode>General</c:formatCode>
                <c:ptCount val="7"/>
                <c:pt idx="2" formatCode="0.0">
                  <c:v>78.027389754709759</c:v>
                </c:pt>
                <c:pt idx="3" formatCode="0.0">
                  <c:v>80.663592244694897</c:v>
                </c:pt>
                <c:pt idx="4" formatCode="0.0">
                  <c:v>82.430444754518092</c:v>
                </c:pt>
                <c:pt idx="5" formatCode="0.0">
                  <c:v>84.075101677473867</c:v>
                </c:pt>
                <c:pt idx="6" formatCode="0.0">
                  <c:v>85.649363487419421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411840"/>
        <c:axId val="37696256"/>
      </c:lineChart>
      <c:catAx>
        <c:axId val="37411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 pitchFamily="18" charset="0"/>
                <a:ea typeface="Trebuchet MS"/>
                <a:cs typeface="Times New Roman" pitchFamily="18" charset="0"/>
              </a:defRPr>
            </a:pPr>
            <a:endParaRPr lang="en-US"/>
          </a:p>
        </c:txPr>
        <c:crossAx val="37696256"/>
        <c:crosses val="autoZero"/>
        <c:auto val="1"/>
        <c:lblAlgn val="ctr"/>
        <c:lblOffset val="100"/>
        <c:noMultiLvlLbl val="0"/>
      </c:catAx>
      <c:valAx>
        <c:axId val="37696256"/>
        <c:scaling>
          <c:orientation val="minMax"/>
          <c:max val="86"/>
          <c:min val="7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 pitchFamily="18" charset="0"/>
                <a:ea typeface="Trebuchet MS"/>
                <a:cs typeface="Times New Roman" pitchFamily="18" charset="0"/>
              </a:defRPr>
            </a:pPr>
            <a:endParaRPr lang="en-US"/>
          </a:p>
        </c:txPr>
        <c:crossAx val="37411840"/>
        <c:crosses val="autoZero"/>
        <c:crossBetween val="between"/>
        <c:majorUnit val="2"/>
      </c:valAx>
    </c:plotArea>
    <c:legend>
      <c:legendPos val="b"/>
      <c:layout>
        <c:manualLayout>
          <c:xMode val="edge"/>
          <c:yMode val="edge"/>
          <c:x val="4.1613641082367474E-2"/>
          <c:y val="0.94006223414600087"/>
          <c:w val="0.9512739458080185"/>
          <c:h val="5.7848583524906134E-2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757A4-42A0-427D-9523-77D7104E26C8}" type="datetimeFigureOut">
              <a:rPr lang="en-GB" smtClean="0"/>
              <a:pPr/>
              <a:t>28/06/2016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314B5-1BB7-4D1B-8FF2-0939F0EBC4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460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18560-A9B8-491F-A33F-6D42063F0B06}" type="datetimeFigureOut">
              <a:rPr lang="sr-Latn-RS" smtClean="0"/>
              <a:pPr/>
              <a:t>28.6.2016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8895E-614E-4B24-8D77-AC5DF5E68636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72029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423843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/>
              <a:pPr/>
              <a:t>10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711282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24989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22588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123888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/>
              <a:pPr/>
              <a:t>19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83430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/>
              <a:pPr/>
              <a:t>2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3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4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/>
              <a:pPr/>
              <a:t>5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/>
              <a:pPr/>
              <a:t>6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/>
              <a:pPr/>
              <a:t>7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/>
              <a:pPr/>
              <a:t>8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/>
              <a:pPr/>
              <a:t>9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B172C-9E75-4B40-8A50-4415CF08C8CE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28.6.2016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9BEE2-57E8-448E-882F-BF669198A30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52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570EC-C7B9-4111-9D27-DDF3216E1C55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28.6.2016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BCD16-5748-4F0C-8D5A-A531B86624F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82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5110C-1DE1-4A4A-AD50-3600371F1DBC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28.6.2016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59471-099A-4DB3-9589-7F7429FA29AC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58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E2B79-DFC3-4128-85CC-23A04A8C89E5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28.6.2016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22F88-E416-4019-96A9-61888320A209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503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E0D0B-353B-4C91-A641-3E853810DFE7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28.6.2016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A297B-0EE4-435C-A24C-768B16B112E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367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470A8-E9A0-49F3-9561-F1B2CC43FEBF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28.6.2016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120EB-DDE1-4446-B91F-6212FC783463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523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C4CED-10BF-4915-9E05-3308E275D12D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28.6.2016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15394-49CE-44EF-96E1-282471F6724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00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FBCD7-12D7-43CE-9918-1101AF402DAB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28.6.2016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9CB96-1B98-4CB6-8631-52BB3715212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332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9E923-AF91-489C-B0BE-FB97BC5D652C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28.6.2016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B9322-6ECF-413C-944E-7D78DE941C5B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9211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42E72-BA2B-47FB-B80C-AA04BE13610E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28.6.2016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917EE-469C-4F5D-8FD3-CC4B6B8BD123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879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78F17-A36C-410C-870B-899F5C9D729C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28.6.2016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82F72-2114-4041-8D60-D7956516AD78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87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A889B-E189-48B8-8C62-3049B3E362AC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28.6.2016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00061-9FBD-48A9-86F6-DA2B6180A6BA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8920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EB260-EBAD-4D99-81EA-5E60910E0A1B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28.6.2016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590E7-AFA1-4075-9574-23E9AE148BA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81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D455D-A1F0-45EF-8470-5831C6E559C0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28.6.2016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FB59C-50E9-4F4C-9578-703921F83F60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3768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4CD87-534A-4B77-A929-3EDD1803403E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28.6.2016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CA964-B133-4536-A826-E1A04733668B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2681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2547-6A7D-4377-9D8C-4B9437CA53C4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28.6.2016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73388-FE50-4E91-B197-B6CA2BF41C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42417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9C14C-6FA9-4DFC-A06E-786B6D6FB93D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28.6.2016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EB6AF-F5E6-4194-8349-BB6D8CDFCF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10448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9CE2C-6221-4ADE-A479-5B9A3AA95718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28.6.2016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8C58A-B022-4F20-B71D-AA0201CA74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26943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825CC-F66D-4992-AADB-AB5976342843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28.6.2016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F5809-BBEE-48A8-B1FC-6D14FB80B1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59198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B6583-7C90-4128-B58F-8A70B792C0C7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28.6.2016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1F43E-A34D-403E-B5DF-08CD4138AB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64722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075A7-F3EF-45FF-9667-875F15048EB4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28.6.2016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0CDB2-DF8B-4CC0-828C-4745AA3279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4404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60EFC-B9D4-42E1-AA48-1E8D275FEE70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28.6.2016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F43B5-6396-4CFA-B4F4-032787C211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496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CA75E-221A-4C34-82FF-2CE2345BD303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28.6.2016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C4401-4224-4096-9D3B-7D44740AFBB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9504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FE719-9B00-4541-AA21-C3C2FD2E8190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28.6.2016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674F0-C3F8-4B43-96AA-EEC8F9AB77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72538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ACFB-C9E7-4973-88BB-39455C4B6450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28.6.2016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EB512-D5FC-41E5-A134-8B8DCCB105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50426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19DA7-CFC4-4474-AE7C-2A9047CCD36A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28.6.2016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386BF-06ED-418A-A635-DCF51619CC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07319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9369F-3D8D-479D-B326-4B0635B10458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28.6.2016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6A875-196C-4395-9C4A-F8D2459893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1721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B72C-582D-41CB-AB21-9AB372022D7B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28.6.2016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6A41-C0A9-4970-8684-BD41FCE64260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8932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2222-DD55-4FAA-959E-C5F799346395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28.6.2016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6A41-C0A9-4970-8684-BD41FCE64260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167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C41DC-0552-47C5-BD1F-A59F2B9587E6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28.6.2016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6A41-C0A9-4970-8684-BD41FCE64260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31857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4F28C-ECB2-4CD2-8788-B03EC3E3FA81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28.6.2016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6A41-C0A9-4970-8684-BD41FCE64260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00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1237-A2C8-47EB-B43B-1776824B6A24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28.6.2016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6A41-C0A9-4970-8684-BD41FCE64260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3916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F715-57E4-466E-98ED-C55276BB02B5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28.6.2016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6A41-C0A9-4970-8684-BD41FCE64260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245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B4C8D-0398-405F-A0EF-A7911E284934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28.6.2016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DA348-EB4E-49D1-90CD-5AF68B2B2B8E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50429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97AAE-8E29-48CD-8BAA-BC9290822A7A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28.6.2016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6A41-C0A9-4970-8684-BD41FCE64260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4449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E8C62-C54D-40DB-90C4-5140759C5961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28.6.2016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6A41-C0A9-4970-8684-BD41FCE64260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49349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3D6A-3CB6-4E7F-91E1-BCFC2DA7D44B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28.6.2016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6A41-C0A9-4970-8684-BD41FCE64260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95737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56DE-F3C6-4A24-988A-3D13F2AEAF5F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28.6.2016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6A41-C0A9-4970-8684-BD41FCE64260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73080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71A2-97FF-418E-BDA9-1AE16FFB01C2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28.6.2016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6A41-C0A9-4970-8684-BD41FCE64260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835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517FA-5939-448B-83F6-62ACA92405FA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28.6.2016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92F79-868D-4727-B34D-DA7533090A01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82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3C3C0-4578-499E-BB53-F68DDDBF6C68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28.6.2016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50F37-5036-4E24-AD66-2F9E2AEC298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213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A31AA-B1C2-4E24-B831-33975F1A1F2A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28.6.2016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A2ECE-4BD5-4236-8A45-9F1E52800C7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543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CDBC6-94C7-4197-8528-0E2BFB9EBCDF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28.6.2016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55F98-1D29-409C-B443-09FB5DAA329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208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C8C42-E725-4838-A98D-4C26C2833D18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28.6.2016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33EA6-E481-4B21-A3A6-055B58054150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618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  <a:endParaRPr lang="sr-Latn-CS" altLang="sr-Latn-R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  <a:endParaRPr lang="sr-Latn-CS" altLang="sr-Latn-R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4EE5E1-0379-4277-9C23-6A148394AADC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28.6.2016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FAEC01-88CF-4C8A-979C-397D851EBB6C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894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  <a:endParaRPr lang="sr-Latn-CS" altLang="sr-Latn-R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  <a:endParaRPr lang="sr-Latn-CS" altLang="sr-Latn-R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4464A5-D1B3-4E03-B230-E590AC90312D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28.6.2016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2F8972-E51B-4349-9DAD-46B7F94D59A9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18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424F07-6DE0-480B-BA71-9868D243A508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28.6.2016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3A07BA-ACF8-4434-BB41-1F27C08F2639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5679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28984-05E6-458B-BC30-0FCF9EAAA26A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28.6.2016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D6A41-C0A9-4970-8684-BD41FCE64260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519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95288" y="2565400"/>
            <a:ext cx="84248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sr-Latn-RS" sz="4000" dirty="0" smtClean="0">
              <a:solidFill>
                <a:srgbClr val="C0504D"/>
              </a:solidFill>
              <a:latin typeface="Arial" charset="0"/>
              <a:cs typeface="Arial" charset="0"/>
            </a:endParaRPr>
          </a:p>
        </p:txBody>
      </p:sp>
      <p:pic>
        <p:nvPicPr>
          <p:cNvPr id="2051" name="Слика 0" descr="Description: Grb-Srbija_20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76250"/>
            <a:ext cx="896937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1692275" y="620713"/>
            <a:ext cx="6048375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sr-Latn-R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Republic of Serbia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sr-Latn-R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Fiscal Council</a:t>
            </a:r>
            <a:endParaRPr lang="sr-Latn-CS" altLang="sr-Latn-RS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1835150" y="5156200"/>
            <a:ext cx="6048375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June 20, 2016</a:t>
            </a:r>
            <a:endParaRPr lang="sr-Latn-CS" altLang="sr-Latn-RS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" name="Rectangle 1"/>
          <p:cNvSpPr>
            <a:spLocks noChangeArrowheads="1"/>
          </p:cNvSpPr>
          <p:nvPr/>
        </p:nvSpPr>
        <p:spPr bwMode="auto">
          <a:xfrm>
            <a:off x="251520" y="2877904"/>
            <a:ext cx="8784976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FISCAL</a:t>
            </a:r>
            <a:r>
              <a:rPr lang="sr-Latn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TRENDS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2016 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CONSOLIDATION AND REFORM 2016-2020 </a:t>
            </a:r>
          </a:p>
          <a:p>
            <a:pPr algn="ctr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sr-Latn-RS" altLang="sr-Latn-RS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94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512" y="144016"/>
            <a:ext cx="8821737" cy="620688"/>
          </a:xfrm>
        </p:spPr>
        <p:txBody>
          <a:bodyPr/>
          <a:lstStyle/>
          <a:p>
            <a:pPr eaLnBrk="1" hangingPunct="1"/>
            <a:r>
              <a:rPr lang="sr-Cyrl-RS" altLang="sr-Latn-RS" sz="3000" dirty="0" smtClean="0">
                <a:latin typeface="Times New Roman" pitchFamily="18" charset="0"/>
                <a:cs typeface="Times New Roman" pitchFamily="18" charset="0"/>
              </a:rPr>
              <a:t>2016: </a:t>
            </a:r>
            <a:r>
              <a:rPr lang="en-US" altLang="sr-Latn-RS" sz="3000" dirty="0" smtClean="0">
                <a:latin typeface="Times New Roman" pitchFamily="18" charset="0"/>
                <a:cs typeface="Times New Roman" pitchFamily="18" charset="0"/>
              </a:rPr>
              <a:t>current fiscal </a:t>
            </a:r>
            <a:r>
              <a:rPr lang="en-GB" altLang="sr-Latn-RS" sz="3000" dirty="0" smtClean="0">
                <a:latin typeface="Times New Roman" pitchFamily="18" charset="0"/>
                <a:cs typeface="Times New Roman" pitchFamily="18" charset="0"/>
              </a:rPr>
              <a:t>trends</a:t>
            </a:r>
            <a:r>
              <a:rPr lang="en-US" altLang="sr-Latn-R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sr-Latn-RS" sz="3000" dirty="0" smtClean="0">
                <a:latin typeface="Times New Roman" pitchFamily="18" charset="0"/>
                <a:cs typeface="Times New Roman" pitchFamily="18" charset="0"/>
              </a:rPr>
              <a:t>favourable</a:t>
            </a:r>
            <a:r>
              <a:rPr lang="en-US" altLang="sr-Latn-R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sr-Latn-RS" sz="3000" dirty="0" smtClean="0">
                <a:latin typeface="Times New Roman" pitchFamily="18" charset="0"/>
                <a:cs typeface="Times New Roman" pitchFamily="18" charset="0"/>
              </a:rPr>
              <a:t>reforms delayed, risks present</a:t>
            </a:r>
            <a:endParaRPr lang="sr-Latn-CS" altLang="sr-Latn-R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5472608"/>
          </a:xfrm>
        </p:spPr>
        <p:txBody>
          <a:bodyPr/>
          <a:lstStyle/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Fiscal </a:t>
            </a:r>
            <a:r>
              <a:rPr lang="sr-Latn-BA" sz="2200" dirty="0" err="1" smtClean="0">
                <a:latin typeface="Times New Roman" pitchFamily="18" charset="0"/>
                <a:cs typeface="Times New Roman" pitchFamily="18" charset="0"/>
              </a:rPr>
              <a:t>trends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from the beginning of 2016 are better than expected – the deficit of 2.5% of GDP is possible (instead of the planned 4% of GDP)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Increase of public revenue, compared to plan, by about 60-65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dinars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Total expenditures close to the budget, but with altered structure (higher investments – good; lower severance payments – reforms running late)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Permanent deficit somewhat over 3% of GDP going into 2017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VAT, contributions, excise – we estimate to be permanent (about 1% of GDP); Non-tax revenue (4G license), severance payments – temporary (over 0.5% of GDP)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Improvements significant, but deficit still unsustainable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There are risks of deficit increasing again at the end of the year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Similar to 2014 (guaranteed debts for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BA" sz="1800" dirty="0" smtClean="0">
                <a:latin typeface="Times New Roman" pitchFamily="18" charset="0"/>
                <a:cs typeface="Times New Roman" pitchFamily="18" charset="0"/>
              </a:rPr>
              <a:t>tate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-owned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enterprises, JAT, banks) and 2015 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Srbijagas’s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debt to NIS, military pensions, agricultural subsidies) – this is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 almost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becoming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 rule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Possible risks: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Petrohemija’s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debt to NIS (85 m Euros), debts of RTB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and other state-owned enterprises, decisions from Strasbourg (former employees in socially-owned enterprises, old foreign currency savings from B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H)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56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9143999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revenue 1.5% of GDP over the plan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07950" y="1557338"/>
            <a:ext cx="9036050" cy="46815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Non-tax revenue 0.5% of GDP over the plan</a:t>
            </a:r>
            <a:endParaRPr lang="sr-Cyrl-CS" alt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Temporary increase (4G license)</a:t>
            </a:r>
            <a:endParaRPr lang="sr-Cyrl-CS" alt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sr-Cyrl-CS" alt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Tax revenue 1% of GDP over the plan</a:t>
            </a:r>
            <a:endParaRPr lang="sr-Cyrl-CS" alt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Better collection of taxes and contributions (economic growth)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Better collection of VAT (grey economy suppression)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Permanent improvement and deficit decrease</a:t>
            </a:r>
            <a:endParaRPr lang="sr-Cyrl-CS" alt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Better tax collection – “magic bullet” for the IMF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Covers the lack of reform second year in a row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 significance of reform and reinforcement of Tax Administration still not (properly) recognized</a:t>
            </a:r>
            <a:endParaRPr lang="sr-Cyrl-CS" alt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AEB6AF-F5E6-4194-8349-BB6D8CDFCFFC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5091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8785225" cy="1143000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Overall expenditure according to plan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07950" y="1628775"/>
            <a:ext cx="8785225" cy="46815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changes in the expenditure structure compared to the initial plan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Lower spending on severance payments (10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bn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pensions (10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bn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unemployment benefits (5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bn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Higher expenditures for investments (10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bn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goods and services (5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bn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other current expenditures (10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bn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r-Cyrl-C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Investments higher due to realization of project loans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Higher expenditures for goods and services at the local level</a:t>
            </a:r>
            <a:endParaRPr lang="en-US" alt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AEB6AF-F5E6-4194-8349-BB6D8CDFCFFC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1307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642350" cy="722312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Issues of local public finances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990600"/>
            <a:ext cx="9036050" cy="52482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Visible deterioration in the economic structure of expenditures on the local level in the last decade</a:t>
            </a:r>
            <a:endParaRPr lang="sr-Cyrl-CS" alt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Pronounced decrease of capital expenditures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of current expenditures for employees and goods and services</a:t>
            </a:r>
            <a:endParaRPr lang="sr-Cyrl-CS" alt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sr-Cyrl-CS" alt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Capital expenditure decrease from 2008 to 2015 by 20 % (50% in real terms)</a:t>
            </a:r>
            <a:endParaRPr lang="sr-Cyrl-CS" alt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Largest decrease of all the levels of government</a:t>
            </a:r>
            <a:endParaRPr lang="sr-Cyrl-CS" alt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sr-Cyrl-CS" alt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Expenditure increase for salaries from 2009 to 2015 amounted to 25% instead of the legally prescribed 6.5%</a:t>
            </a:r>
            <a:endParaRPr lang="sr-Cyrl-CS" alt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Salary raise over the legal indexation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hiring</a:t>
            </a:r>
            <a:endParaRPr lang="sr-Cyrl-CS" alt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sr-Cyrl-CS" altLang="en-US" sz="2100" dirty="0" smtClean="0">
              <a:latin typeface="Arial" panose="020B0604020202020204" pitchFamily="34" charset="0"/>
            </a:endParaRPr>
          </a:p>
          <a:p>
            <a:pPr lvl="0" eaLnBrk="1" hangingPunct="1">
              <a:lnSpc>
                <a:spcPct val="80000"/>
              </a:lnSpc>
            </a:pPr>
            <a:r>
              <a:rPr lang="en-US" alt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increasing number of municipalities is accumulating </a:t>
            </a:r>
            <a:r>
              <a:rPr lang="sr-Latn-BA" altLang="en-US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arrears</a:t>
            </a:r>
            <a:r>
              <a:rPr lang="en-US" alt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inflating revenues to camouflage a lack of funds</a:t>
            </a:r>
            <a:endParaRPr lang="sr-Cyrl-CS" altLang="en-US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 collection 35% lower than planned in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Kragujevac</a:t>
            </a:r>
            <a:r>
              <a:rPr lang="en-US" altLang="en-US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29% lower in Ni</a:t>
            </a:r>
            <a:r>
              <a:rPr lang="sr-Latn-RS" altLang="en-US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</a:t>
            </a:r>
            <a:r>
              <a:rPr lang="en-US" altLang="en-US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Ba</a:t>
            </a:r>
            <a:r>
              <a:rPr lang="sr-Latn-RS" altLang="en-US" sz="21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čka</a:t>
            </a:r>
            <a:r>
              <a:rPr lang="sr-Latn-RS" altLang="en-US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Topola</a:t>
            </a:r>
            <a:r>
              <a:rPr lang="en-US" altLang="en-US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25% in </a:t>
            </a:r>
            <a:r>
              <a:rPr lang="en-US" altLang="en-US" sz="21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Majdanpek</a:t>
            </a:r>
            <a:endParaRPr lang="sr-Cyrl-CS" altLang="en-US" sz="2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en-US" altLang="en-US" sz="2100" dirty="0" smtClean="0">
              <a:latin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AEB6AF-F5E6-4194-8349-BB6D8CDFCFFC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107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64235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Reform of local public finances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628775"/>
            <a:ext cx="8807450" cy="468153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Adopt a Law on Local Government Financing and return 8bn dinars to the Republic of Serbia (3% of local revenue)</a:t>
            </a:r>
            <a:endParaRPr lang="sr-Cyrl-CS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Correcting the imbalance of the bad law from 2011</a:t>
            </a:r>
            <a:endParaRPr lang="sr-Cyrl-CS" alt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sr-Cyrl-CS" alt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Decrease current expenditures for salaries and subsidies to increase investments into infrastructure</a:t>
            </a:r>
            <a:endParaRPr lang="sr-Cyrl-CS" alt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 60% of households connected to sewers network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80% of water supply systems in </a:t>
            </a:r>
            <a:r>
              <a:rPr lang="en-US" alt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Vojvodina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not of adequate quality</a:t>
            </a:r>
            <a:endParaRPr lang="sr-Cyrl-CS" alt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sr-Cyrl-CS" alt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Ensure respect of the budgeting process</a:t>
            </a:r>
            <a:endParaRPr lang="sr-Cyrl-CS" alt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Politically motivated additional transfers from the national level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alt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bn</a:t>
            </a:r>
            <a:r>
              <a:rPr lang="en-US" alt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accumulated </a:t>
            </a:r>
            <a:r>
              <a:rPr lang="sr-Latn-BA" alt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arrears</a:t>
            </a:r>
            <a:r>
              <a:rPr lang="en-US" alt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the local level</a:t>
            </a:r>
            <a:endParaRPr lang="sr-Cyrl-CS" alt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sr-Cyrl-CS" alt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sr-Cyrl-CS" alt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en-US" altLang="en-US" sz="2100" dirty="0" smtClean="0">
              <a:latin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AEB6AF-F5E6-4194-8349-BB6D8CDFCFFC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507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Privatization only partially met the expectations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Status has been resolved for enterprises with less than a half of the overall number of employees affected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about 80,000 employees in enterprises destined for privatization, the state still employs over 40,000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thirds of challenges to be resolved are in: strategic enterprises +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Lasta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Azotara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MSK</a:t>
            </a:r>
          </a:p>
          <a:p>
            <a:pPr lvl="1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Positive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Protection from creditors revoked – enterprises should be paying their obligations in the future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aid not formally planned for in the future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6A41-C0A9-4970-8684-BD41FCE64260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02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784976" cy="561662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Risks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Optimistic assessments of operational </a:t>
            </a:r>
            <a:r>
              <a:rPr lang="sr-Latn-B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enterprises raise doubts about the sustainability of PRPs and future operations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Copper price increase and increase of copper content in the ore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</a:t>
            </a:r>
            <a:r>
              <a:rPr lang="sr-Latn-B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of revenue in FAP,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Ikarbus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Trajal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Kablovi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Stable copper prices will push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into losses as soon as next year (10 m Euros of funds lacking)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burdened with the newly acquired ownership over non-privatized enterprises – will it finally collect on its claims?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addition to financial restructuring, other plans are missing: whether to downsize and to what extent, whether to sell property, change management…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will probably be no direct effect on the budget in 2016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Short-lived respite: PRPs provide 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start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liquidity reserves from the Development Fund, the state as a client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Still, it is possible that the guaranteed loan for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the debt for shift payments in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Resavica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will be taken over</a:t>
            </a:r>
            <a:endParaRPr lang="sr-Cyrl-C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6A41-C0A9-4970-8684-BD41FCE64260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30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20688"/>
            <a:ext cx="9036496" cy="612068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medium term, the state needs to stick to the PRPs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direct state aid (subsidies, Development Fund)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enterprises paying all obligations according to the PRP (including to the state and </a:t>
            </a:r>
            <a:r>
              <a:rPr lang="sr-Latn-B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enterprises)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 of orders from Ministries (FAP,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Jumko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Ikarbus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Getting things in order in the enterprises: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Rationalization (including downsizing)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number of employees to be brought from 5,000 to 2,500 (not to 3,500 as in the PRP); of key importance for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Kablovi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Closing down certain plants/units in the enterprises and privatization of well-performing parts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 mines in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Resavic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Investments into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Petrohemija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Investments into tailing ponds in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Continual monitoring of revenue and expenditure and insisting on hard budget </a:t>
            </a:r>
            <a:r>
              <a:rPr lang="sr-Latn-B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constraints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6A41-C0A9-4970-8684-BD41FCE64260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16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Inappropriate reform of </a:t>
            </a:r>
            <a:r>
              <a:rPr lang="sr-Latn-R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enterprises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8964488" cy="5184576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EPS: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from 2015 not implemented consistently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downsizing (only by 1,000 by the end of the year)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Uncertain electricity tariff increase this year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of total amount for salaries in 2015 ate up the revenue increase from the electricity tariff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raise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Merger of companies to EPS and 1,700 new employees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Insufficient investments (depreciation exceeds investments every year by about 15-20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dinars)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Debt grows; exceeding 1.1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Euros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Profit in 2015 (6 </a:t>
            </a:r>
            <a:r>
              <a:rPr lang="en-US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bn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dinars)</a:t>
            </a:r>
            <a:endParaRPr lang="sr-Cyrl-RS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Largely stemming from the agreements for repayment of old debt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sr-Cyrl-RS" dirty="0" smtClean="0"/>
          </a:p>
          <a:p>
            <a:pPr lvl="1"/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6A41-C0A9-4970-8684-BD41FCE64260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26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579296" cy="6048672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Srbijagas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better results could be only temporary</a:t>
            </a:r>
            <a:endParaRPr lang="sr-Cyrl-R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 gas prices, warm winter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better collection from the petrochemical complex and heat plants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 with increased collection of current claims (estimated to 80%), the year would end in a loss; it was the collection of old claims from heat plants that allowed for a profit in 2015 (3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dinars)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sr-Latn-R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Železnice</a:t>
            </a:r>
            <a:r>
              <a:rPr lang="sr-Latn-R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farthest along, but there are still problems</a:t>
            </a:r>
            <a:endParaRPr lang="sr-Cyrl-RS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Rationalization running late: realization of the plan for this year (2,700 employees) not even begun</a:t>
            </a:r>
          </a:p>
          <a:p>
            <a:pPr lvl="1"/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Budgeted subsidies insufficient for salaries and severance payments (only if the funds allocated as loan downpayment are reallocated)</a:t>
            </a:r>
          </a:p>
          <a:p>
            <a:pPr lvl="1"/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Division into four separate enterprises, but superfluous employees are not visible in the holding company (which should be the case)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6A41-C0A9-4970-8684-BD41FCE64260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74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21737" cy="620688"/>
          </a:xfrm>
        </p:spPr>
        <p:txBody>
          <a:bodyPr/>
          <a:lstStyle/>
          <a:p>
            <a:pPr eaLnBrk="1" hangingPunct="1"/>
            <a:r>
              <a:rPr lang="en-US" altLang="sr-Latn-RS" sz="3000" dirty="0" smtClean="0">
                <a:latin typeface="Times New Roman" pitchFamily="18" charset="0"/>
                <a:cs typeface="Times New Roman" pitchFamily="18" charset="0"/>
              </a:rPr>
              <a:t>General assessment</a:t>
            </a:r>
            <a:endParaRPr lang="sr-Latn-CS" altLang="sr-Latn-R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854448"/>
            <a:ext cx="8928992" cy="5814912"/>
          </a:xfrm>
        </p:spPr>
        <p:txBody>
          <a:bodyPr/>
          <a:lstStyle/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Deficit in 2016 better than planned – 2.5 instead of 4% of GDP?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Permanent savings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however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somewhat smaller (up to 1% of GDP)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but still great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Permanent deficit decrease due to tax revenue increase, general expenditures as planned but their structure significantly different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Reforms, 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on the other hand,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moving very slowly: </a:t>
            </a:r>
            <a:r>
              <a:rPr lang="sr-Latn-RS" sz="1800" dirty="0" err="1" smtClean="0"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owned enterprises, downsizing,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privati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ation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For public finances recovery in medium-term – a deficit of 0.5% of GDP by 2019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Public debt 77% of GDP (about 25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Euros), must be cut to below 60% of GDP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With a deficit of 0.5% of GDP, public debt at 70% of GDP in 2020 and below 60% of GDP in 2025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Critical: reform of s</a:t>
            </a:r>
            <a:r>
              <a:rPr lang="sr-Latn-R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tate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owned enterprises and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resolution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of the fate of major state-owned loss makers (privatization or</a:t>
            </a:r>
            <a:r>
              <a:rPr lang="sr-Latn-R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bankruptcy</a:t>
            </a:r>
            <a:r>
              <a:rPr lang="sr-Latn-R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sr-Cyrl-RS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Priority at the beginning of the new Government’s mandate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Unless resolved fast and decisively, it will sink all the good results achieved so far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300"/>
              </a:spcBef>
              <a:spcAft>
                <a:spcPts val="200"/>
              </a:spcAft>
              <a:defRPr/>
            </a:pP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1" hangingPunct="1">
              <a:spcBef>
                <a:spcPts val="300"/>
              </a:spcBef>
              <a:spcAft>
                <a:spcPts val="200"/>
              </a:spcAft>
              <a:buFont typeface="+mj-lt"/>
              <a:buAutoNum type="arabicParenR"/>
              <a:defRPr/>
            </a:pP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300"/>
              </a:spcBef>
              <a:spcAft>
                <a:spcPts val="200"/>
              </a:spcAft>
              <a:buNone/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8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648072"/>
          </a:xfrm>
        </p:spPr>
        <p:txBody>
          <a:bodyPr/>
          <a:lstStyle/>
          <a:p>
            <a:pPr eaLnBrk="1" hangingPunct="1"/>
            <a:r>
              <a:rPr lang="en-US" altLang="sr-Latn-RS" sz="3000" dirty="0" smtClean="0">
                <a:latin typeface="Times New Roman" pitchFamily="18" charset="0"/>
                <a:cs typeface="Times New Roman" pitchFamily="18" charset="0"/>
              </a:rPr>
              <a:t>Main target: decrease of deficit to 0.5 % of GDP</a:t>
            </a:r>
            <a:r>
              <a:rPr lang="sr-Cyrl-RS" altLang="sr-Latn-RS" sz="3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RS" altLang="sr-Latn-RS" sz="2200" dirty="0" smtClean="0">
                <a:latin typeface="Times New Roman" pitchFamily="18" charset="0"/>
                <a:cs typeface="Times New Roman" pitchFamily="18" charset="0"/>
              </a:rPr>
              <a:t>/1</a:t>
            </a:r>
            <a:endParaRPr lang="sr-Latn-CS" altLang="sr-Latn-R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836711"/>
            <a:ext cx="8928992" cy="5832649"/>
          </a:xfrm>
        </p:spPr>
        <p:txBody>
          <a:bodyPr/>
          <a:lstStyle/>
          <a:p>
            <a:pPr marL="457200" indent="-457200" algn="just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Initiates strong (credible) decrease of public debt share in GDP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Not sufficient to stop the growth of public debt (deficit of 2.5% of GDP) – we need to get out of the danger zone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933450" lvl="2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Any external shock (such as in 2008) – crisis inevitable with the current public debt level</a:t>
            </a:r>
            <a:endParaRPr lang="sr-Cyrl-R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 deficit of 0.5% of GDP decreases the public debt by about 2.5% of GDP per year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933450" lvl="2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Public debt drops below 60% of GDP in 2025, the more moderate goal (1.5 % of GDP) fails to decrease the public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debt</a:t>
            </a:r>
            <a:r>
              <a:rPr lang="sr-Latn-B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1600" dirty="0" err="1" smtClean="0">
                <a:latin typeface="Times New Roman" pitchFamily="18" charset="0"/>
                <a:cs typeface="Times New Roman" pitchFamily="18" charset="0"/>
              </a:rPr>
              <a:t>below</a:t>
            </a:r>
            <a:r>
              <a:rPr lang="sr-Latn-BA" sz="1600" dirty="0" smtClean="0">
                <a:latin typeface="Times New Roman" pitchFamily="18" charset="0"/>
                <a:cs typeface="Times New Roman" pitchFamily="18" charset="0"/>
              </a:rPr>
              <a:t> 60% of GDP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even by 2030.</a:t>
            </a:r>
            <a:endParaRPr lang="sr-Cyrl-R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12750" indent="-457200" algn="just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Enormous interests expenditures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will 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decreased – it is better to use this money productively (e.g. increase the scope of social benefits)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780" dirty="0" smtClean="0">
                <a:latin typeface="Times New Roman" pitchFamily="18" charset="0"/>
                <a:cs typeface="Times New Roman" pitchFamily="18" charset="0"/>
              </a:rPr>
              <a:t>Serbia among the record holders in spending on interests – 1.2 </a:t>
            </a:r>
            <a:r>
              <a:rPr lang="en-US" sz="1780" dirty="0" err="1" smtClean="0">
                <a:latin typeface="Times New Roman" pitchFamily="18" charset="0"/>
                <a:cs typeface="Times New Roman" pitchFamily="18" charset="0"/>
              </a:rPr>
              <a:t>bn</a:t>
            </a:r>
            <a:r>
              <a:rPr lang="en-US" sz="1780" dirty="0" smtClean="0">
                <a:latin typeface="Times New Roman" pitchFamily="18" charset="0"/>
                <a:cs typeface="Times New Roman" pitchFamily="18" charset="0"/>
              </a:rPr>
              <a:t> EUR per year (3.5% of GDP)</a:t>
            </a:r>
          </a:p>
          <a:p>
            <a:pPr marL="412750" indent="-457200" algn="just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Low deficit and macroeconomic stability – incentives for growth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Greater </a:t>
            </a:r>
            <a:r>
              <a:rPr lang="sr-Latn-BA" sz="1700" dirty="0" err="1" smtClean="0">
                <a:latin typeface="Times New Roman" pitchFamily="18" charset="0"/>
                <a:cs typeface="Times New Roman" pitchFamily="18" charset="0"/>
              </a:rPr>
              <a:t>budget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spending has no effect on economic growth in Serbia – already attempted, leads to a crisis</a:t>
            </a:r>
            <a:endParaRPr lang="sr-Cyrl-R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39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648072"/>
          </a:xfrm>
        </p:spPr>
        <p:txBody>
          <a:bodyPr/>
          <a:lstStyle/>
          <a:p>
            <a:pPr eaLnBrk="1" hangingPunct="1"/>
            <a:r>
              <a:rPr lang="en-US" altLang="sr-Latn-RS" sz="3000" dirty="0" smtClean="0">
                <a:latin typeface="Times New Roman" pitchFamily="18" charset="0"/>
                <a:cs typeface="Times New Roman" pitchFamily="18" charset="0"/>
              </a:rPr>
              <a:t>Main target: decrease of deficit to 0.5 % of GDP</a:t>
            </a:r>
            <a:r>
              <a:rPr lang="sr-Cyrl-RS" altLang="sr-Latn-RS" sz="3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RS" altLang="sr-Latn-RS" sz="2200" dirty="0" smtClean="0">
                <a:latin typeface="Times New Roman" pitchFamily="18" charset="0"/>
                <a:cs typeface="Times New Roman" pitchFamily="18" charset="0"/>
              </a:rPr>
              <a:t>/1</a:t>
            </a:r>
            <a:endParaRPr lang="sr-Latn-CS" altLang="sr-Latn-R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15008" y="980728"/>
            <a:ext cx="8749480" cy="5112569"/>
          </a:xfrm>
        </p:spPr>
        <p:txBody>
          <a:bodyPr/>
          <a:lstStyle/>
          <a:p>
            <a:pPr marL="457200" indent="-457200" algn="just" eaLnBrk="1" hangingPunct="1">
              <a:spcBef>
                <a:spcPts val="600"/>
              </a:spcBef>
              <a:spcAft>
                <a:spcPts val="700"/>
              </a:spcAft>
              <a:buFont typeface="+mj-lt"/>
              <a:buAutoNum type="arabicPeriod" startAt="4"/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EU rules prescribe a targeted deficit of 0.5% of GDP for member states with a debt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200" dirty="0" err="1" smtClean="0">
                <a:latin typeface="Times New Roman" pitchFamily="18" charset="0"/>
                <a:cs typeface="Times New Roman" pitchFamily="18" charset="0"/>
              </a:rPr>
              <a:t>level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similar to Serbia’s 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Latn-RS" sz="2000" i="1" dirty="0">
                <a:latin typeface="Times New Roman" pitchFamily="18" charset="0"/>
                <a:cs typeface="Times New Roman" pitchFamily="18" charset="0"/>
              </a:rPr>
              <a:t>Treaty on Stability, Coordination and Governance – TSCG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7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Share of public debt in GDP exceeds 60%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medium-term budget objective must be 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structural (fiscal) deficit lower than 0.5% of GDP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7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Obligation of the countries to integrate this provision into their legislation (emphasis on Constitution)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1" hangingPunct="1">
              <a:spcBef>
                <a:spcPts val="600"/>
              </a:spcBef>
              <a:spcAft>
                <a:spcPts val="700"/>
              </a:spcAft>
              <a:buFont typeface="+mj-lt"/>
              <a:buAutoNum type="arabicPeriod" startAt="4"/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 deficit of 0.5 % of GDP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 is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achievable by 2019</a:t>
            </a:r>
            <a:endParaRPr lang="sr-Latn-RS" sz="22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7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It takes savings of 3.5-4% of GDP over three years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933450" lvl="2" indent="-266700" algn="just" eaLnBrk="1" hangingPunct="1">
              <a:spcBef>
                <a:spcPts val="600"/>
              </a:spcBef>
              <a:spcAft>
                <a:spcPts val="700"/>
              </a:spcAft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From the current 3-3.5 % of GDP to 0.5% of GDP with an increase in public investments of 1% of GDP</a:t>
            </a:r>
            <a:endParaRPr lang="sr-Cyrl-R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7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About one half of the savings would be derived from the reform of socially-owned enterprises and Tax Administration (about 1.8% of GDP), the other half from current expenditures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66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512" y="144016"/>
            <a:ext cx="8821737" cy="620688"/>
          </a:xfrm>
        </p:spPr>
        <p:txBody>
          <a:bodyPr/>
          <a:lstStyle/>
          <a:p>
            <a:pPr eaLnBrk="1" hangingPunct="1"/>
            <a:r>
              <a:rPr lang="en-US" altLang="sr-Latn-RS" sz="3000" dirty="0" smtClean="0">
                <a:latin typeface="Times New Roman" pitchFamily="18" charset="0"/>
                <a:cs typeface="Times New Roman" pitchFamily="18" charset="0"/>
              </a:rPr>
              <a:t>First half of the savings: reforms that decrease deficit but </a:t>
            </a:r>
            <a:r>
              <a:rPr lang="en-GB" altLang="sr-Latn-RS" sz="3000" dirty="0" smtClean="0">
                <a:latin typeface="Times New Roman" pitchFamily="18" charset="0"/>
                <a:cs typeface="Times New Roman" pitchFamily="18" charset="0"/>
              </a:rPr>
              <a:t>improve the </a:t>
            </a:r>
            <a:r>
              <a:rPr lang="en-GB" altLang="sr-Latn-RS" sz="3000" dirty="0" err="1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sr-Latn-BA" altLang="sr-Latn-RS" sz="3000" dirty="0" err="1" smtClean="0">
                <a:latin typeface="Times New Roman" pitchFamily="18" charset="0"/>
                <a:cs typeface="Times New Roman" pitchFamily="18" charset="0"/>
              </a:rPr>
              <a:t>ructure</a:t>
            </a:r>
            <a:r>
              <a:rPr lang="en-GB" altLang="sr-Latn-R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sr-Latn-RS" sz="30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altLang="sr-Latn-RS" sz="3000" dirty="0" smtClean="0">
                <a:latin typeface="Times New Roman" pitchFamily="18" charset="0"/>
                <a:cs typeface="Times New Roman" pitchFamily="18" charset="0"/>
              </a:rPr>
              <a:t>the economy</a:t>
            </a:r>
            <a:endParaRPr lang="sr-Latn-CS" altLang="sr-Latn-R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544616"/>
          </a:xfrm>
        </p:spPr>
        <p:txBody>
          <a:bodyPr/>
          <a:lstStyle/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Tax Administration reform for suppression of grey economy –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200" dirty="0" err="1" smtClean="0">
                <a:latin typeface="Times New Roman" pitchFamily="18" charset="0"/>
                <a:cs typeface="Times New Roman" pitchFamily="18" charset="0"/>
              </a:rPr>
              <a:t>revenue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increase of 1% of GDP in medium-term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Structure and number of employees (tax inspectors), decrease in “non-tax competencies” (baby VAT, real estate valuation etc), information systems…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Grey economy cannot be systemically suppressed with quick and easy measures</a:t>
            </a:r>
            <a:endParaRPr lang="sr-Cyrl-RS" sz="16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rivatization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2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eform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sr-Latn-RS" sz="2200" dirty="0" err="1" smtClean="0"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-owned enterprises – instead of fiscal expenditures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2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200" dirty="0" err="1" smtClean="0">
                <a:latin typeface="Times New Roman" pitchFamily="18" charset="0"/>
                <a:cs typeface="Times New Roman" pitchFamily="18" charset="0"/>
              </a:rPr>
              <a:t>cost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growth and investments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Savings of about 0.8% of GDP: subsidies 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Resavica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perhaps 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Železnica)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payment of guarantees 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Srbijagas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Galenika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…)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Poor results of healthcare and education – reform is necessary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Not so much fiscal savings, but quality of public services, economic growth…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Imposed downsizing with no reform or good plans – potentially very dangerous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Initiate reform, then if superfluous employees are found, fire them – not the other way around</a:t>
            </a:r>
            <a:endParaRPr lang="sr-Cyrl-R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91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21737" cy="620688"/>
          </a:xfrm>
        </p:spPr>
        <p:txBody>
          <a:bodyPr/>
          <a:lstStyle/>
          <a:p>
            <a:pPr eaLnBrk="1" hangingPunct="1"/>
            <a:r>
              <a:rPr lang="en-US" altLang="sr-Latn-RS" sz="3000" dirty="0" smtClean="0">
                <a:latin typeface="Times New Roman" pitchFamily="18" charset="0"/>
                <a:cs typeface="Times New Roman" pitchFamily="18" charset="0"/>
              </a:rPr>
              <a:t>The basis for budget savings: salary and pension control</a:t>
            </a:r>
            <a:endParaRPr lang="sr-Latn-CS" altLang="sr-Latn-R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544616"/>
          </a:xfrm>
        </p:spPr>
        <p:txBody>
          <a:bodyPr/>
          <a:lstStyle/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Salaries need to be frozen in 2017, pensions in 2017 and 2018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Only measures that can provide sufficient savings – general government downsizing cannot substitute them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Largest possible downsizing 20,000-30,000 instead of the planned 75,000</a:t>
            </a:r>
            <a:endParaRPr lang="sr-Cyrl-RS" sz="16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Expenditures for pensions and salaries in the public sector larger than the economy can withstand – they need to be decreased to 11% of GDP and 8% of GDP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Even then, pensions at the upper threshold of sustainability, salaries would be at a satisfactory level – the old target for salaries of 7% of GDP is exaggerated</a:t>
            </a:r>
            <a:endParaRPr lang="sr-Cyrl-R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Public investments insufficient, must be raised to at least 4% of GDP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Necessary for economic growth, best incentive fiscal policy can offer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Infrastructure quality very poor, all other countries spend 4-5% of GDP on investments (Serbia 3% of GDP), favorable loans from international institutions available (low interest rate, long payment period)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Social benefits do not include all those who should be covered – funds are needed to extend the scope, or a more efficient use of the existing funds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75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3648" y="228600"/>
            <a:ext cx="9144000" cy="620688"/>
          </a:xfrm>
        </p:spPr>
        <p:txBody>
          <a:bodyPr/>
          <a:lstStyle/>
          <a:p>
            <a:pPr eaLnBrk="1" hangingPunct="1"/>
            <a:r>
              <a:rPr lang="en-US" altLang="sr-Latn-RS" sz="2800" dirty="0" smtClean="0">
                <a:latin typeface="Times New Roman" pitchFamily="18" charset="0"/>
                <a:cs typeface="Times New Roman" pitchFamily="18" charset="0"/>
              </a:rPr>
              <a:t>Continued consolidation with reform of </a:t>
            </a:r>
            <a:r>
              <a:rPr lang="sr-Latn-BA" altLang="sr-Latn-RS" sz="2800" dirty="0" err="1" smtClean="0">
                <a:latin typeface="Times New Roman" pitchFamily="18" charset="0"/>
                <a:cs typeface="Times New Roman" pitchFamily="18" charset="0"/>
              </a:rPr>
              <a:t>public</a:t>
            </a:r>
            <a:r>
              <a:rPr lang="en-US" altLang="sr-Latn-R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sr-Latn-RS" sz="2800" dirty="0" smtClean="0">
                <a:latin typeface="Times New Roman" pitchFamily="18" charset="0"/>
                <a:cs typeface="Times New Roman" pitchFamily="18" charset="0"/>
              </a:rPr>
              <a:t>and state-owned enterprises reduces the public debt in a credible manner</a:t>
            </a:r>
            <a:endParaRPr lang="sr-Latn-CS" altLang="sr-Latn-R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2355548"/>
              </p:ext>
            </p:extLst>
          </p:nvPr>
        </p:nvGraphicFramePr>
        <p:xfrm>
          <a:off x="107950" y="836613"/>
          <a:ext cx="8856663" cy="5761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353175"/>
            <a:ext cx="8362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027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620688"/>
          </a:xfrm>
        </p:spPr>
        <p:txBody>
          <a:bodyPr/>
          <a:lstStyle/>
          <a:p>
            <a:pPr eaLnBrk="1" hangingPunct="1"/>
            <a:r>
              <a:rPr lang="en-US" altLang="sr-Latn-RS" sz="3000" dirty="0" smtClean="0">
                <a:latin typeface="Times New Roman" pitchFamily="18" charset="0"/>
                <a:cs typeface="Times New Roman" pitchFamily="18" charset="0"/>
              </a:rPr>
              <a:t>Fiscal consolidation: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prerequisite</a:t>
            </a:r>
            <a:r>
              <a:rPr lang="sr-Latn-RS" sz="3200" dirty="0" smtClean="0"/>
              <a:t> </a:t>
            </a:r>
            <a:r>
              <a:rPr lang="en-US" altLang="sr-Latn-RS" sz="3000" dirty="0" smtClean="0">
                <a:latin typeface="Times New Roman" pitchFamily="18" charset="0"/>
                <a:cs typeface="Times New Roman" pitchFamily="18" charset="0"/>
              </a:rPr>
              <a:t>for economic growth</a:t>
            </a:r>
            <a:endParaRPr lang="sr-Latn-CS" altLang="sr-Latn-R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5760640"/>
          </a:xfrm>
        </p:spPr>
        <p:txBody>
          <a:bodyPr/>
          <a:lstStyle/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For a high and sustainable economic growth, investments (public and private) need to be increased to 20-25% of GDP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Serbia, with total investments amounting to 18% of GDP among the negative record holders in Europe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Investment increase first, then net export, employment and spending, and finally government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spending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Increase of state and private spending cannot sustainably drive economic growth in Serbia – attempted several times (2012), ended in recession and a near miss for state bankruptcy</a:t>
            </a:r>
            <a:endParaRPr lang="sr-Cyrl-R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State to contribute directly by increasing public investments, reforming socially-owned and privatizing state-owned enterprises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Private investments far greater – fiscal policy of extreme importance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Low deficit and public debt guarantee macroeconomic stability, better infrastructure, higher quality education (not just cheap 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sr-Latn-B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force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healthcare…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Fiscal consolidation is a necessary, but not a sufficient condition for improvement of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business</a:t>
            </a:r>
            <a:r>
              <a:rPr lang="sr-Latn-B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climate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; it also takes a more efficient judiciary, permitting, removal of other administrative barriers, competition protection, corruption prevention…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37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21737" cy="620688"/>
          </a:xfrm>
        </p:spPr>
        <p:txBody>
          <a:bodyPr/>
          <a:lstStyle/>
          <a:p>
            <a:pPr eaLnBrk="1" hangingPunct="1"/>
            <a:r>
              <a:rPr lang="en-US" altLang="sr-Latn-RS" sz="3000" dirty="0" smtClean="0">
                <a:latin typeface="Times New Roman" pitchFamily="18" charset="0"/>
                <a:cs typeface="Times New Roman" pitchFamily="18" charset="0"/>
              </a:rPr>
              <a:t>There is a healthy acceleration of economic recovery</a:t>
            </a:r>
            <a:endParaRPr lang="sr-Latn-CS" altLang="sr-Latn-R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5184576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GDP growth in 2016 around 2.5%, perhaps even higher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Real trend about 1.5-2%, agriculture recovering from 2015 droughts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Gradual and stable acceleration on a wide front, different from previous short-lived episodes (Fiat, NIS 2013)</a:t>
            </a:r>
            <a:endParaRPr lang="sr-Cyrl-RS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Investment and net export driven growth, while private and public spending is growing at a slower rate – healthy recovery pattern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Assisting fiscal consolidation – increase of public revenue in 2016 partly due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sr-Latn-BA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stronger</a:t>
            </a:r>
            <a:r>
              <a:rPr lang="sr-Latn-BA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economic</a:t>
            </a:r>
            <a:r>
              <a:rPr lang="sr-Latn-BA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activity</a:t>
            </a:r>
            <a:r>
              <a:rPr lang="sr-Latn-BA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2017, GDP growth of about 3% and in 2018, possibly over 4%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Sustainable growth increase by about 1-1.5% per year is possible (from the permanent trend in 2016 of 1.5 – 2%)</a:t>
            </a: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Necessary prerequisite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– completion of fiscal consolidation and reforms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42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2666</TotalTime>
  <Words>2537</Words>
  <Application>Microsoft Office PowerPoint</Application>
  <PresentationFormat>On-screen Show (4:3)</PresentationFormat>
  <Paragraphs>208</Paragraphs>
  <Slides>19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1_Office Theme</vt:lpstr>
      <vt:lpstr>2_Office Theme</vt:lpstr>
      <vt:lpstr>Office Theme</vt:lpstr>
      <vt:lpstr>3_Office Theme</vt:lpstr>
      <vt:lpstr>PowerPoint Presentation</vt:lpstr>
      <vt:lpstr>General assessment</vt:lpstr>
      <vt:lpstr>Main target: decrease of deficit to 0.5 % of GDP   /1</vt:lpstr>
      <vt:lpstr>Main target: decrease of deficit to 0.5 % of GDP   /1</vt:lpstr>
      <vt:lpstr>First half of the savings: reforms that decrease deficit but improve the structure of the economy</vt:lpstr>
      <vt:lpstr>The basis for budget savings: salary and pension control</vt:lpstr>
      <vt:lpstr>Continued consolidation with reform of public and state-owned enterprises reduces the public debt in a credible manner</vt:lpstr>
      <vt:lpstr>Fiscal consolidation: prerequisite for economic growth</vt:lpstr>
      <vt:lpstr>There is a healthy acceleration of economic recovery</vt:lpstr>
      <vt:lpstr>2016: current fiscal trends favourable, reforms delayed, risks present</vt:lpstr>
      <vt:lpstr>Public revenue 1.5% of GDP over the plan</vt:lpstr>
      <vt:lpstr>Overall expenditure according to plan</vt:lpstr>
      <vt:lpstr>Issues of local public finances</vt:lpstr>
      <vt:lpstr>Reform of local public finances</vt:lpstr>
      <vt:lpstr>Privatization only partially met the expectations</vt:lpstr>
      <vt:lpstr>PowerPoint Presentation</vt:lpstr>
      <vt:lpstr>PowerPoint Presentation</vt:lpstr>
      <vt:lpstr>Inappropriate reform of public enterprises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Расходи у ребалансу</dc:title>
  <dc:creator>Vladimir Vuckovic</dc:creator>
  <cp:lastModifiedBy>Slobodan Minic</cp:lastModifiedBy>
  <cp:revision>244</cp:revision>
  <cp:lastPrinted>2016-06-20T07:05:54Z</cp:lastPrinted>
  <dcterms:created xsi:type="dcterms:W3CDTF">2014-10-24T08:04:53Z</dcterms:created>
  <dcterms:modified xsi:type="dcterms:W3CDTF">2016-06-28T10:20:51Z</dcterms:modified>
</cp:coreProperties>
</file>