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handoutMasterIdLst>
    <p:handoutMasterId r:id="rId30"/>
  </p:handoutMasterIdLst>
  <p:sldIdLst>
    <p:sldId id="265" r:id="rId5"/>
    <p:sldId id="266" r:id="rId6"/>
    <p:sldId id="273" r:id="rId7"/>
    <p:sldId id="275" r:id="rId8"/>
    <p:sldId id="274" r:id="rId9"/>
    <p:sldId id="301" r:id="rId10"/>
    <p:sldId id="302" r:id="rId11"/>
    <p:sldId id="303" r:id="rId12"/>
    <p:sldId id="276" r:id="rId13"/>
    <p:sldId id="277" r:id="rId14"/>
    <p:sldId id="287" r:id="rId15"/>
    <p:sldId id="288" r:id="rId16"/>
    <p:sldId id="289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6858000" cy="99472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7906" autoAdjust="0"/>
  </p:normalViewPr>
  <p:slideViewPr>
    <p:cSldViewPr>
      <p:cViewPr varScale="1">
        <p:scale>
          <a:sx n="75" d="100"/>
          <a:sy n="75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5AFDC13-76E3-48A5-8D93-99ADE2C65CB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ED936E5D-D753-43DA-A80D-BFF6917C08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x-none" smtClean="0"/>
              <a:pPr/>
              <a:t>9.3.2015.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x-none" dirty="0" smtClean="0"/>
          </a:p>
        </p:txBody>
      </p:sp>
    </p:spTree>
    <p:extLst>
      <p:ext uri="{BB962C8B-B14F-4D97-AF65-F5344CB8AC3E}">
        <p14:creationId xmlns:p14="http://schemas.microsoft.com/office/powerpoint/2010/main" val="279116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10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ECABD-B264-4DAD-B6BF-E1577DB670FD}" type="slidenum">
              <a:rPr lang="x-none" smtClean="0">
                <a:solidFill>
                  <a:prstClr val="black"/>
                </a:solidFill>
              </a:rPr>
              <a:pPr/>
              <a:t>14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0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ECABD-B264-4DAD-B6BF-E1577DB670FD}" type="slidenum">
              <a:rPr lang="x-none" smtClean="0">
                <a:solidFill>
                  <a:prstClr val="black"/>
                </a:solidFill>
              </a:rPr>
              <a:pPr/>
              <a:t>15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56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ECABD-B264-4DAD-B6BF-E1577DB670FD}" type="slidenum">
              <a:rPr lang="x-none" smtClean="0">
                <a:solidFill>
                  <a:prstClr val="black"/>
                </a:solidFill>
              </a:rPr>
              <a:pPr/>
              <a:t>22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36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/>
              <a:pPr/>
              <a:t>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005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3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4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5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6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7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8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x-none" smtClean="0">
                <a:solidFill>
                  <a:prstClr val="black"/>
                </a:solidFill>
              </a:rPr>
              <a:pPr/>
              <a:t>9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53CA-31ED-4998-9EF6-AD2A76C33D5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86AD-219B-46E0-8C94-919B4FD50A4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56CA-A2F1-484A-A68C-59A856B071A5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4915-771A-4BB4-9087-88FD3300ED8E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9046-95CE-449B-B5DD-A5A10DA1F74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FE8A-ABC4-42EE-8CDF-380EE63E9881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C5A35-8260-47F9-B637-FBA792BA57F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D910-E7AE-4B7F-932D-8744BE17F055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AB02-9B9C-47B1-BDFB-2DFFA6D5660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996D-FC7D-4345-B5E0-D0DD9331BC6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F61B-3880-49CF-A987-413C26227420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4D8C-FDBA-4BDB-947D-785FB852952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161A-6D3E-4E44-9BBD-18133D4B648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B88A-2D0A-48F3-A638-9CBD6C581E02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A6AF-DE05-4583-B509-8B18EEA2B4CD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7518-CEA3-4CD8-BDB7-BC1811CA5588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93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9520-3748-4DDE-B02A-AC77638D612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00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4633-F6B6-494F-97F8-7DBFC76EE3A6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6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C0BF-4625-47CF-A10E-EFBF9516ED9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92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CAD-F000-42FE-8B71-58267E8B3EAC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14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3E8-1C9E-477C-BA0A-AABA9A84037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59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BB40-E0A0-4C22-AC2F-6BF5EB8C49F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6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044A8-AAE6-4873-BDA1-E461B1A656E7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A0CD-48CD-446C-89C7-E61EFA3FFDE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93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D7272-1129-4D31-BE31-0DFED85F494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57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2171-18B1-406B-96D0-10DC4F72BF5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13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543C-6D48-4F00-BB2E-1C7B7143FF0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97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1F92-CED2-41A7-ADA2-E2166A30CCA0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02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C15-FF9B-4EFA-BFB0-C11D1572EDDD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93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E171-4DA1-48E3-9AAD-B27A2004896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96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69F0-31C3-48D1-AF9B-CE7B22F9069D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12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0DB7-5B63-410F-86C5-48CF201B1CC4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780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27DB-C3A2-4B48-9339-4CC56BD8F111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CEED-0B9D-45F8-9D63-3DF2F4630899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D536-1EB9-40FF-8596-178B21489570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02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BF0-E94F-4AFC-9BA5-C7ED73136EED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166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D1AB-4DA3-4CDB-893D-3D0BD65B68F6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578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177B-3152-43D5-9046-716EA4756410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78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B64F-E4DA-43C7-9E9B-3E40140A0719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9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9D71-E2B3-4496-8AE0-0A8BCCC64FFC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52F4-EE7A-43E0-94E9-5404ECC9212F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7056-7E52-46FF-875A-3FE185250D1A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6FAA-47F6-4C57-9DEA-18165C87C625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1E93-8261-437D-8FA2-4BB4B893AA69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  <a:endParaRPr lang="sr-Latn-CS" altLang="x-non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sr-Latn-CS" altLang="x-non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6F3D5-F3E7-4EAD-AFA1-2DE803B7D899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  <a:endParaRPr lang="sr-Latn-CS" altLang="x-non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sr-Latn-CS" altLang="x-non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F8B3F3-67CC-4DEE-B419-6149A84EA74B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2813-F428-44A3-B7DB-B26A8F391570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3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24D1-4059-4E47-8439-1BC1ADCF2051}" type="datetime1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9.3.2015.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3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x-none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</a:t>
            </a:r>
            <a:r>
              <a:rPr lang="sr-Latn-CS" altLang="x-none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  <a:endParaRPr lang="sr-Latn-CS" altLang="x-none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x-none" altLang="x-none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x-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February </a:t>
            </a:r>
            <a:r>
              <a:rPr lang="sr-Latn-CS" altLang="x-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x-none" altLang="x-none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sr-Latn-CS" altLang="x-none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16346" y="2877904"/>
            <a:ext cx="874814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x-none" altLang="x-none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– 2017</a:t>
            </a:r>
            <a:r>
              <a:rPr lang="en-US" altLang="x-none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FISCAL STRATEGY ASSESSMENT AND SIGNIFICANCE OF PUBLIC INVESTMENTS FOR ECONOMIC GROWTH</a:t>
            </a:r>
            <a:endParaRPr lang="sr-Latn-BA" altLang="x-none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x-none" altLang="x-none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x-none" altLang="x-none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88466"/>
            <a:ext cx="8856984" cy="648246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Risks are substantial, yet</a:t>
            </a:r>
            <a:b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there are no contingency measures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552" y="1169368"/>
            <a:ext cx="9025944" cy="5572000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companies reform and employment rationalization carry numerous challenges – savings might be lower than planned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implementation is challenging both politically and professionally – delays are possible and it can jeopardize the entire fiscal consolidation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Government must have contingency measures prepared upfront, to become automatically effective if fiscal goals are not achieved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credibility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would be stepped-up with the investors and creditors – the Government would guarantee reaching the basic fiscal goals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Presenting contingency measures in the Fiscal Strategy would make a timely public debate possible, while the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ad hoc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solutions would be avoided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stringent,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 de facto four-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year,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fiscal consolidation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not possible without the IMF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arrangement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Systematic monitoring of the implementation of measures would significantly lower the risk of “skidding”, giving up and failure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Only the IMF arrangement can provide for the international credibility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-  an increasing debt for at least three more years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not credible for the creditors</a:t>
            </a:r>
            <a:endParaRPr lang="x-none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Public debt stabilization</a:t>
            </a:r>
            <a:endParaRPr lang="x-none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31360" cy="5256584"/>
          </a:xfrm>
        </p:spPr>
        <p:txBody>
          <a:bodyPr>
            <a:normAutofit fontScale="92500"/>
          </a:bodyPr>
          <a:lstStyle/>
          <a:p>
            <a:endParaRPr lang="x-none" sz="3500" dirty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>
              <a:latin typeface="Times New Roman" pitchFamily="18" charset="0"/>
              <a:cs typeface="Times New Roman" pitchFamily="18" charset="0"/>
            </a:endParaRPr>
          </a:p>
          <a:p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Additional measures and deficit reduction below 3% of GDP in 2018</a:t>
            </a:r>
            <a:endParaRPr lang="x-none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980728"/>
            <a:ext cx="7920037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0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801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Government’s assumptions</a:t>
            </a:r>
            <a:endParaRPr lang="x-none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62500" lnSpcReduction="2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Real Dinar appreciation</a:t>
            </a:r>
            <a:endParaRPr lang="x-none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This is optimistic (key difference)</a:t>
            </a:r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FC assumes unchanged real exchange rate</a:t>
            </a:r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x-none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GDP growth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5%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 2%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2015-2017</a:t>
            </a: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GDP is realistic for 2015, overrated for </a:t>
            </a:r>
            <a:r>
              <a:rPr lang="x-none" sz="3500" dirty="0" smtClean="0">
                <a:latin typeface="Times New Roman" pitchFamily="18" charset="0"/>
                <a:cs typeface="Times New Roman" pitchFamily="18" charset="0"/>
              </a:rPr>
              <a:t>2016 (0%)</a:t>
            </a: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Growth of 2% in 2017 is possible only with investment increase</a:t>
            </a:r>
            <a:endParaRPr lang="x-none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Moderate interest rates increase</a:t>
            </a:r>
            <a:endParaRPr lang="x-none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Adequate projection</a:t>
            </a:r>
          </a:p>
          <a:p>
            <a:pPr lvl="1"/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Possible additional risks</a:t>
            </a:r>
            <a:endParaRPr lang="x-none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 more significant increase in interest rates, protracted recession, realistic Dinar depreciation</a:t>
            </a:r>
            <a:endParaRPr lang="x-none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x-none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debt management</a:t>
            </a:r>
            <a:endParaRPr lang="x-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0100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 2 billion Dollar debt converted to Euro in 2003</a:t>
            </a:r>
            <a:endParaRPr lang="x-none" sz="4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Dollar depreciation 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25%</a:t>
            </a: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Exchange rate loss 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~ 300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million Euro</a:t>
            </a:r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x-none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x-none" sz="4800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we have been borrowing through Dollar Eurobonds, without insurance against FX risk</a:t>
            </a:r>
            <a:endParaRPr lang="x-none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Dollar appreciated over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 10%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during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Public debt increased by 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million Euro</a:t>
            </a:r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Interest expenditures  in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 2015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increased</a:t>
            </a:r>
            <a:r>
              <a:rPr lang="x-none" sz="3700" dirty="0" smtClean="0">
                <a:latin typeface="Times New Roman" pitchFamily="18" charset="0"/>
                <a:cs typeface="Times New Roman" pitchFamily="18" charset="0"/>
              </a:rPr>
              <a:t> ~ 8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billion Dinars</a:t>
            </a:r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x-none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x-none" sz="5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Serbia has no consistent borrowing strategy</a:t>
            </a:r>
            <a:endParaRPr lang="x-none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FX losses are unnecessarily endured</a:t>
            </a:r>
            <a:endParaRPr lang="x-none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x-none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x-none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205A-C16E-4AA8-8A29-B78F98119717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4868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Serbia is lagging behind in infrastructure investments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6190" y="1982009"/>
            <a:ext cx="3557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Relative to comparable countries, Serbia has  the lowest level of public investments (2.5%  against 4.5% of GDP)</a:t>
            </a:r>
            <a:endParaRPr lang="x-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6190" y="4361408"/>
            <a:ext cx="3317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 investments in Serbia are decreasing, both relative to GDP and the total public expenditures (2005-2014, %)</a:t>
            </a:r>
            <a:endParaRPr lang="x-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3" y="1556792"/>
            <a:ext cx="3760787" cy="22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4" y="3933056"/>
            <a:ext cx="3760787" cy="248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6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80000" cy="79208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current state of infrastructure does not allow for postponing the investments</a:t>
            </a: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88" y="4581128"/>
            <a:ext cx="8443292" cy="196708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Serbia is the worst in the region by infrastructure (111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position out of 148; Slovenia is the 34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Croatia the 44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an average of 30 km of highway has been constructed per year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(50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km in Croatia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10 km was constructed in 2012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Average train speed is 40 km/h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(55%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tracks are from the 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5100" y="4232121"/>
            <a:ext cx="22903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r-Cyrl-C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World Economic Forum</a:t>
            </a:r>
            <a:r>
              <a:rPr lang="sr-Cyrl-C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x-none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jelena.plocic\Desktop\Untitled.e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8851"/>
            <a:ext cx="8329934" cy="272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7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48" y="35476"/>
            <a:ext cx="8280000" cy="79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funds are available but not withdrawn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9520" y="5236160"/>
            <a:ext cx="8274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App. 5 billion Euro has been approved for current infrastructure projects of the government and public companies, out of which 3.7 billion Euro remains not withdrawn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11%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GDP)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5"/>
            <a:ext cx="79208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4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728"/>
            <a:ext cx="8280000" cy="792000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unwithdrawn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loans are in the road infrastructure sector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016" y="3886857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new, certain loans are also included (EXIM bank loan for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Kostolac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another 500 million will be received in 2015</a:t>
            </a:r>
            <a:r>
              <a:rPr lang="x-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Belgrade-Budapest railroad, UAE…the numbers grow further</a:t>
            </a:r>
            <a:endParaRPr lang="x-none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average 20% of the planned (budgeted) investments are not executed each year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decrease in public investments is not part of the targeted savings, it is a consequence of non-executed plans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Our estimate is that the value of the currently delayed projects amounts to over 1 billion Euro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Due to delays in withdrawing approved funds for infrastructure, Serbia pays yearly penalties of app. 4 million Euro</a:t>
            </a:r>
            <a:endParaRPr lang="x-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96752"/>
            <a:ext cx="6296248" cy="266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0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14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Realistic increase in public investments in </a:t>
            </a:r>
            <a:r>
              <a:rPr lang="x-none" sz="360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app.</a:t>
            </a:r>
            <a:r>
              <a:rPr lang="x-none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x-none" sz="360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221088"/>
            <a:ext cx="7653536" cy="1677878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increase of 1% 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180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with public companies) is only possible along with a significant increase in investing efficiency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If all planned infrastructure projects were implemented in time (hardly achievable), the increase in budget investments in 2015 would amount to 1.3% of GDP (2.5% with public companies)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63284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74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308650"/>
            <a:ext cx="8229600" cy="5280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possible increase in investments in roads is app. </a:t>
            </a:r>
            <a:r>
              <a:rPr lang="x-none" sz="3600" dirty="0" smtClean="0">
                <a:latin typeface="Times New Roman" pitchFamily="18" charset="0"/>
                <a:cs typeface="Times New Roman" pitchFamily="18" charset="0"/>
              </a:rPr>
              <a:t>313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4581128"/>
            <a:ext cx="8229600" cy="2121099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Corridor 10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with current deadlines the increase of app.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130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Euro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available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Corridor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assuming the same dynamics in the sections the work on which is underway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uncertain launching of the new ones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Projects for road reconstruction and safety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execution estimate  is app.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Euro in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2015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project launching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Sava bridge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remaining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Euro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must be used in 2015 due to withdrawal deadline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 was no execution in 2014;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Belgrade bypasses: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expected increase of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Euro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x-none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1"/>
            <a:ext cx="7848872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3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2443" y="260648"/>
            <a:ext cx="9144000" cy="576238"/>
          </a:xfrm>
        </p:spPr>
        <p:txBody>
          <a:bodyPr/>
          <a:lstStyle/>
          <a:p>
            <a:pPr eaLnBrk="1" hangingPunct="1"/>
            <a:r>
              <a:rPr lang="en-US" altLang="x-none" sz="3400" dirty="0" smtClean="0">
                <a:latin typeface="Times New Roman" pitchFamily="18" charset="0"/>
                <a:cs typeface="Times New Roman" pitchFamily="18" charset="0"/>
              </a:rPr>
              <a:t>Fiscal Strategy</a:t>
            </a:r>
            <a:r>
              <a:rPr lang="x-none" altLang="x-none" sz="3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x-none" sz="3400" dirty="0" smtClean="0">
                <a:latin typeface="Times New Roman" pitchFamily="18" charset="0"/>
                <a:cs typeface="Times New Roman" pitchFamily="18" charset="0"/>
              </a:rPr>
              <a:t>painful, though adequate measures</a:t>
            </a:r>
            <a:endParaRPr lang="sr-Latn-CS" altLang="x-none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3264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demanding multi-year plan for public finances recovery and public sector reforms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shows Government’s clear intention to start addressing accumulated problems in public finances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envisages difficult and painful cuts (reforms and discharging employees in public companies, administration, health care and education systems, as well as wage and pension freeze, restructuring process completion etc.)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Major professional, political, but social challenges as well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Fiscal Council finds that savings measures are adequate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Due to the magnitude of the problem, there is no actual alternative to severe savings measures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 resolute deficit reduction would mean explosion of public debt and certain fiscal crisis: deep GDP decline, strong Dinar weakening and high inflation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Basis for concluding a three-year arrangement with IMF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Significantly improves the prospects for the entire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success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4437112"/>
            <a:ext cx="8229600" cy="2293715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second railroad track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Pancevo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bridge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Pancevo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town section and reconstruction of a section of the Corridor 10 track  (112 km)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 Euro in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beginning of the works on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Pazova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-Novi Sad railroad track and the reconstruction of the Belgrade-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Vrbnica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(Bar) railroad track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170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 in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2015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Prokop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railroad station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purchase of the railroad vehicles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increase of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from two loans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not certain if the reconstruction of  the railroad Corridor 10 will begin in 2015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project is being redone, while the elaboration of technical documentation is progressing slowly</a:t>
            </a:r>
            <a:endParaRPr lang="x-none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032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Investments in the railroads may increase by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app. </a:t>
            </a:r>
            <a:r>
              <a:rPr lang="x-none" sz="3600" dirty="0" smtClean="0">
                <a:latin typeface="Times New Roman" pitchFamily="18" charset="0"/>
                <a:cs typeface="Times New Roman" pitchFamily="18" charset="0"/>
              </a:rPr>
              <a:t>251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99288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5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661173"/>
            <a:ext cx="7581528" cy="21522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Long postponed purchase of the electricity meters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Euro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HPP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Zvornik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dispute with the bidder is resolved,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increase 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Construction of 32 small hydro power plants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Kostolac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TPP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terminals and railroad infrastructure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Kostolac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Desulphurization factory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Kolubara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coal homogenization improvement 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Kostolac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phase completion decreases investments by </a:t>
            </a:r>
            <a:r>
              <a:rPr lang="x-none" sz="1600" b="1" dirty="0" smtClean="0"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x-none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million (the 2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phase launching may increase by 100 million)</a:t>
            </a:r>
            <a:endParaRPr lang="x-none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x-none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650"/>
            <a:ext cx="8229600" cy="664046"/>
          </a:xfrm>
        </p:spPr>
        <p:txBody>
          <a:bodyPr>
            <a:normAutofit/>
          </a:bodyPr>
          <a:lstStyle/>
          <a:p>
            <a:r>
              <a:rPr lang="x-none" sz="3600" dirty="0" smtClean="0">
                <a:latin typeface="Times New Roman" pitchFamily="18" charset="0"/>
                <a:cs typeface="Times New Roman" pitchFamily="18" charset="0"/>
              </a:rPr>
              <a:t>131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million in the energy sector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5"/>
            <a:ext cx="777686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9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52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125 million in other areas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48" y="4941168"/>
            <a:ext cx="8229600" cy="1473027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Investment works in the flood damage recovery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Belgrade, Novi Sad,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Kragujevac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clinical centers</a:t>
            </a: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Municipal water supply improvement - </a:t>
            </a: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x-none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36904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8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746"/>
            <a:ext cx="8229600" cy="87897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Reasons for low public investments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failures at all levels and at all stages of implementation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From the ministries,  over state-owned companies in charge of organizing  the performance of infrastructure works, designers, to contracting companies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Ill-defined responsibilities even at the level of ministries, lack of coordination and cooperation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Žeželj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bridge or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Pancevo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water supply, for example,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capacities of the government bodies and companies in charge of infrastructure managing and exploitation are insufficient for selecting, implementing, supervising and evaluating undertaken investments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Adequate feasibility studies are lacking, while a project selection decision is often based on the political influence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Priority selection is often guided by the reasons other than the needs of society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Large projects are being announced without their profitability being verified by adequate studies.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or some of them not even the exact role of and expense of the government is clear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Administrative hindrances  stand in place of a substantial profitability analysis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Frequent delays, as well as numerous errors in the technical documentation and financial calculations are obvious  in the project elaborations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According to the assessment of the Ministry of Construction, Transport and Infrastructure , the damage caused by  the “low quality projects” in the area of roads and transportation safety is estimated to 100 million Euro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Inefficient issuing of construction and utilization permits, as well as expropriation process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x-none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32859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 investments should be institutionalized as a priority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Responsibility for public investments must be firmly and hierarchically established, starting from the Government level: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dedicated operational sector for execution of capital investments, like the ones in UK or Australia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Ministries and ministers must be held accountable before the Government, and thus act as direct as agents securing efficient investments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three-year plan of public investments should be made, accompanied by more detailed annual plans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Capital expenditures in the Budget and Fiscal Strategy are not accounted properly (there is only a declarative support for their increase)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Ministry of Finance must have more saying in early stages of project development, and accordingly its capacities must be strengthened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Concessions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other PPPs and private investments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should be utilized where appropriate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Special attention must be paid 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haracteristics of individual projects, namely on the agreed financial and construction/execution terms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Imports of goods and services (even labor force) decrease benefits for the local economy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B648C6B-787E-4412-B5B7-F63E7DFE3226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6512" y="-27384"/>
            <a:ext cx="9144000" cy="864270"/>
          </a:xfrm>
        </p:spPr>
        <p:txBody>
          <a:bodyPr/>
          <a:lstStyle/>
          <a:p>
            <a:pPr eaLnBrk="1" hangingPunct="1"/>
            <a:r>
              <a:rPr lang="en-US" altLang="x-none" sz="3250" dirty="0" smtClean="0">
                <a:latin typeface="Times New Roman" pitchFamily="18" charset="0"/>
                <a:cs typeface="Times New Roman" pitchFamily="18" charset="0"/>
              </a:rPr>
              <a:t>Ambitious multi-year plan – implies risks</a:t>
            </a:r>
            <a:endParaRPr lang="sr-Latn-CS" altLang="x-none" sz="32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836886"/>
            <a:ext cx="8856984" cy="576046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Fiscal consolidation will have to include 2018 as well: a four-year plan instead of a three-year one is necessary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Fiscal deficit reduction to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8%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GDP is not enough for public debt stabilization by 2017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Additional deficit reduction by 1 p.p. of GDP  in 2018 is necessary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crucial reform blocks carry the greatest risks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Public and state-owned companies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putting the operation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EPS,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Železnice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order, resolving the fate of 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Železara Smederevo, Petrochemical Complex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Public (budget) sector: reduction of employees number along with all-encompassing reforms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Deadlines are short (couple of months), but precise plans are still not in place</a:t>
            </a:r>
            <a:endParaRPr lang="x-none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Sharp reversal in fiscal policy, while economy is in recession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Unfavourable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macroeconomic environment significantly aggravates necessary implementation of fiscal consolidation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Macroeconomic policy measures are necessary for economic growth incentive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x-none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071992" cy="792262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Public investments are </a:t>
            </a:r>
            <a:b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the best antirecessionary measure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Serbia’s economy has been in recession since 2014 – economic activity decline by app. 1.7%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Savings measures will have a temporary negative effect on economic growth and will deepen the current recession</a:t>
            </a:r>
            <a:endParaRPr lang="x-none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Prolonged and uncontrolled recession can endanger fiscal consolidation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investments in infrastructure may alleviate negative effect of consolidation on the economic growth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a short-term, the effect of public investments on economic growth (fiscal multiplier) is at least twice bigger than other forms of government spending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Negative effect on economic growth due to a deficit/spending reduction by  2 p.p. of GDP can be offset by increasing investments by 1 p.p. of GDP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a medium-term, the improvement of road and railroad infrastructure as well as of energy capacities will create conditions for a faster economic growth</a:t>
            </a:r>
            <a:endParaRPr lang="x-none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x-none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6584" y="116632"/>
            <a:ext cx="9144000" cy="792088"/>
          </a:xfrm>
        </p:spPr>
        <p:txBody>
          <a:bodyPr/>
          <a:lstStyle/>
          <a:p>
            <a:pPr eaLnBrk="1" hangingPunct="1"/>
            <a:r>
              <a:rPr lang="en-US" altLang="x-none" sz="3200" dirty="0" smtClean="0">
                <a:latin typeface="Times New Roman" pitchFamily="18" charset="0"/>
                <a:cs typeface="Times New Roman" pitchFamily="18" charset="0"/>
              </a:rPr>
              <a:t>Poor infrastructure condition </a:t>
            </a:r>
            <a:br>
              <a:rPr lang="en-US" altLang="x-none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200" dirty="0" smtClean="0">
                <a:latin typeface="Times New Roman" pitchFamily="18" charset="0"/>
                <a:cs typeface="Times New Roman" pitchFamily="18" charset="0"/>
              </a:rPr>
              <a:t>requires an investment growth</a:t>
            </a:r>
            <a:endParaRPr lang="sr-Latn-CS" altLang="x-none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7260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state of infrastructure is alarmingly poor -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Serbia is among the worst rated countries in international rating lists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According to overall infrastructure quality, Serbia is ranked as 111st out of a total of 148 countries – the worst in the region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 road quality it is 114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(only Romania is rated worse in the region)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Budget allocations for public investments are undoubtedly low – only 2.5% of GDP in 2014 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They need to be doubled – public investments in the comparable countries of Central and East Europe amount to  more than 4% of GDP at an average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Adequate projects and financing sources exist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projects to improve infrastructure quality exist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road and railroad Corridor 10)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inancing for infrastructure projects has been ensured on preferential terms– loans by the World Bank, EIB, EBRD with log repayment period and low interest rate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" y="188466"/>
            <a:ext cx="9144001" cy="648246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Public investment growth is justified </a:t>
            </a:r>
            <a:b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even at the cost of a slightly higher deficit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28992" cy="540060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investments can be increased in 2015 by 1 p.p. of GDP through more efficient implementation of current projects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Fiscal Strategy plans only 0.5 p.p. increase, which is not enough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important stimulus for domestic economic activity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Ideally, the room for somewhat bigger growth of investments should be found in the planned budget framework</a:t>
            </a:r>
            <a:endParaRPr lang="x-none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 reducing other, less productive expenditures, like subsidies</a:t>
            </a:r>
            <a:endParaRPr lang="x-none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If this is not possible, even a smaller deficit reduction would be acceptable if the reason was a stronger investment growth</a:t>
            </a:r>
            <a:endParaRPr lang="x-none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Due to a strong positive effect on the economic growth, the increase in capital expenditures will affect the deficit less as compared to all other public expenditures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New borrowings are not necessary for financing an additional increase in public investments – the funds have already been approved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x-none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1456" y="188640"/>
            <a:ext cx="9144001" cy="648246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Public and state-owned companies: </a:t>
            </a:r>
            <a:b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The need for significant reforms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1457" y="1196752"/>
            <a:ext cx="9005039" cy="5616624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Resolving the accumulated problems of public and state-owned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companies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key reform move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Government – we support that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will not yield the biggest savings; however, if their operations are not put under control in 2015, a complete cave-in of public finances is possible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Much more important – reform should ensure that public companies be the boosters of economic growth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Instead of being loss-makers and social institutions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Resolving the status of companies under restructuring = eliminating the “parasite sector”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Many companies with no perspective, however, have been draining huge funds from the economy and budget for years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chances for this to end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First concrete steps are visible: liquidation of 188 companies under restructuring, changes in the EPS, privatization of 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Žele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CS" sz="1600" dirty="0" smtClean="0">
                <a:latin typeface="Times New Roman" pitchFamily="18" charset="0"/>
                <a:cs typeface="Times New Roman" pitchFamily="18" charset="0"/>
              </a:rPr>
              <a:t>ara Smederevo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x-non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1456" y="188640"/>
            <a:ext cx="9144001" cy="648246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Public and state-owned companies: </a:t>
            </a:r>
            <a:b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Complex problems, yet short deadlines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497" y="1412776"/>
            <a:ext cx="9001000" cy="5328592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Government has implicitly committed to addressing the biggest problems already in the first half of 2015 – very uncertain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budget funds for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2015 means resolving the fate of the biggest gas debtor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even by mid year (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Železara, Petrohemija, Azotara, MSK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Železara Smederevo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problem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per 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facing closing without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Esmark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Lower subsidies for the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Železnice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budget  - is this sustainable without a plan for employee discharging and rationalization of services?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is a real danger for the EPS’ losses to be transferred to the government – the biggest problems must be resolved without delay (redundant employees, poor collection, low price etc.)</a:t>
            </a: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Detailed plans are still not in place, whilst the first deadlines have already been breached – February? 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-1" y="116632"/>
            <a:ext cx="9144001" cy="648246"/>
          </a:xfrm>
        </p:spPr>
        <p:txBody>
          <a:bodyPr/>
          <a:lstStyle/>
          <a:p>
            <a:pPr eaLnBrk="1" hangingPunct="1"/>
            <a:r>
              <a:rPr lang="en-US" altLang="x-none" sz="3300" dirty="0" smtClean="0">
                <a:latin typeface="Times New Roman" pitchFamily="18" charset="0"/>
                <a:cs typeface="Times New Roman" pitchFamily="18" charset="0"/>
              </a:rPr>
              <a:t>Decrease in the number of employees without detailed plans is a big risk</a:t>
            </a:r>
            <a:endParaRPr lang="sr-Latn-CS" altLang="x-none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28992" cy="554461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Fiscal Strategy envisages successive decreases in the budget sector employment of 5% per year by 2017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According to the plan, in three years the health care and education systems, as well as state and local administration, should have 15% less employees  (app. 75.000)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a big decrease in the number of employees cannot be achieved by natural outflow only – neither this would be desirable</a:t>
            </a:r>
            <a:endParaRPr lang="x-none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Natural outflow through retirement of employees with a limited filling in the vacant posts can only ensure one half of the planned employment decrease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also an uncontrollable process – both the redundant employees and the ones that are necessary retire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Detailed plans, detailed sector analyses and discharging criteria are crucial for a successful rationalization of the number of employees – those are still not in place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Employment rationalization must be accompanied by fundamental reforms of the biggest government systems – health care and education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Risks are substantial—detailed reform plans are needed which would ensure that the quality of services is at least maintained in these sectors despite the smaller number of employees</a:t>
            </a:r>
            <a:endParaRPr lang="x-none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x-none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x-none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x-none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2771</Words>
  <Application>Microsoft Office PowerPoint</Application>
  <PresentationFormat>On-screen Show (4:3)</PresentationFormat>
  <Paragraphs>228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1_Office Theme</vt:lpstr>
      <vt:lpstr>2_Office Theme</vt:lpstr>
      <vt:lpstr>Office Theme</vt:lpstr>
      <vt:lpstr>3_Office Theme</vt:lpstr>
      <vt:lpstr>PowerPoint Presentation</vt:lpstr>
      <vt:lpstr>Fiscal Strategy: painful, though adequate measures</vt:lpstr>
      <vt:lpstr>Ambitious multi-year plan – implies risks</vt:lpstr>
      <vt:lpstr>Public investments are  the best antirecessionary measure</vt:lpstr>
      <vt:lpstr>Poor infrastructure condition  requires an investment growth</vt:lpstr>
      <vt:lpstr>Public investment growth is justified  even at the cost of a slightly higher deficit</vt:lpstr>
      <vt:lpstr>Public and state-owned companies:  The need for significant reforms</vt:lpstr>
      <vt:lpstr>Public and state-owned companies:  Complex problems, yet short deadlines</vt:lpstr>
      <vt:lpstr>Decrease in the number of employees without detailed plans is a big risk</vt:lpstr>
      <vt:lpstr>Risks are substantial, yet there are no contingency measures</vt:lpstr>
      <vt:lpstr>Public debt stabilization</vt:lpstr>
      <vt:lpstr>Government’s assumptions</vt:lpstr>
      <vt:lpstr>Public debt management</vt:lpstr>
      <vt:lpstr>Serbia is lagging behind in infrastructure investments</vt:lpstr>
      <vt:lpstr>The current state of infrastructure does not allow for postponing the investments</vt:lpstr>
      <vt:lpstr>The funds are available but not withdrawn</vt:lpstr>
      <vt:lpstr>Most unwithdrawn loans are in the road infrastructure sector</vt:lpstr>
      <vt:lpstr>Realistic increase in public investments in 2015 is app. 1% of GDP</vt:lpstr>
      <vt:lpstr>A possible increase in investments in roads is app. 313 million</vt:lpstr>
      <vt:lpstr>Investments in the railroads may increase by  app. 251 million</vt:lpstr>
      <vt:lpstr>131 million in the energy sector</vt:lpstr>
      <vt:lpstr>Another 125 million in other areas</vt:lpstr>
      <vt:lpstr>Reasons for low public investments</vt:lpstr>
      <vt:lpstr>Recommendations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Minić</cp:lastModifiedBy>
  <cp:revision>252</cp:revision>
  <cp:lastPrinted>2015-02-20T12:05:15Z</cp:lastPrinted>
  <dcterms:created xsi:type="dcterms:W3CDTF">2014-10-24T08:04:53Z</dcterms:created>
  <dcterms:modified xsi:type="dcterms:W3CDTF">2015-03-09T13:19:28Z</dcterms:modified>
</cp:coreProperties>
</file>