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5"/>
  </p:notesMasterIdLst>
  <p:sldIdLst>
    <p:sldId id="265" r:id="rId5"/>
    <p:sldId id="266" r:id="rId6"/>
    <p:sldId id="273" r:id="rId7"/>
    <p:sldId id="275" r:id="rId8"/>
    <p:sldId id="274" r:id="rId9"/>
    <p:sldId id="276" r:id="rId10"/>
    <p:sldId id="287" r:id="rId11"/>
    <p:sldId id="27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06" autoAdjust="0"/>
  </p:normalViewPr>
  <p:slideViewPr>
    <p:cSldViewPr>
      <p:cViewPr>
        <p:scale>
          <a:sx n="78" d="100"/>
          <a:sy n="78" d="100"/>
        </p:scale>
        <p:origin x="-124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8.12.2015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040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011620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183727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59524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23415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0614285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53226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24985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5152484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8881339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488293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26537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500AB-04AE-4A8A-AF00-01B9CD0E228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500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CAA3-A03D-4F7F-9A00-9D1B90C8634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35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E565-4200-4722-95F8-616C7AE7D55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296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4EBB-7A48-4F99-BB8C-8F247A4B9E0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788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6454-C5BF-423A-8271-927E5635DED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14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CCAE-47FD-4BD8-B685-D80E3586239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5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7532-1A31-4B2F-87FE-EB79B5D826A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92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5AE5-489E-4C73-9355-0FABD991923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659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8987-8382-4400-AEBE-1D2AA63616E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469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524B4-38FD-4021-8E83-9D8ABB7072E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277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C51F-92E3-4541-81CF-4147D738642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3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sym typeface="Calibri"/>
              </a:rPr>
              <a:pPr hangingPunct="0"/>
              <a:t>‹#›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329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  <a:sym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B96A49-3140-405B-9EA1-A28CF374A43E}" type="slidenum">
              <a:rPr lang="x-none">
                <a:solidFill>
                  <a:prstClr val="black">
                    <a:tint val="75000"/>
                  </a:prstClr>
                </a:solidFill>
                <a:sym typeface="Calibri"/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4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децембар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Latn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16346" y="2877904"/>
            <a:ext cx="874814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ОЦЕНА </a:t>
            </a:r>
            <a:r>
              <a:rPr lang="ru-RU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ПРЕДЛОГА ЗАКОНА О </a:t>
            </a:r>
            <a:r>
              <a:rPr lang="ru-RU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БУЏЕТУ </a:t>
            </a:r>
            <a:r>
              <a:rPr lang="ru-RU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РЕПУБЛИКЕ СРБИЈЕ ЗА </a:t>
            </a:r>
            <a:r>
              <a:rPr lang="ru-RU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sr-Latn-R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864096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Закон о буџету дефинише само део укупног дефицита државе   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У 2016. планиран дефицит консолидоване државе од 164 млрд динара (4% БДП-а)  </a:t>
            </a:r>
            <a:endParaRPr lang="sr-Cyrl-RS" sz="23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Републички дефицит 135 млрд динара (3,3% БДП-а)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Путеви Србије и Коридори 24 млрд динара (0,6% БДП-а)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Остали нивои власти приближно избалансирани (дефицит 0,1% БДП-а)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Локална самоуправа тренутно није извор фискалног дефицита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 2016. готово избалансиран буџет (дефицит од 1,3 млрд динара)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 2015. остварује чак и мање суфиците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Законом о буџету дефинисан дефицит Републике од 122 млрд динара (2,9% БДП-а) – мањи од стварног дефицита Републике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Нису укључени сви пројектни зајмови (13 млрд динара)</a:t>
            </a: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Некада се у јавности републички дефицит (по Закону о буџету) непрецизно представља као укупни дефицит 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Често био случај током 2015. године (јан-октобар ужи дефицит Републике  38 млрд динара, а „прави“ дефицит државе 63 млрд динара)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467543" y="116632"/>
            <a:ext cx="8229601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3549"/>
            </a:lvl1pPr>
          </a:lstStyle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Основне карактеристике плана расхода Републике за 2016.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107504" y="1484783"/>
            <a:ext cx="9036496" cy="525658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Непромењена маса зарада у односу на извршење у 2015.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 једне стране, раст масе зарада за 2,5% услед повећања плата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 друге стране, пад масе зарада за 2,5% услед најављене рационализације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Предвиђен раст отпремнина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15 млрд динара, за око 16.000 запослених у јавној управи и око 7.000 у сектору здравства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Субвенције на приближно истом нивоу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План у 2015. пробијен због пољопривреде, у плану за 2016. део субвенција за Железнице инвестиционе природе („руски кредит“)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Без промена у социјалној политици</a:t>
            </a:r>
          </a:p>
          <a:p>
            <a:pPr marL="800100" lvl="1" indent="-342900">
              <a:lnSpc>
                <a:spcPct val="80000"/>
              </a:lnSpc>
              <a:spcBef>
                <a:spcPts val="400"/>
              </a:spcBef>
              <a:defRPr sz="2000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ање само планиране отпремнина за запослене у предузећима у реструктурирању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sr-Cyrl-RS" sz="2500" dirty="0">
                <a:latin typeface="Times New Roman" pitchFamily="18" charset="0"/>
                <a:cs typeface="Times New Roman" pitchFamily="18" charset="0"/>
              </a:rPr>
              <a:t>Планира се раст јавних инвестиција (потребно) и расхода за камате (неизбежно) 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6289" y="6400413"/>
            <a:ext cx="240512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622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179512" y="0"/>
            <a:ext cx="8784978" cy="1008112"/>
          </a:xfrm>
          <a:prstGeom prst="rect">
            <a:avLst/>
          </a:prstGeom>
        </p:spPr>
        <p:txBody>
          <a:bodyPr>
            <a:noAutofit/>
          </a:bodyPr>
          <a:lstStyle>
            <a:lvl1pPr defTabSz="868680">
              <a:defRPr sz="3420"/>
            </a:lvl1pPr>
          </a:lstStyle>
          <a:p>
            <a:r>
              <a:rPr lang="sr-Cyrl-RS" sz="3400" dirty="0" smtClean="0">
                <a:latin typeface="Times New Roman" pitchFamily="18" charset="0"/>
                <a:cs typeface="Times New Roman" pitchFamily="18" charset="0"/>
              </a:rPr>
              <a:t>План се може остварити, али би структура могла бити неповољнија од намераване</a:t>
            </a:r>
            <a:endParaRPr lang="sr-Cyrl-R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179512" y="1375136"/>
            <a:ext cx="8784976" cy="54726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400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 једне стране, могуће су уштеде на капиталним расходима и јавним набавкама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100"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Јавне инвестиције су планиране на 30% вишем нивоу – неизвесно да ли ће се коначно </a:t>
            </a:r>
            <a:r>
              <a:rPr lang="sr-Cyrl-RS" sz="2200" dirty="0" err="1" smtClean="0">
                <a:latin typeface="Times New Roman" pitchFamily="18" charset="0"/>
                <a:cs typeface="Times New Roman" pitchFamily="18" charset="0"/>
              </a:rPr>
              <a:t>ефектуирати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100"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Преширок оквир за набавку робе и услуга – могуће уштеде, уколико не буде доцњи и исплата зарада запослених с ове позиције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100"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Трансфери ООСО би могли бити мањи за око 5-10 млрд динара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100"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Уштедеће се на отпремнинама ако се (поново) не спроведе рационализација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400"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7187" indent="-357187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 sz="2400"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 друге стране, в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ероватна су пробијања буџета за субвенције, покривања обавеза предузећа и зарада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0582" y="6400413"/>
            <a:ext cx="246219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1785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07504" y="14128"/>
            <a:ext cx="8888819" cy="994122"/>
          </a:xfrm>
          <a:prstGeom prst="rect">
            <a:avLst/>
          </a:prstGeom>
        </p:spPr>
        <p:txBody>
          <a:bodyPr>
            <a:noAutofit/>
          </a:bodyPr>
          <a:lstStyle>
            <a:lvl1pPr defTabSz="832104">
              <a:defRPr sz="3549"/>
            </a:lvl1pPr>
          </a:lstStyle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Буџет за субвенције ће вероватно бити пробијен</a:t>
            </a:r>
            <a:endParaRPr lang="sr-Cyrl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86568" y="1124744"/>
            <a:ext cx="8970864" cy="56293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Пољопривредне субвенције рестриктивно планиране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План имплицира да се субвенције по хектару преполове – тешко изводљиво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Текуће субвенције за Железнице и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Ресавицу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не излазе у сусрет променама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Следе рационализација у Железницама и скидање заштите са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Ресавице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а то се не види у буџету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Преполовљена субвенција за јавне сервисе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Немогуће претплатом надоместити мањак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Нису предвиђене интервенције за задужена предузећа</a:t>
            </a:r>
          </a:p>
          <a:p>
            <a:pPr marL="742950" lvl="1" indent="-285750"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1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РТБ Бор – доспева гарантовани кредит и Петрохемија – дугује НИС-у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Изненада су умањене субвенције за субвенционисане кредите (са 3,9 у Нацрту на 2 млрд динара у Предлогу)</a:t>
            </a:r>
          </a:p>
          <a:p>
            <a:pPr marL="800100" lvl="1" indent="-342900">
              <a:lnSpc>
                <a:spcPct val="80000"/>
              </a:lnSpc>
              <a:spcBef>
                <a:spcPts val="500"/>
              </a:spcBef>
              <a:spcAft>
                <a:spcPts val="400"/>
              </a:spcAft>
              <a:buChar char="•"/>
              <a:defRPr sz="24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Ребалансом за 2014. додато је чак 8 млрд динара и тада је одређена динамика која се сада напушта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0582" y="6400413"/>
            <a:ext cx="246219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2280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1"/>
          </a:xfrm>
          <a:prstGeom prst="rect">
            <a:avLst/>
          </a:prstGeom>
        </p:spPr>
        <p:txBody>
          <a:bodyPr>
            <a:noAutofit/>
          </a:bodyPr>
          <a:lstStyle>
            <a:lvl1pPr defTabSz="740663">
              <a:defRPr sz="3564"/>
            </a:lvl1pPr>
          </a:lstStyle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План за зараде зависи од процеса рационализације</a:t>
            </a:r>
            <a:endParaRPr lang="sr-Cyrl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170120" y="1791586"/>
            <a:ext cx="8878187" cy="4525963"/>
          </a:xfrm>
          <a:prstGeom prst="rect">
            <a:avLst/>
          </a:prstGeom>
        </p:spPr>
        <p:txBody>
          <a:bodyPr/>
          <a:lstStyle/>
          <a:p>
            <a:pPr marL="301752" indent="-301752" defTabSz="804672">
              <a:spcBef>
                <a:spcPts val="1000"/>
              </a:spcBef>
              <a:defRPr sz="2816"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Добро је што расходи нису линеарно ум</a:t>
            </a:r>
            <a:r>
              <a:rPr lang="sr-Latn-BA" sz="3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њени по министарствима</a:t>
            </a:r>
          </a:p>
          <a:p>
            <a:pPr marL="742950" lvl="1" indent="-285750">
              <a:lnSpc>
                <a:spcPct val="80000"/>
              </a:lnSpc>
              <a:spcBef>
                <a:spcPts val="1000"/>
              </a:spcBef>
              <a:spcAft>
                <a:spcPts val="400"/>
              </a:spcAft>
              <a:defRPr sz="2100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у МУП-у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%), 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мање у Министарству просвете (1,5%) - одражава реалну динамику</a:t>
            </a:r>
          </a:p>
          <a:p>
            <a:pPr marL="301752" indent="-301752" defTabSz="804672">
              <a:spcBef>
                <a:spcPts val="600"/>
              </a:spcBef>
              <a:defRPr sz="2816"/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01752" indent="-301752" defTabSz="804672">
              <a:spcBef>
                <a:spcPts val="600"/>
              </a:spcBef>
              <a:defRPr sz="2816"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Ипак, неизвесно је да ли постоје планови (просвета) и да ли ће отићи они који су задовољили услов за пензију и који су стварни вишак </a:t>
            </a:r>
            <a:r>
              <a:rPr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3000" dirty="0">
                <a:latin typeface="Times New Roman" pitchFamily="18" charset="0"/>
                <a:cs typeface="Times New Roman" pitchFamily="18" charset="0"/>
              </a:rPr>
              <a:t>МУП)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0582" y="6400413"/>
            <a:ext cx="246219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0718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3549"/>
            </a:lvl1pPr>
          </a:lstStyle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Ризик да и други расходи пробију буџет</a:t>
            </a:r>
            <a:endParaRPr lang="sr-Cyrl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763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spcBef>
                <a:spcPts val="800"/>
              </a:spcBef>
              <a:spcAft>
                <a:spcPts val="800"/>
              </a:spcAft>
              <a:defRPr sz="2976"/>
            </a:pP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>Отпремнине за предузећа у реструктурирању</a:t>
            </a:r>
          </a:p>
          <a:p>
            <a:pPr marL="690943" lvl="1" indent="-265747" defTabSz="850391">
              <a:spcBef>
                <a:spcPts val="800"/>
              </a:spcBef>
              <a:spcAft>
                <a:spcPts val="800"/>
              </a:spcAft>
              <a:defRPr sz="2604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Планираних 6 млрд динара довољно је за (само) 10.000 запослених</a:t>
            </a:r>
          </a:p>
          <a:p>
            <a:pPr marL="318897" lvl="1" indent="-318897" defTabSz="850391">
              <a:spcBef>
                <a:spcPts val="800"/>
              </a:spcBef>
              <a:spcAft>
                <a:spcPts val="800"/>
              </a:spcAft>
              <a:buChar char="•"/>
              <a:defRPr sz="2976"/>
            </a:pP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>Плаћања за казне и накнаде штета</a:t>
            </a:r>
            <a:endParaRPr lang="sr-Cyrl-R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690943" lvl="1" indent="-265747" defTabSz="850391">
              <a:spcBef>
                <a:spcPts val="800"/>
              </a:spcBef>
              <a:spcAft>
                <a:spcPts val="800"/>
              </a:spcAft>
              <a:defRPr sz="2604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млрд динара – упола мање од расхода у 2014.</a:t>
            </a:r>
          </a:p>
          <a:p>
            <a:pPr marL="690943" lvl="1" indent="-265747" defTabSz="850391">
              <a:spcBef>
                <a:spcPts val="800"/>
              </a:spcBef>
              <a:spcAft>
                <a:spcPts val="800"/>
              </a:spcAft>
              <a:defRPr sz="2604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Обавезе смањене у „последњи час“ (биле веће у Нацрту него у Предлогу буџета за чак 3,3 млрд динара) – да ли су сада добро планиране?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0582" y="6400413"/>
            <a:ext cx="246219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0516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1"/>
          </a:xfrm>
          <a:prstGeom prst="rect">
            <a:avLst/>
          </a:prstGeom>
        </p:spPr>
        <p:txBody>
          <a:bodyPr>
            <a:noAutofit/>
          </a:bodyPr>
          <a:lstStyle>
            <a:lvl1pPr defTabSz="832104">
              <a:defRPr sz="3549"/>
            </a:lvl1pPr>
          </a:lstStyle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Буџет је мање транспарентан од прошлогодишњег</a:t>
            </a:r>
            <a:endParaRPr lang="sr-Cyrl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9541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1752" indent="-301752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552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Нису познате обавезе према страним инвеститорима</a:t>
            </a:r>
          </a:p>
          <a:p>
            <a:pPr marL="653795" lvl="1" indent="-251459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2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Само збирни износ од око 8 млрд динара за групу предузећа (Фијат,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Serbia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Truck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Lite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Tigar </a:t>
            </a:r>
            <a:r>
              <a:rPr lang="sr-Cyrl-RS" dirty="0" err="1" smtClean="0">
                <a:latin typeface="Times New Roman" pitchFamily="18" charset="0"/>
                <a:cs typeface="Times New Roman" pitchFamily="18" charset="0"/>
              </a:rPr>
              <a:t>Tyres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PKC)</a:t>
            </a:r>
          </a:p>
          <a:p>
            <a:pPr marL="301752" indent="-301752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552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Мањи подстицаји за нове инвестиције, али уз ризик пребацивања обавеза у следеће године</a:t>
            </a:r>
          </a:p>
          <a:p>
            <a:pPr marL="653795" lvl="1" indent="-251459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2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нове инвестиције 3,5 млрд динара (упола мање од 2015), али се променом Закона о буџетском систему отварају врате за неконтролисано преузимање обавеза</a:t>
            </a:r>
          </a:p>
          <a:p>
            <a:pPr marL="301752" indent="-301752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552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Непозната је структура активираних гаранција</a:t>
            </a:r>
          </a:p>
          <a:p>
            <a:pPr marL="653795" lvl="1" indent="-251459" defTabSz="804672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defRPr sz="2200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Сада није ни излистана група предузећа као прошле године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8440582" y="6400413"/>
            <a:ext cx="246219" cy="276999"/>
          </a:xfrm>
        </p:spPr>
        <p:txBody>
          <a:bodyPr/>
          <a:lstStyle/>
          <a:p>
            <a:fld id="{86CB4B4D-7CA3-9044-876B-883B54F8677D}" type="slidenum">
              <a:rPr lang="en-GB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0484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Буџетски приходи су реалистично пројектовани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509823"/>
            <a:ext cx="9036050" cy="52322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Буџет за 2015. годину је прекинуо негативну праксу прецењивања буџетских прихода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Прецењивање прихода било присутно у 2012. и 2013. години, делимично и у буџету за 2014. годину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  <a:buFont typeface="Arial" charset="0"/>
              <a:buNone/>
            </a:pPr>
            <a:endParaRPr lang="sr-Cyrl-C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Приходи у 2016. годину су реалистично пројектовани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Важно за кредибилитет буџетског процеса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  <a:buFont typeface="Arial" charset="0"/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Повећање буџетских прихода од 20 млрд у односу на наплату у 2015. години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30 млрд више услед економских трендова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20 млрд више услед акциза на струју и нафтне деривате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30 млрд мањи ванредни приходи (ЕПС, ЕМС, Телеком)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CAA3-A03D-4F7F-9A00-9D1B90C86349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Боља наплата прихода допринела смањењу дефицита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562986"/>
            <a:ext cx="9036050" cy="51791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Јавни приходи у 2015. години за 1% БДП виши од плана</a:t>
            </a: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0,5% БДП услед конзервативног буџетирања</a:t>
            </a: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0,5% БДП услед боље наплате јавних прихода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sr-Cyrl-C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Боља наплата прихода доминантно резултат боље наплате акциза на дуван и нафтне прерађевине</a:t>
            </a: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Специфично </a:t>
            </a:r>
            <a:r>
              <a:rPr lang="sr-Cyrl-CS" sz="2200" dirty="0" err="1">
                <a:latin typeface="Times New Roman" pitchFamily="18" charset="0"/>
                <a:cs typeface="Times New Roman" pitchFamily="18" charset="0"/>
              </a:rPr>
              <a:t>таргетиране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 акције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Наплата пореза на добит атипично ниска у 2015. години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Рецесија током 2014. године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Једнократни књиговодствени ефекти</a:t>
            </a:r>
          </a:p>
          <a:p>
            <a:pPr lvl="1">
              <a:lnSpc>
                <a:spcPct val="80000"/>
              </a:lnSpc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Потенцијал за осетно повећање наплате у наредним годинама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7532-1A31-4B2F-87FE-EB79B5D826A0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6416"/>
            <a:ext cx="8229600" cy="936848"/>
          </a:xfrm>
        </p:spPr>
        <p:txBody>
          <a:bodyPr>
            <a:normAutofit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Сива економија је </a:t>
            </a: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даље </a:t>
            </a:r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557338"/>
            <a:ext cx="9036050" cy="51847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Ефикасност ПДВ наплате</a:t>
            </a: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r-Cyrl-CS" sz="26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Неопходна вишегодишња системска и дубинска реформа пореске администрације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Chart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76327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7532-1A31-4B2F-87FE-EB79B5D826A0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458"/>
            <a:ext cx="8821737" cy="576238"/>
          </a:xfrm>
        </p:spPr>
        <p:txBody>
          <a:bodyPr/>
          <a:lstStyle/>
          <a:p>
            <a:pPr eaLnBrk="1" hangingPunct="1"/>
            <a:r>
              <a:rPr lang="sr-Cyrl-RS" altLang="sr-Latn-RS" sz="3600" dirty="0" smtClean="0">
                <a:latin typeface="Times New Roman" pitchFamily="18" charset="0"/>
                <a:cs typeface="Times New Roman" pitchFamily="18" charset="0"/>
              </a:rPr>
              <a:t>Основне оцене</a:t>
            </a:r>
            <a:endParaRPr lang="sr-Latn-CS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832648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Планирано трајно смањење дефицита у 201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од 0,75% БДП-а веома тешко изводљиво</a:t>
            </a:r>
            <a:endParaRPr lang="sr-Cyrl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Мора се остварити без „великих“ мера за разлику од 2015. године 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При том, одустало се од замрзавања плата и пензија, рационализација броја запослених од почетка планирана преамбициозно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Пола планираних уштеда под знаком питања, а уз то – нови ризици јавних и државних предузећа (РТБ Бор, Петрохемија…)</a:t>
            </a: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Успех фискалне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консолидације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још увек није осигуран – премда је 2015. била боља од очекивања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Може се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оствареним уштедама из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2015. године – није довољно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ефицит од преко 3,5% БДП-а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средњем року лош исход – растући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јавни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дуг (преко 80% БДП-а), расту издаци за камате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, поновно удаљавање од циља </a:t>
            </a: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Неизвесно је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колики ће се дефицит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крају остварити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2016.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Неефикасно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спровођење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јавних политика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(јавне инвестиције, отпремнине) и једнократни приходи (јавна предузећа) могу да га умање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и на испод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3% БДП-а</a:t>
            </a:r>
          </a:p>
          <a:p>
            <a:pPr lvl="1"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Непланиране обавезе (државна предузећа, судске пресуде и др.), лоше буџетско планирање (субвенције, казне) – дефицит већи од 4% БДП-а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Могући додатни приходи од сиве економије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950" y="1658679"/>
            <a:ext cx="9036050" cy="50834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Додатни приходи од сиве економије нису укључени у буџет за 2016. годину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Поздрављамо, у складу са добром буџетском праксом</a:t>
            </a:r>
          </a:p>
          <a:p>
            <a:pPr>
              <a:lnSpc>
                <a:spcPct val="80000"/>
              </a:lnSpc>
            </a:pPr>
            <a:endParaRPr lang="sr-Cyrl-C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Могуће повећање прихода од 1% БДП у средњем року </a:t>
            </a: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Под условом дубинских реформи пореске администрације које касне већ читаву деценију</a:t>
            </a:r>
          </a:p>
          <a:p>
            <a:pPr lvl="1">
              <a:lnSpc>
                <a:spcPct val="80000"/>
              </a:lnSpc>
            </a:pP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Важно не само за буџет већ и за здрав привредни амбијент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sr-Cyrl-CS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Cyrl-CS" sz="2600" dirty="0">
                <a:latin typeface="Times New Roman" pitchFamily="18" charset="0"/>
                <a:cs typeface="Times New Roman" pitchFamily="18" charset="0"/>
              </a:rPr>
              <a:t>Нема пречица ни лаких решења за сиву економију</a:t>
            </a:r>
          </a:p>
          <a:p>
            <a:pPr lvl="1">
              <a:lnSpc>
                <a:spcPct val="80000"/>
              </a:lnSpc>
            </a:pPr>
            <a:r>
              <a:rPr lang="sr-Cyrl-CS" sz="2200" dirty="0" err="1">
                <a:latin typeface="Times New Roman" pitchFamily="18" charset="0"/>
                <a:cs typeface="Times New Roman" pitchFamily="18" charset="0"/>
              </a:rPr>
              <a:t>Онлине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200" dirty="0" err="1">
                <a:latin typeface="Times New Roman" pitchFamily="18" charset="0"/>
                <a:cs typeface="Times New Roman" pitchFamily="18" charset="0"/>
              </a:rPr>
              <a:t>фискализација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 у Хрватској није </a:t>
            </a:r>
            <a:r>
              <a:rPr lang="sr-Cyrl-CS" sz="2200" dirty="0" err="1">
                <a:latin typeface="Times New Roman" pitchFamily="18" charset="0"/>
                <a:cs typeface="Times New Roman" pitchFamily="18" charset="0"/>
              </a:rPr>
              <a:t>осетније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 унапредила пореску наплату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7532-1A31-4B2F-87FE-EB79B5D826A0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6512" y="44450"/>
            <a:ext cx="8999984" cy="864270"/>
          </a:xfrm>
        </p:spPr>
        <p:txBody>
          <a:bodyPr/>
          <a:lstStyle/>
          <a:p>
            <a:pPr eaLnBrk="1" hangingPunct="1"/>
            <a:r>
              <a:rPr lang="sr-Cyrl-RS" altLang="sr-Latn-RS" sz="3250" dirty="0" smtClean="0">
                <a:latin typeface="Times New Roman" pitchFamily="18" charset="0"/>
                <a:cs typeface="Times New Roman" pitchFamily="18" charset="0"/>
              </a:rPr>
              <a:t>Основни циљ 2016. – трајно смањење дефицита за 0,75% БДП-а</a:t>
            </a:r>
            <a:endParaRPr lang="sr-Latn-CS" altLang="sr-Latn-RS" sz="32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За заустављање раста јавног дуга до 2017. потребно спустити дефицит на испод 3% БДП-а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То је основни циљ консолидације и аранжмана са ММФ-ом – јер дефицит испод 3% БДП-а спречава непосредну опасност од кризе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За трајно оздрављење јавних финансија дефицит испод 1% БДП-а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У 2016. потребно трајно умањење дефицита од 0,75% БДП-а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Кренуло се са 6,7% БДП-а у 2014. – недостајало 4% БДП-а трајних уштеда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 2015. постигнуто умањење дефицита од 2,4% БДП-а – добар резултат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Преостало још 1,5% БДП-а трајних уштеда у 2016. и 2017. години (по 0,75% БДП-а годишње)  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Иако је прилагођавање знатно мање него у 2015. изазови су већи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У 2015. умањење пензија и плата у јавном сектору (1,5% БДП-а), опоравак</a:t>
            </a:r>
            <a:r>
              <a:rPr lang="sr-Cyrl-RS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наплате пореза након пада пореске дисциплине у 2013.  (1% БДП-а)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Исцрпљене велике мере – уштеде 2016. из реформи и мањих појединачних мера  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2008" y="-27384"/>
            <a:ext cx="9036496" cy="648246"/>
          </a:xfrm>
        </p:spPr>
        <p:txBody>
          <a:bodyPr/>
          <a:lstStyle/>
          <a:p>
            <a:pPr eaLnBrk="1" hangingPunct="1"/>
            <a:r>
              <a:rPr lang="sr-Cyrl-RS" altLang="sr-Latn-RS" sz="3250" dirty="0" smtClean="0">
                <a:latin typeface="Times New Roman" pitchFamily="18" charset="0"/>
                <a:cs typeface="Times New Roman" pitchFamily="18" charset="0"/>
              </a:rPr>
              <a:t>Планиране су мере од преко 1% БДП-а</a:t>
            </a:r>
            <a:endParaRPr lang="sr-Latn-CS" altLang="sr-Latn-RS" sz="32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5116788"/>
            <a:ext cx="8640960" cy="1368152"/>
          </a:xfrm>
        </p:spPr>
        <p:txBody>
          <a:bodyPr/>
          <a:lstStyle/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Мере морају да буду веће од трајног умањења дефицита (0,75% БДП-а) због раста камата (последица растућег јавног дуга)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Главне уштеде од смањења расхода за запослене (рационализација)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3"/>
            <a:ext cx="7992888" cy="435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" y="-27384"/>
            <a:ext cx="9144000" cy="720254"/>
          </a:xfrm>
        </p:spPr>
        <p:txBody>
          <a:bodyPr/>
          <a:lstStyle/>
          <a:p>
            <a:pPr eaLnBrk="1" hangingPunct="1"/>
            <a:r>
              <a:rPr lang="sr-Cyrl-RS" altLang="sr-Latn-RS" sz="3250" dirty="0" smtClean="0">
                <a:latin typeface="Times New Roman" pitchFamily="18" charset="0"/>
                <a:cs typeface="Times New Roman" pitchFamily="18" charset="0"/>
              </a:rPr>
              <a:t>Половина планираних уштеда под знаком питања</a:t>
            </a:r>
            <a:endParaRPr lang="sr-Latn-CS" altLang="sr-Latn-RS" sz="32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904656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Приходне мере (повећање акциза) скоро без ризика 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Расходне мере нису довољно добро припремљене – готово извесно ће подбацити 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Рационализација броја запослених у општој држави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Сличан план који није могао да се спроведе у 2015. години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Умањење пољопривредних субвенција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Исплата „по хектару“ би била мања за половину од уобичајене – сувише велика промена за само једну годину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Планирано и 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2015, али није успело (појавило се као „непланирана“ обавеза државе крајем године)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Умањење субвенција за јавни сервис (РТС и РТВ)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Смањене субвенција са 9 на 4 млрд динара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Претплата од 150 динара неће бити довољна да надомести разлику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Ризик да се не оствари око 0,35% БДП-а уштеда, тачно колико је износило повећање плата и пензија – требало је сачекати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88466"/>
            <a:ext cx="8928993" cy="648246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Рационализација вероватно неће дати планиране уштеде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Највећа мера уштеда у 2016. и у 2017. години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(2017. чак и нешто значајнија)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, а тешко ће дати очекиване резултате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Планирана преамбициозно – нема 75.000 прекобројних (иницијални план), нема прецизних планова по секторима, нема реформи здравства, просвете, мало вероватно отпуштање на десетине хиљада људи годишње, нико у ЦИ Европи није спровео сличан план...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Планирано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смањење броја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запослених у 2016. за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29.000 у општој држави – мало вероватно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Првих 9.000 до краја јануара – према најавама из Владе пријавило се довољно уз отпремнине – могуће, али то је ипак мањи део плана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Шта је са преосталих 20.000 током године – анализе, планови?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Слично било и у 2015. (умањење за 25.000 запослених), на крају потпуно подбацило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Несразмерно велики део терета пребачен на локалну самоуправу – како ће се остварити смањење броја запослених за 10%?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88466"/>
            <a:ext cx="8928993" cy="648246"/>
          </a:xfrm>
        </p:spPr>
        <p:txBody>
          <a:bodyPr/>
          <a:lstStyle/>
          <a:p>
            <a:pPr eaLnBrk="1" hangingPunct="1"/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Могући су непредвиђени трошкови јавних и </a:t>
            </a:r>
            <a:b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државних предузећа 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/>
          <a:lstStyle/>
          <a:p>
            <a:pPr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Могуће преваљивање на буџет преко 100 млн евра непланираних обавеза из државних предузећа </a:t>
            </a:r>
          </a:p>
          <a:p>
            <a:pPr lvl="1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РТБ Бор – укупне обавезе око 500 млн евра</a:t>
            </a:r>
          </a:p>
          <a:p>
            <a:pPr lvl="2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150 млн евра кредита већ гарантује држава 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– 23 млн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евра доспева на 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наплату у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2016, РТБ Бор ће их тешко сам сервисирати</a:t>
            </a:r>
          </a:p>
          <a:p>
            <a:pPr lvl="2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50 млн евра дуг према НИС-у (слично се плаћа за Србијагас из буџета 2015)</a:t>
            </a:r>
          </a:p>
          <a:p>
            <a:pPr lvl="1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Петрохемија – дуг према НИС-у 85 млн евра</a:t>
            </a:r>
          </a:p>
          <a:p>
            <a:pPr lvl="2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Било планирано да се исплати већ крајем године (заједно са </a:t>
            </a:r>
            <a:r>
              <a:rPr lang="sr-Cyrl-RS" sz="1900" dirty="0" err="1">
                <a:latin typeface="Times New Roman" pitchFamily="18" charset="0"/>
                <a:cs typeface="Times New Roman" pitchFamily="18" charset="0"/>
              </a:rPr>
              <a:t>Србијагасом</a:t>
            </a:r>
            <a:r>
              <a:rPr lang="sr-Cyrl-RS" sz="1900" dirty="0">
                <a:latin typeface="Times New Roman" pitchFamily="18" charset="0"/>
                <a:cs typeface="Times New Roman" pitchFamily="18" charset="0"/>
              </a:rPr>
              <a:t>) – вероватно се преноси у 2016, а није планирано буџетом</a:t>
            </a:r>
          </a:p>
          <a:p>
            <a:pPr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За ЈП Железнице Србије и Ресавицу планирани непромењени нивои субвенција као у 2015. години</a:t>
            </a:r>
          </a:p>
          <a:p>
            <a:pPr lvl="1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 Железнице план да се из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тих средстава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исплате 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отпремнине за отпуштање 2.500-3.000 запослених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– није довољно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Ресавица у групи од 17 предузећа чији се статус решава до 31. маја</a:t>
            </a:r>
          </a:p>
          <a:p>
            <a:pPr lvl="1" algn="just" eaLnBrk="1" hangingPunct="1">
              <a:spcBef>
                <a:spcPts val="200"/>
              </a:spcBef>
              <a:spcAft>
                <a:spcPts val="1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ли се одустаје од реформи или је буџетски план неодговарајући?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9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</p:spPr>
        <p:txBody>
          <a:bodyPr/>
          <a:lstStyle/>
          <a:p>
            <a:pPr eaLnBrk="1" hangingPunct="1"/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Ризик да консолидација буде неуспешна – </a:t>
            </a:r>
            <a:b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altLang="sr-Latn-RS" sz="3300" dirty="0" smtClean="0">
                <a:latin typeface="Times New Roman" pitchFamily="18" charset="0"/>
                <a:cs typeface="Times New Roman" pitchFamily="18" charset="0"/>
              </a:rPr>
              <a:t>и поред добрих резултата из 2015.</a:t>
            </a:r>
            <a:endParaRPr lang="sr-Latn-CS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Фискални ризици у 2017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. слични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онима из 2016. године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Након одмрзавања пензија и највећег дела плата у јавном сектору у 2016, притисци ће се само повећавати до 2017.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у 2017. планиране велике, али мало вероватне, уштеде од рационализације, а нереформисана државна и јавна предузећа могу донети нове трошкове </a:t>
            </a: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Дефицит би могао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средњем року да остане на нивоу од преко 3,5%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БДП-а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Приближно би се остало на добрим резултатима постигнутим у 2015. 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Недовољно за смањење јавног дуга, поновно удаљавање од циља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Влада не сме да губи иницијативу у спровођењу фискалне консолидације </a:t>
            </a:r>
          </a:p>
          <a:p>
            <a:pPr lvl="1" algn="just" eaLnBrk="1" hangingPunct="1">
              <a:spcBef>
                <a:spcPts val="200"/>
              </a:spcBef>
              <a:spcAft>
                <a:spcPts val="3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Реформе јавних предузећа, решавање судбине „стратешких“ предузећа у року (без креативних решења), реформа Пореске управе, контрола плата и пензија...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2088"/>
          </a:xfrm>
        </p:spPr>
        <p:txBody>
          <a:bodyPr/>
          <a:lstStyle/>
          <a:p>
            <a:pPr eaLnBrk="1" hangingPunct="1"/>
            <a:r>
              <a:rPr lang="sr-Cyrl-RS" altLang="sr-Latn-RS" sz="3200" dirty="0" smtClean="0">
                <a:latin typeface="Times New Roman" pitchFamily="18" charset="0"/>
                <a:cs typeface="Times New Roman" pitchFamily="18" charset="0"/>
              </a:rPr>
              <a:t>И поред уштеда </a:t>
            </a:r>
            <a:r>
              <a:rPr lang="sr-Cyrl-RS" altLang="sr-Latn-RS" sz="3200" dirty="0">
                <a:latin typeface="Times New Roman" pitchFamily="18" charset="0"/>
                <a:cs typeface="Times New Roman" pitchFamily="18" charset="0"/>
              </a:rPr>
              <a:t>од 0,75% </a:t>
            </a:r>
            <a:r>
              <a:rPr lang="sr-Cyrl-RS" altLang="sr-Latn-RS" sz="3200" dirty="0" smtClean="0">
                <a:latin typeface="Times New Roman" pitchFamily="18" charset="0"/>
                <a:cs typeface="Times New Roman" pitchFamily="18" charset="0"/>
              </a:rPr>
              <a:t>БДП-а тек незнатно умањење дефицита у 2016.</a:t>
            </a:r>
            <a:endParaRPr lang="sr-Latn-CS" altLang="sr-Latn-R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50" dirty="0" smtClean="0">
                <a:latin typeface="Times New Roman" pitchFamily="18" charset="0"/>
                <a:cs typeface="Times New Roman" pitchFamily="18" charset="0"/>
              </a:rPr>
              <a:t>На први поглед у 2016. планира се готово непромењен дефицит као у 2015. години (4% БДП-а у односу на 4,1% БДП-а)</a:t>
            </a:r>
            <a:endParaRPr lang="sr-Cyrl-RS" sz="215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Планиране уштеде (0,75% БДП-а) прикривене једнократним чиниоцима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2015. рекордне уплате јавних предузећа у буџет, ниско извршење инвестиција – привремено смањиле дефицит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2016. планиран раст отпремнина – привремено повећање дефицита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50" dirty="0" smtClean="0">
                <a:latin typeface="Times New Roman" pitchFamily="18" charset="0"/>
                <a:cs typeface="Times New Roman" pitchFamily="18" charset="0"/>
              </a:rPr>
              <a:t>Буџет </a:t>
            </a:r>
            <a:r>
              <a:rPr lang="sr-Cyrl-RS" sz="2150" dirty="0">
                <a:latin typeface="Times New Roman" pitchFamily="18" charset="0"/>
                <a:cs typeface="Times New Roman" pitchFamily="18" charset="0"/>
              </a:rPr>
              <a:t>због бројних једнократних чинилаца </a:t>
            </a:r>
            <a:r>
              <a:rPr lang="sr-Cyrl-RS" sz="2150" dirty="0" smtClean="0">
                <a:latin typeface="Times New Roman" pitchFamily="18" charset="0"/>
                <a:cs typeface="Times New Roman" pitchFamily="18" charset="0"/>
              </a:rPr>
              <a:t>изгубио </a:t>
            </a:r>
            <a:r>
              <a:rPr lang="sr-Cyrl-RS" sz="215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150" dirty="0" smtClean="0">
                <a:latin typeface="Times New Roman" pitchFamily="18" charset="0"/>
                <a:cs typeface="Times New Roman" pitchFamily="18" charset="0"/>
              </a:rPr>
              <a:t>кредибилитету– </a:t>
            </a:r>
            <a:r>
              <a:rPr lang="sr-Cyrl-RS" sz="2150" dirty="0">
                <a:latin typeface="Times New Roman" pitchFamily="18" charset="0"/>
                <a:cs typeface="Times New Roman" pitchFamily="18" charset="0"/>
              </a:rPr>
              <a:t>неизвесно колики ће се дефицит на крају остварити у 2016. години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Нема ограничења за 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нове уплате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јавних предузећа у буџет; ш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та је предузето за ефикасније извршавање јавних инвестиција? могуће одлагање решавања статуса „стратешких“ предузећа (мање отпремнине)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Дефицит у 2016. може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буде испод 3% БДП-а –  а да буде економски лошији  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Изостављени скоро извесни расходи (гарантовани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дуг РТБ Бор, Петрохемија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); неки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јавни 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расходи лоше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планирани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(субвенције, казне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...); држава </a:t>
            </a:r>
            <a:r>
              <a:rPr lang="sr-Cyrl-RS" sz="1850" dirty="0">
                <a:latin typeface="Times New Roman" pitchFamily="18" charset="0"/>
                <a:cs typeface="Times New Roman" pitchFamily="18" charset="0"/>
              </a:rPr>
              <a:t>не иде у </a:t>
            </a:r>
            <a:r>
              <a:rPr lang="sr-Cyrl-RS" sz="1850" dirty="0" smtClean="0">
                <a:latin typeface="Times New Roman" pitchFamily="18" charset="0"/>
                <a:cs typeface="Times New Roman" pitchFamily="18" charset="0"/>
              </a:rPr>
              <a:t>сусрет проблемима које можда може да предупреди (судски спорови) </a:t>
            </a:r>
          </a:p>
          <a:p>
            <a:pPr lvl="2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Могућ и већи дефицит од 4% БДП-а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2232</Words>
  <Application>Microsoft Office PowerPoint</Application>
  <PresentationFormat>On-screen Show (4:3)</PresentationFormat>
  <Paragraphs>212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1_Office Theme</vt:lpstr>
      <vt:lpstr>2_Office Theme</vt:lpstr>
      <vt:lpstr>Office Theme</vt:lpstr>
      <vt:lpstr>3_Office Theme</vt:lpstr>
      <vt:lpstr>PowerPoint Presentation</vt:lpstr>
      <vt:lpstr>Основне оцене</vt:lpstr>
      <vt:lpstr>Основни циљ 2016. – трајно смањење дефицита за 0,75% БДП-а</vt:lpstr>
      <vt:lpstr>Планиране су мере од преко 1% БДП-а</vt:lpstr>
      <vt:lpstr>Половина планираних уштеда под знаком питања</vt:lpstr>
      <vt:lpstr>Рационализација вероватно неће дати планиране уштеде</vt:lpstr>
      <vt:lpstr>Могући су непредвиђени трошкови јавних и  државних предузећа </vt:lpstr>
      <vt:lpstr>Ризик да консолидација буде неуспешна –  и поред добрих резултата из 2015.</vt:lpstr>
      <vt:lpstr>И поред уштеда од 0,75% БДП-а тек незнатно умањење дефицита у 2016.</vt:lpstr>
      <vt:lpstr>Закон о буџету дефинише само део укупног дефицита државе   </vt:lpstr>
      <vt:lpstr>Основне карактеристике плана расхода Републике за 2016.</vt:lpstr>
      <vt:lpstr>План се може остварити, али би структура могла бити неповољнија од намераване</vt:lpstr>
      <vt:lpstr>Буџет за субвенције ће вероватно бити пробијен</vt:lpstr>
      <vt:lpstr>План за зараде зависи од процеса рационализације</vt:lpstr>
      <vt:lpstr>Ризик да и други расходи пробију буџет</vt:lpstr>
      <vt:lpstr>Буџет је мање транспарентан од прошлогодишњег</vt:lpstr>
      <vt:lpstr>Буџетски приходи су реалистично пројектовани</vt:lpstr>
      <vt:lpstr>Боља наплата прихода допринела смањењу дефицита</vt:lpstr>
      <vt:lpstr>Сива економија је и даље проблем</vt:lpstr>
      <vt:lpstr>Могући додатни приходи од сиве економије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161</cp:revision>
  <cp:lastPrinted>2014-12-22T15:45:10Z</cp:lastPrinted>
  <dcterms:created xsi:type="dcterms:W3CDTF">2014-10-24T08:04:53Z</dcterms:created>
  <dcterms:modified xsi:type="dcterms:W3CDTF">2015-12-08T09:23:11Z</dcterms:modified>
</cp:coreProperties>
</file>