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  <p:sldMasterId id="2147483684" r:id="rId3"/>
    <p:sldMasterId id="2147483696" r:id="rId4"/>
  </p:sldMasterIdLst>
  <p:notesMasterIdLst>
    <p:notesMasterId r:id="rId25"/>
  </p:notesMasterIdLst>
  <p:sldIdLst>
    <p:sldId id="265" r:id="rId5"/>
    <p:sldId id="266" r:id="rId6"/>
    <p:sldId id="273" r:id="rId7"/>
    <p:sldId id="275" r:id="rId8"/>
    <p:sldId id="274" r:id="rId9"/>
    <p:sldId id="276" r:id="rId10"/>
    <p:sldId id="287" r:id="rId11"/>
    <p:sldId id="277" r:id="rId12"/>
    <p:sldId id="288" r:id="rId13"/>
    <p:sldId id="289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</p:sldIdLst>
  <p:sldSz cx="9144000" cy="6858000" type="screen4x3"/>
  <p:notesSz cx="6797675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906" autoAdjust="0"/>
  </p:normalViewPr>
  <p:slideViewPr>
    <p:cSldViewPr>
      <p:cViewPr>
        <p:scale>
          <a:sx n="78" d="100"/>
          <a:sy n="78" d="100"/>
        </p:scale>
        <p:origin x="-1248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18560-A9B8-491F-A33F-6D42063F0B06}" type="datetimeFigureOut">
              <a:rPr lang="sr-Latn-RS" smtClean="0"/>
              <a:t>8.12.2015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8895E-614E-4B24-8D77-AC5DF5E68636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6720295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sr-Latn-R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10</a:t>
            </a:fld>
            <a:endParaRPr lang="sr-Latn-R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20402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/>
              <a:t>2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3</a:t>
            </a:fld>
            <a:endParaRPr lang="sr-Latn-R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4</a:t>
            </a:fld>
            <a:endParaRPr lang="sr-Latn-R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5</a:t>
            </a:fld>
            <a:endParaRPr lang="sr-Latn-R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6</a:t>
            </a:fld>
            <a:endParaRPr lang="sr-Latn-R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7</a:t>
            </a:fld>
            <a:endParaRPr lang="sr-Latn-R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8</a:t>
            </a:fld>
            <a:endParaRPr lang="sr-Latn-R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8895E-614E-4B24-8D77-AC5DF5E68636}" type="slidenum">
              <a:rPr lang="sr-Latn-RS" smtClean="0">
                <a:solidFill>
                  <a:prstClr val="black"/>
                </a:solidFill>
              </a:rPr>
              <a:pPr/>
              <a:t>9</a:t>
            </a:fld>
            <a:endParaRPr lang="sr-Latn-R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034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9BEE2-57E8-448E-882F-BF669198A30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525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BCD16-5748-4F0C-8D5A-A531B86624F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82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59471-099A-4DB3-9589-7F7429FA29A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583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22F88-E416-4019-96A9-61888320A209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503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A297B-0EE4-435C-A24C-768B16B112E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1367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4120EB-DDE1-4446-B91F-6212FC783463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65231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15394-49CE-44EF-96E1-282471F6724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008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9CB96-1B98-4CB6-8631-52BB3715212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83325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B9322-6ECF-413C-944E-7D78DE941C5B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9211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917EE-469C-4F5D-8FD3-CC4B6B8BD123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7879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82F72-2114-4041-8D60-D7956516AD78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876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00061-9FBD-48A9-86F6-DA2B6180A6BA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48920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590E7-AFA1-4075-9574-23E9AE148BA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819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FB59C-50E9-4F4C-9578-703921F83F6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3768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CA964-B133-4536-A826-E1A04733668B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2681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</a:lstStyle>
          <a:p>
            <a:r>
              <a:t>Click to edit Master subtitle style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50116209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22" name="Shape 2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51837272"/>
      </p:ext>
    </p:extLst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>
            <a:spLocks noGrp="1"/>
          </p:cNvSpPr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t>Click to edit Master title style</a:t>
            </a:r>
          </a:p>
        </p:txBody>
      </p:sp>
      <p:sp>
        <p:nvSpPr>
          <p:cNvPr id="30" name="Shape 30"/>
          <p:cNvSpPr>
            <a:spLocks noGrp="1"/>
          </p:cNvSpPr>
          <p:nvPr>
            <p:ph type="body" sz="quarter" idx="1"/>
          </p:nvPr>
        </p:nvSpPr>
        <p:spPr>
          <a:xfrm>
            <a:off x="722312" y="2906713"/>
            <a:ext cx="7772401" cy="1500188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</a:lstStyle>
          <a:p>
            <a:r>
              <a:t>Click to edit Master text styles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3595248"/>
      </p:ext>
    </p:extLst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9" indent="-320039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0" name="Shape 4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9234150"/>
      </p:ext>
    </p:extLst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</a:lstStyle>
          <a:p>
            <a:r>
              <a:t>Click to edit Master text styles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4645025" y="1535112"/>
            <a:ext cx="4041775" cy="639763"/>
          </a:xfrm>
          <a:prstGeom prst="rect">
            <a:avLst/>
          </a:prstGeom>
        </p:spPr>
        <p:txBody>
          <a:bodyPr anchor="b"/>
          <a:lstStyle/>
          <a:p>
            <a:pPr marL="0" indent="0">
              <a:spcBef>
                <a:spcPts val="500"/>
              </a:spcBef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0" name="Shape 5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40614285"/>
      </p:ext>
    </p:extLst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2532266"/>
      </p:ext>
    </p:extLst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524985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C4401-4224-4096-9D3B-7D44740AFBB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95047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Click to edit Master title style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half" idx="13"/>
          </p:nvPr>
        </p:nvSpPr>
        <p:spPr>
          <a:xfrm>
            <a:off x="457199" y="1435100"/>
            <a:ext cx="3008315" cy="4691063"/>
          </a:xfrm>
          <a:prstGeom prst="rect">
            <a:avLst/>
          </a:prstGeom>
        </p:spPr>
        <p:txBody>
          <a:bodyPr/>
          <a:lstStyle/>
          <a:p>
            <a:pPr marL="0" indent="0">
              <a:spcBef>
                <a:spcPts val="300"/>
              </a:spcBef>
              <a:buSzTx/>
              <a:buFontTx/>
              <a:buNone/>
              <a:defRPr sz="1400"/>
            </a:pPr>
            <a:endParaRPr/>
          </a:p>
        </p:txBody>
      </p:sp>
      <p:sp>
        <p:nvSpPr>
          <p:cNvPr id="75" name="Shape 7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35152484"/>
      </p:ext>
    </p:extLst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1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t>Click to edit Master title style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1792288" y="612775"/>
            <a:ext cx="5486401" cy="4114800"/>
          </a:xfrm>
          <a:prstGeom prst="rect">
            <a:avLst/>
          </a:prstGeom>
        </p:spPr>
        <p:txBody>
          <a:bodyPr lIns="91439" rIns="91439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1792288" y="5367337"/>
            <a:ext cx="5486401" cy="80486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</a:lstStyle>
          <a:p>
            <a:r>
              <a:t>Click to edit Master text styles</a:t>
            </a:r>
          </a:p>
        </p:txBody>
      </p:sp>
      <p:sp>
        <p:nvSpPr>
          <p:cNvPr id="85" name="Shape 8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08881339"/>
      </p:ext>
    </p:extLst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94" name="Shape 9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24882935"/>
      </p:ext>
    </p:extLst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6629400" y="274638"/>
            <a:ext cx="2057400" cy="5851526"/>
          </a:xfrm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457200" y="274638"/>
            <a:ext cx="6019800" cy="5851526"/>
          </a:xfrm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3265371"/>
      </p:ext>
    </p:extLst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500AB-04AE-4A8A-AF00-01B9CD0E228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65009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6CAA3-A03D-4F7F-9A00-9D1B90C86349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3353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40E565-4200-4722-95F8-616C7AE7D55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12965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74EBB-7A48-4F99-BB8C-8F247A4B9E0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437887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E6454-C5BF-423A-8271-927E5635DEDA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21464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7CCAE-47FD-4BD8-B685-D80E3586239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858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DA348-EB4E-49D1-90CD-5AF68B2B2B8E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050429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477532-1A31-4B2F-87FE-EB79B5D826A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310928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E5AE5-489E-4C73-9355-0FABD991923E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16590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28987-8382-4400-AEBE-1D2AA63616E3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64696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9524B4-38FD-4021-8E83-9D8ABB7072EB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9277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2FC51F-92E3-4541-81CF-4147D7386429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438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92F79-868D-4727-B34D-DA7533090A01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82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50F37-5036-4E24-AD66-2F9E2AEC298F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7213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A2ECE-4BD5-4236-8A45-9F1E52800C76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6543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x-non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55F98-1D29-409C-B443-09FB5DAA3295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208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x-non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x-none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33EA6-E481-4B21-A3A6-055B58054150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6618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  <a:endParaRPr lang="sr-Latn-CS" altLang="sr-Latn-R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  <a:endParaRPr lang="sr-Latn-CS" altLang="sr-Latn-R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FAEC01-88CF-4C8A-979C-397D851EBB6C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894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title style</a:t>
            </a:r>
            <a:endParaRPr lang="sr-Latn-CS" altLang="sr-Latn-R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r-Latn-RS" smtClean="0"/>
              <a:t>Click to edit Master text styles</a:t>
            </a:r>
          </a:p>
          <a:p>
            <a:pPr lvl="1"/>
            <a:r>
              <a:rPr lang="en-US" altLang="sr-Latn-RS" smtClean="0"/>
              <a:t>Second level</a:t>
            </a:r>
          </a:p>
          <a:p>
            <a:pPr lvl="2"/>
            <a:r>
              <a:rPr lang="en-US" altLang="sr-Latn-RS" smtClean="0"/>
              <a:t>Third level</a:t>
            </a:r>
          </a:p>
          <a:p>
            <a:pPr lvl="3"/>
            <a:r>
              <a:rPr lang="en-US" altLang="sr-Latn-RS" smtClean="0"/>
              <a:t>Fourth level</a:t>
            </a:r>
          </a:p>
          <a:p>
            <a:pPr lvl="4"/>
            <a:r>
              <a:rPr lang="en-US" altLang="sr-Latn-RS" smtClean="0"/>
              <a:t>Fifth level</a:t>
            </a:r>
            <a:endParaRPr lang="sr-Latn-CS" altLang="sr-Latn-R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2F8972-E51B-4349-9DAD-46B7F94D59A9}" type="slidenum">
              <a:rPr lang="x-none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182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Click to edit Master title style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422818" y="6404292"/>
            <a:ext cx="263983" cy="269241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 hangingPunct="0"/>
            <a:fld id="{86CB4B4D-7CA3-9044-876B-883B54F8677D}" type="slidenum">
              <a:rPr kern="0">
                <a:sym typeface="Calibri"/>
              </a:rPr>
              <a:pPr hangingPunct="0"/>
              <a:t>‹#›</a:t>
            </a:fld>
            <a:endParaRPr kern="0"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329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/>
  <p:hf hdr="0" ftr="0" dt="0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  <a:sym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x-none">
              <a:solidFill>
                <a:prstClr val="black">
                  <a:tint val="75000"/>
                </a:prstClr>
              </a:solidFill>
              <a:sym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5B96A49-3140-405B-9EA1-A28CF374A43E}" type="slidenum">
              <a:rPr lang="x-none">
                <a:solidFill>
                  <a:prstClr val="black">
                    <a:tint val="75000"/>
                  </a:prstClr>
                </a:solidFill>
                <a:sym typeface="Calibri"/>
              </a:rPr>
              <a:pPr>
                <a:defRPr/>
              </a:pPr>
              <a:t>‹#›</a:t>
            </a:fld>
            <a:endParaRPr lang="x-none">
              <a:solidFill>
                <a:prstClr val="black">
                  <a:tint val="75000"/>
                </a:prstClr>
              </a:solidFill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3647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95288" y="2565400"/>
            <a:ext cx="842486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sr-Latn-RS" sz="4000" smtClean="0">
              <a:solidFill>
                <a:srgbClr val="C0504D"/>
              </a:solidFill>
              <a:latin typeface="Arial" charset="0"/>
              <a:cs typeface="Arial" charset="0"/>
            </a:endParaRPr>
          </a:p>
        </p:txBody>
      </p:sp>
      <p:pic>
        <p:nvPicPr>
          <p:cNvPr id="2051" name="Слика 0" descr="Description: Grb-Srbija_201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476250"/>
            <a:ext cx="896937" cy="1366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1692275" y="620713"/>
            <a:ext cx="6048375" cy="129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altLang="sr-Latn-R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Република Србија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altLang="sr-Latn-R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Фискални савет</a:t>
            </a:r>
          </a:p>
        </p:txBody>
      </p:sp>
      <p:sp>
        <p:nvSpPr>
          <p:cNvPr id="2053" name="Rectangle 2"/>
          <p:cNvSpPr>
            <a:spLocks noChangeArrowheads="1"/>
          </p:cNvSpPr>
          <p:nvPr/>
        </p:nvSpPr>
        <p:spPr bwMode="auto">
          <a:xfrm>
            <a:off x="1835150" y="5156200"/>
            <a:ext cx="6048375" cy="129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R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r>
              <a:rPr lang="sr-Latn-C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r-Cyrl-R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децембар</a:t>
            </a:r>
            <a:r>
              <a:rPr lang="sr-Latn-C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201</a:t>
            </a:r>
            <a:r>
              <a:rPr lang="sr-Latn-R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sr-Latn-CS" altLang="sr-Latn-R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године</a:t>
            </a:r>
          </a:p>
        </p:txBody>
      </p:sp>
      <p:sp>
        <p:nvSpPr>
          <p:cNvPr id="2054" name="Rectangle 1"/>
          <p:cNvSpPr>
            <a:spLocks noChangeArrowheads="1"/>
          </p:cNvSpPr>
          <p:nvPr/>
        </p:nvSpPr>
        <p:spPr bwMode="auto">
          <a:xfrm>
            <a:off x="216346" y="2877904"/>
            <a:ext cx="8748142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sr-Latn-R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ОЦЕНА </a:t>
            </a:r>
            <a:r>
              <a:rPr lang="ru-RU" altLang="sr-Latn-R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ПРЕДЛОГА ЗАКОНА О </a:t>
            </a:r>
            <a:r>
              <a:rPr lang="ru-RU" altLang="sr-Latn-R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БУЏЕТУ </a:t>
            </a:r>
            <a:r>
              <a:rPr lang="ru-RU" altLang="sr-Latn-RS" sz="28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РЕПУБЛИКЕ СРБИЈЕ ЗА </a:t>
            </a:r>
            <a:r>
              <a:rPr lang="ru-RU" altLang="sr-Latn-R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sr-Latn-RS" altLang="sr-Latn-R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altLang="sr-Latn-R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ГОДИНУ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sr-Latn-RS" altLang="sr-Latn-RS" sz="16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sr-Latn-RS" altLang="sr-Latn-RS" sz="28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094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7504" y="44624"/>
            <a:ext cx="8856984" cy="864096"/>
          </a:xfrm>
        </p:spPr>
        <p:txBody>
          <a:bodyPr/>
          <a:lstStyle/>
          <a:p>
            <a:pPr eaLnBrk="1" hangingPunct="1"/>
            <a:r>
              <a:rPr lang="sr-Cyrl-RS" altLang="sr-Latn-RS" sz="3300" dirty="0" smtClean="0">
                <a:latin typeface="Times New Roman" pitchFamily="18" charset="0"/>
                <a:cs typeface="Times New Roman" pitchFamily="18" charset="0"/>
              </a:rPr>
              <a:t>Закон о буџету дефинише само део укупног дефицита државе   </a:t>
            </a:r>
            <a:endParaRPr lang="sr-Latn-CS" altLang="sr-Latn-RS" sz="33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544616"/>
          </a:xfrm>
        </p:spPr>
        <p:txBody>
          <a:bodyPr/>
          <a:lstStyle/>
          <a:p>
            <a:pPr algn="just" eaLnBrk="1" hangingPunct="1">
              <a:spcBef>
                <a:spcPts val="300"/>
              </a:spcBef>
              <a:spcAft>
                <a:spcPts val="200"/>
              </a:spcAft>
              <a:defRPr/>
            </a:pP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У 2016. планиран дефицит консолидоване државе од 164 млрд динара (4% БДП-а)  </a:t>
            </a:r>
            <a:endParaRPr lang="sr-Cyrl-RS" sz="23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300"/>
              </a:spcBef>
              <a:spcAft>
                <a:spcPts val="200"/>
              </a:spcAft>
              <a:defRPr/>
            </a:pP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Републички дефицит 135 млрд динара (3,3% БДП-а)</a:t>
            </a:r>
          </a:p>
          <a:p>
            <a:pPr lvl="1" algn="just" eaLnBrk="1" hangingPunct="1">
              <a:spcBef>
                <a:spcPts val="300"/>
              </a:spcBef>
              <a:spcAft>
                <a:spcPts val="200"/>
              </a:spcAft>
              <a:defRPr/>
            </a:pP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Путеви Србије и Коридори 24 млрд динара (0,6% БДП-а)</a:t>
            </a:r>
          </a:p>
          <a:p>
            <a:pPr lvl="1" algn="just" eaLnBrk="1" hangingPunct="1">
              <a:spcBef>
                <a:spcPts val="300"/>
              </a:spcBef>
              <a:spcAft>
                <a:spcPts val="200"/>
              </a:spcAft>
              <a:defRPr/>
            </a:pP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Остали нивои власти приближно избалансирани (дефицит 0,1% БДП-а)</a:t>
            </a:r>
            <a:endParaRPr lang="sr-Cyrl-RS" sz="19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300"/>
              </a:spcBef>
              <a:spcAft>
                <a:spcPts val="200"/>
              </a:spcAft>
              <a:defRPr/>
            </a:pP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Локална самоуправа тренутно није извор фискалног дефицита</a:t>
            </a:r>
          </a:p>
          <a:p>
            <a:pPr lvl="1" algn="just" eaLnBrk="1" hangingPunct="1">
              <a:spcBef>
                <a:spcPts val="300"/>
              </a:spcBef>
              <a:spcAft>
                <a:spcPts val="200"/>
              </a:spcAft>
              <a:defRPr/>
            </a:pP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У 2016. готово избалансиран буџет (дефицит од 1,3 млрд динара)</a:t>
            </a:r>
          </a:p>
          <a:p>
            <a:pPr lvl="1" algn="just" eaLnBrk="1" hangingPunct="1">
              <a:spcBef>
                <a:spcPts val="300"/>
              </a:spcBef>
              <a:spcAft>
                <a:spcPts val="200"/>
              </a:spcAft>
              <a:defRPr/>
            </a:pP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У 2015. остварује чак и мање суфиците</a:t>
            </a:r>
            <a:endParaRPr lang="sr-Cyrl-RS" sz="19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300"/>
              </a:spcBef>
              <a:spcAft>
                <a:spcPts val="200"/>
              </a:spcAft>
              <a:defRPr/>
            </a:pP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Законом о буџету дефинисан дефицит Републике од 122 млрд динара (2,9% БДП-а) – мањи од стварног дефицита Републике</a:t>
            </a:r>
          </a:p>
          <a:p>
            <a:pPr lvl="1" algn="just" eaLnBrk="1" hangingPunct="1">
              <a:spcBef>
                <a:spcPts val="300"/>
              </a:spcBef>
              <a:spcAft>
                <a:spcPts val="200"/>
              </a:spcAft>
              <a:defRPr/>
            </a:pP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Нису укључени сви пројектни зајмови (13 млрд динара)</a:t>
            </a:r>
          </a:p>
          <a:p>
            <a:pPr algn="just" eaLnBrk="1" hangingPunct="1">
              <a:spcBef>
                <a:spcPts val="300"/>
              </a:spcBef>
              <a:spcAft>
                <a:spcPts val="200"/>
              </a:spcAft>
              <a:defRPr/>
            </a:pP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Некада се у јавности републички дефицит (по Закону о буџету) непрецизно представља као укупни дефицит </a:t>
            </a:r>
          </a:p>
          <a:p>
            <a:pPr lvl="1" algn="just" eaLnBrk="1" hangingPunct="1">
              <a:spcBef>
                <a:spcPts val="300"/>
              </a:spcBef>
              <a:spcAft>
                <a:spcPts val="200"/>
              </a:spcAft>
              <a:defRPr/>
            </a:pP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Често био случај током 2015. године (јан-октобар ужи дефицит Републике  38 млрд динара, а „прави“ дефицит државе 63 млрд динара)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10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946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/>
          </p:cNvSpPr>
          <p:nvPr>
            <p:ph type="title"/>
          </p:nvPr>
        </p:nvSpPr>
        <p:spPr>
          <a:xfrm>
            <a:off x="467543" y="116632"/>
            <a:ext cx="8229601" cy="1143001"/>
          </a:xfrm>
          <a:prstGeom prst="rect">
            <a:avLst/>
          </a:prstGeom>
        </p:spPr>
        <p:txBody>
          <a:bodyPr>
            <a:normAutofit fontScale="90000"/>
          </a:bodyPr>
          <a:lstStyle>
            <a:lvl1pPr defTabSz="832104">
              <a:defRPr sz="3549"/>
            </a:lvl1pPr>
          </a:lstStyle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Основне карактеристике плана расхода Републике за 2016.</a:t>
            </a:r>
            <a:endParaRPr lang="sr-Cyrl-R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Shape 113"/>
          <p:cNvSpPr>
            <a:spLocks noGrp="1"/>
          </p:cNvSpPr>
          <p:nvPr>
            <p:ph type="body" idx="1"/>
          </p:nvPr>
        </p:nvSpPr>
        <p:spPr>
          <a:xfrm>
            <a:off x="107504" y="1484783"/>
            <a:ext cx="9036496" cy="5256586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lang="sr-Cyrl-RS" sz="2500" dirty="0" smtClean="0">
                <a:latin typeface="Times New Roman" pitchFamily="18" charset="0"/>
                <a:cs typeface="Times New Roman" pitchFamily="18" charset="0"/>
              </a:rPr>
              <a:t>Непромењена маса зарада у односу на извршење у 2015.</a:t>
            </a:r>
          </a:p>
          <a:p>
            <a:pPr marL="742950" lvl="1" indent="-285750">
              <a:lnSpc>
                <a:spcPct val="80000"/>
              </a:lnSpc>
              <a:spcBef>
                <a:spcPts val="500"/>
              </a:spcBef>
              <a:defRPr sz="2100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С једне стране, раст масе зарада за 2,5% услед повећања плата</a:t>
            </a:r>
          </a:p>
          <a:p>
            <a:pPr marL="742950" lvl="1" indent="-285750">
              <a:lnSpc>
                <a:spcPct val="80000"/>
              </a:lnSpc>
              <a:spcBef>
                <a:spcPts val="500"/>
              </a:spcBef>
              <a:defRPr sz="2100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С друге стране, пад масе зарада за 2,5% услед најављене рационализације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lang="sr-Cyrl-RS" sz="2500" dirty="0">
                <a:latin typeface="Times New Roman" pitchFamily="18" charset="0"/>
                <a:cs typeface="Times New Roman" pitchFamily="18" charset="0"/>
              </a:rPr>
              <a:t>Предвиђен раст отпремнина</a:t>
            </a:r>
          </a:p>
          <a:p>
            <a:pPr marL="742950" lvl="1" indent="-285750">
              <a:lnSpc>
                <a:spcPct val="80000"/>
              </a:lnSpc>
              <a:spcBef>
                <a:spcPts val="500"/>
              </a:spcBef>
              <a:defRPr sz="2100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15 млрд динара, за око 16.000 запослених у јавној управи и око 7.000 у сектору здравства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lang="sr-Cyrl-RS" sz="2500" dirty="0">
                <a:latin typeface="Times New Roman" pitchFamily="18" charset="0"/>
                <a:cs typeface="Times New Roman" pitchFamily="18" charset="0"/>
              </a:rPr>
              <a:t>Субвенције на приближно истом нивоу</a:t>
            </a:r>
          </a:p>
          <a:p>
            <a:pPr marL="742950" lvl="1" indent="-285750">
              <a:lnSpc>
                <a:spcPct val="80000"/>
              </a:lnSpc>
              <a:spcBef>
                <a:spcPts val="500"/>
              </a:spcBef>
              <a:defRPr sz="2100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План у 2015. пробијен због пољопривреде, у плану за 2016. део субвенција за Железнице инвестиционе природе („руски кредит“)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lang="sr-Cyrl-RS" sz="2500" dirty="0">
                <a:latin typeface="Times New Roman" pitchFamily="18" charset="0"/>
                <a:cs typeface="Times New Roman" pitchFamily="18" charset="0"/>
              </a:rPr>
              <a:t>Без промена у социјалној политици</a:t>
            </a:r>
          </a:p>
          <a:p>
            <a:pPr marL="800100" lvl="1" indent="-342900">
              <a:lnSpc>
                <a:spcPct val="80000"/>
              </a:lnSpc>
              <a:spcBef>
                <a:spcPts val="400"/>
              </a:spcBef>
              <a:defRPr sz="2000"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ање само планиране отпремнина за запослене у предузећима у реструктурирању</a:t>
            </a:r>
            <a:endParaRPr lang="sr-Cyrl-RS" sz="2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rPr lang="sr-Cyrl-RS" sz="2500" dirty="0">
                <a:latin typeface="Times New Roman" pitchFamily="18" charset="0"/>
                <a:cs typeface="Times New Roman" pitchFamily="18" charset="0"/>
              </a:rPr>
              <a:t>Планира се раст јавних инвестиција (потребно) и расхода за камате (неизбежно) </a:t>
            </a:r>
            <a:endParaRPr lang="sr-Cyrl-RS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>
          <a:xfrm>
            <a:off x="8446289" y="6400413"/>
            <a:ext cx="240512" cy="276999"/>
          </a:xfrm>
        </p:spPr>
        <p:txBody>
          <a:bodyPr/>
          <a:lstStyle/>
          <a:p>
            <a:fld id="{86CB4B4D-7CA3-9044-876B-883B54F8677D}" type="slidenum">
              <a:rPr lang="en-GB" smtClean="0">
                <a:latin typeface="Times New Roman" pitchFamily="18" charset="0"/>
                <a:cs typeface="Times New Roman" pitchFamily="18" charset="0"/>
              </a:rPr>
              <a:pPr/>
              <a:t>11</a:t>
            </a:fld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462235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/>
          </p:cNvSpPr>
          <p:nvPr>
            <p:ph type="title"/>
          </p:nvPr>
        </p:nvSpPr>
        <p:spPr>
          <a:xfrm>
            <a:off x="179512" y="0"/>
            <a:ext cx="8784978" cy="1008112"/>
          </a:xfrm>
          <a:prstGeom prst="rect">
            <a:avLst/>
          </a:prstGeom>
        </p:spPr>
        <p:txBody>
          <a:bodyPr>
            <a:noAutofit/>
          </a:bodyPr>
          <a:lstStyle>
            <a:lvl1pPr defTabSz="868680">
              <a:defRPr sz="3420"/>
            </a:lvl1pPr>
          </a:lstStyle>
          <a:p>
            <a:r>
              <a:rPr lang="sr-Cyrl-RS" sz="3400" dirty="0" smtClean="0">
                <a:latin typeface="Times New Roman" pitchFamily="18" charset="0"/>
                <a:cs typeface="Times New Roman" pitchFamily="18" charset="0"/>
              </a:rPr>
              <a:t>План се може остварити, али би структура могла бити неповољнија од намераване</a:t>
            </a:r>
            <a:endParaRPr lang="sr-Cyrl-RS" sz="3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Shape 116"/>
          <p:cNvSpPr>
            <a:spLocks noGrp="1"/>
          </p:cNvSpPr>
          <p:nvPr>
            <p:ph type="body" idx="1"/>
          </p:nvPr>
        </p:nvSpPr>
        <p:spPr>
          <a:xfrm>
            <a:off x="179512" y="1375136"/>
            <a:ext cx="8784976" cy="5472608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defRPr sz="2400"/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С једне стране, могуће су уштеде на капиталним расходима и јавним набавкама</a:t>
            </a:r>
          </a:p>
          <a:p>
            <a:pPr marL="742950" lvl="1" indent="-28575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defRPr sz="2100"/>
            </a:pP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Јавне инвестиције су планиране на 30% вишем нивоу – неизвесно да ли ће се коначно </a:t>
            </a:r>
            <a:r>
              <a:rPr lang="sr-Cyrl-RS" sz="2200" dirty="0" err="1" smtClean="0">
                <a:latin typeface="Times New Roman" pitchFamily="18" charset="0"/>
                <a:cs typeface="Times New Roman" pitchFamily="18" charset="0"/>
              </a:rPr>
              <a:t>ефектуирати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742950" lvl="1" indent="-28575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defRPr sz="2100"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Преширок оквир за набавку робе и услуга – могуће уштеде, уколико не буде доцњи и исплата зарада запослених с ове позиције</a:t>
            </a:r>
          </a:p>
          <a:p>
            <a:pPr marL="742950" lvl="1" indent="-28575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defRPr sz="2100"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Трансфери ООСО би могли бити мањи за око 5-10 млрд динара</a:t>
            </a:r>
          </a:p>
          <a:p>
            <a:pPr marL="742950" lvl="1" indent="-285750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defRPr sz="2100"/>
            </a:pP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Уштедеће се на отпремнинама ако се (поново) не спроведе рационализација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defRPr sz="2400"/>
            </a:pPr>
            <a:endParaRPr lang="sr-Cyrl-RS" sz="2100" dirty="0" smtClean="0">
              <a:latin typeface="Times New Roman" pitchFamily="18" charset="0"/>
              <a:cs typeface="Times New Roman" pitchFamily="18" charset="0"/>
            </a:endParaRPr>
          </a:p>
          <a:p>
            <a:pPr marL="357187" indent="-357187"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  <a:defRPr sz="2400"/>
            </a:pP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С друге стране, в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ероватна су пробијања буџета за субвенције, покривања обавеза предузећа и зарада</a:t>
            </a:r>
            <a:endParaRPr lang="sr-Cyrl-RS" sz="2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>
          <a:xfrm>
            <a:off x="8440582" y="6400413"/>
            <a:ext cx="246219" cy="276999"/>
          </a:xfrm>
        </p:spPr>
        <p:txBody>
          <a:bodyPr/>
          <a:lstStyle/>
          <a:p>
            <a:fld id="{86CB4B4D-7CA3-9044-876B-883B54F8677D}" type="slidenum">
              <a:rPr lang="en-GB" smtClean="0">
                <a:latin typeface="Times New Roman" pitchFamily="18" charset="0"/>
                <a:cs typeface="Times New Roman" pitchFamily="18" charset="0"/>
              </a:rPr>
              <a:pPr/>
              <a:t>12</a:t>
            </a:fld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217855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/>
          </p:cNvSpPr>
          <p:nvPr>
            <p:ph type="title"/>
          </p:nvPr>
        </p:nvSpPr>
        <p:spPr>
          <a:xfrm>
            <a:off x="107504" y="14128"/>
            <a:ext cx="8888819" cy="994122"/>
          </a:xfrm>
          <a:prstGeom prst="rect">
            <a:avLst/>
          </a:prstGeom>
        </p:spPr>
        <p:txBody>
          <a:bodyPr>
            <a:noAutofit/>
          </a:bodyPr>
          <a:lstStyle>
            <a:lvl1pPr defTabSz="832104">
              <a:defRPr sz="3549"/>
            </a:lvl1pPr>
          </a:lstStyle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Буџет за субвенције ће вероватно бити пробијен</a:t>
            </a:r>
            <a:endParaRPr lang="sr-Cyrl-R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Shape 119"/>
          <p:cNvSpPr>
            <a:spLocks noGrp="1"/>
          </p:cNvSpPr>
          <p:nvPr>
            <p:ph type="body" idx="1"/>
          </p:nvPr>
        </p:nvSpPr>
        <p:spPr>
          <a:xfrm>
            <a:off x="86568" y="1124744"/>
            <a:ext cx="8970864" cy="562937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spcAft>
                <a:spcPts val="400"/>
              </a:spcAft>
              <a:defRPr sz="2400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Пољопривредне субвенције рестриктивно планиране</a:t>
            </a:r>
          </a:p>
          <a:p>
            <a:pPr marL="742950" lvl="1" indent="-285750">
              <a:lnSpc>
                <a:spcPct val="80000"/>
              </a:lnSpc>
              <a:spcBef>
                <a:spcPts val="500"/>
              </a:spcBef>
              <a:spcAft>
                <a:spcPts val="400"/>
              </a:spcAft>
              <a:defRPr sz="2100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План имплицира да се субвенције по хектару преполове – тешко изводљиво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400"/>
              </a:spcAft>
              <a:defRPr sz="2400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Текуће субвенције за Железнице и </a:t>
            </a:r>
            <a:r>
              <a:rPr lang="sr-Cyrl-RS" dirty="0" err="1" smtClean="0">
                <a:latin typeface="Times New Roman" pitchFamily="18" charset="0"/>
                <a:cs typeface="Times New Roman" pitchFamily="18" charset="0"/>
              </a:rPr>
              <a:t>Ресавицу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не излазе у сусрет променама</a:t>
            </a:r>
          </a:p>
          <a:p>
            <a:pPr marL="742950" lvl="1" indent="-285750">
              <a:lnSpc>
                <a:spcPct val="80000"/>
              </a:lnSpc>
              <a:spcBef>
                <a:spcPts val="500"/>
              </a:spcBef>
              <a:spcAft>
                <a:spcPts val="400"/>
              </a:spcAft>
              <a:defRPr sz="2100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Следе рационализација у Железницама и скидање заштите са </a:t>
            </a:r>
            <a:r>
              <a:rPr lang="sr-Cyrl-RS" dirty="0" err="1" smtClean="0">
                <a:latin typeface="Times New Roman" pitchFamily="18" charset="0"/>
                <a:cs typeface="Times New Roman" pitchFamily="18" charset="0"/>
              </a:rPr>
              <a:t>Ресавице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, а то се не види у буџету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400"/>
              </a:spcAft>
              <a:defRPr sz="2400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Преполовљена субвенција за јавне сервисе</a:t>
            </a:r>
          </a:p>
          <a:p>
            <a:pPr marL="742950" lvl="1" indent="-285750">
              <a:lnSpc>
                <a:spcPct val="80000"/>
              </a:lnSpc>
              <a:spcBef>
                <a:spcPts val="500"/>
              </a:spcBef>
              <a:spcAft>
                <a:spcPts val="400"/>
              </a:spcAft>
              <a:defRPr sz="2100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Немогуће претплатом надоместити мањак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400"/>
              </a:spcAft>
              <a:defRPr sz="2400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Нису предвиђене интервенције за задужена предузећа</a:t>
            </a:r>
          </a:p>
          <a:p>
            <a:pPr marL="742950" lvl="1" indent="-285750">
              <a:lnSpc>
                <a:spcPct val="80000"/>
              </a:lnSpc>
              <a:spcBef>
                <a:spcPts val="500"/>
              </a:spcBef>
              <a:spcAft>
                <a:spcPts val="400"/>
              </a:spcAft>
              <a:defRPr sz="2100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РТБ Бор – доспева гарантовани кредит и Петрохемија – дугује НИС-у</a:t>
            </a:r>
          </a:p>
          <a:p>
            <a:pPr>
              <a:lnSpc>
                <a:spcPct val="80000"/>
              </a:lnSpc>
              <a:spcBef>
                <a:spcPts val="500"/>
              </a:spcBef>
              <a:spcAft>
                <a:spcPts val="400"/>
              </a:spcAft>
              <a:defRPr sz="2400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Изненада су умањене субвенције за субвенционисане кредите (са 3,9 у Нацрту на 2 млрд динара у Предлогу)</a:t>
            </a:r>
          </a:p>
          <a:p>
            <a:pPr marL="800100" lvl="1" indent="-342900">
              <a:lnSpc>
                <a:spcPct val="80000"/>
              </a:lnSpc>
              <a:spcBef>
                <a:spcPts val="500"/>
              </a:spcBef>
              <a:spcAft>
                <a:spcPts val="400"/>
              </a:spcAft>
              <a:buChar char="•"/>
              <a:defRPr sz="2400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Ребалансом за 2014. додато је чак 8 млрд динара и тада је одређена динамика која се сада напушта</a:t>
            </a:r>
            <a:endParaRPr lang="sr-Cyrl-R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>
          <a:xfrm>
            <a:off x="8440582" y="6400413"/>
            <a:ext cx="246219" cy="276999"/>
          </a:xfrm>
        </p:spPr>
        <p:txBody>
          <a:bodyPr/>
          <a:lstStyle/>
          <a:p>
            <a:fld id="{86CB4B4D-7CA3-9044-876B-883B54F8677D}" type="slidenum">
              <a:rPr lang="en-GB" smtClean="0">
                <a:latin typeface="Times New Roman" pitchFamily="18" charset="0"/>
                <a:cs typeface="Times New Roman" pitchFamily="18" charset="0"/>
              </a:rPr>
              <a:pPr/>
              <a:t>13</a:t>
            </a:fld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922801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1"/>
          </a:xfrm>
          <a:prstGeom prst="rect">
            <a:avLst/>
          </a:prstGeom>
        </p:spPr>
        <p:txBody>
          <a:bodyPr>
            <a:noAutofit/>
          </a:bodyPr>
          <a:lstStyle>
            <a:lvl1pPr defTabSz="740663">
              <a:defRPr sz="3564"/>
            </a:lvl1pPr>
          </a:lstStyle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План за зараде зависи од процеса рационализације</a:t>
            </a:r>
            <a:endParaRPr lang="sr-Cyrl-R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Shape 122"/>
          <p:cNvSpPr>
            <a:spLocks noGrp="1"/>
          </p:cNvSpPr>
          <p:nvPr>
            <p:ph type="body" idx="1"/>
          </p:nvPr>
        </p:nvSpPr>
        <p:spPr>
          <a:xfrm>
            <a:off x="170120" y="1791586"/>
            <a:ext cx="8878187" cy="4525963"/>
          </a:xfrm>
          <a:prstGeom prst="rect">
            <a:avLst/>
          </a:prstGeom>
        </p:spPr>
        <p:txBody>
          <a:bodyPr/>
          <a:lstStyle/>
          <a:p>
            <a:pPr marL="301752" indent="-301752" defTabSz="804672">
              <a:spcBef>
                <a:spcPts val="1000"/>
              </a:spcBef>
              <a:defRPr sz="2816"/>
            </a:pPr>
            <a:r>
              <a:rPr lang="sr-Cyrl-RS" sz="3000" dirty="0" smtClean="0">
                <a:latin typeface="Times New Roman" pitchFamily="18" charset="0"/>
                <a:cs typeface="Times New Roman" pitchFamily="18" charset="0"/>
              </a:rPr>
              <a:t>Добро је што расходи нису линеарно ум</a:t>
            </a:r>
            <a:r>
              <a:rPr lang="sr-Latn-BA" sz="3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Cyrl-RS" sz="3000" dirty="0" smtClean="0">
                <a:latin typeface="Times New Roman" pitchFamily="18" charset="0"/>
                <a:cs typeface="Times New Roman" pitchFamily="18" charset="0"/>
              </a:rPr>
              <a:t>њени по министарствима</a:t>
            </a:r>
          </a:p>
          <a:p>
            <a:pPr marL="742950" lvl="1" indent="-285750">
              <a:lnSpc>
                <a:spcPct val="80000"/>
              </a:lnSpc>
              <a:spcBef>
                <a:spcPts val="1000"/>
              </a:spcBef>
              <a:spcAft>
                <a:spcPts val="400"/>
              </a:spcAft>
              <a:defRPr sz="2100"/>
            </a:pPr>
            <a:r>
              <a:rPr lang="sr-Cyrl-RS" sz="2800" dirty="0">
                <a:latin typeface="Times New Roman" pitchFamily="18" charset="0"/>
                <a:cs typeface="Times New Roman" pitchFamily="18" charset="0"/>
              </a:rPr>
              <a:t>Више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у МУП-у 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Latn-BA" sz="28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sz="2800" dirty="0">
                <a:latin typeface="Times New Roman" pitchFamily="18" charset="0"/>
                <a:cs typeface="Times New Roman" pitchFamily="18" charset="0"/>
              </a:rPr>
              <a:t>%), </a:t>
            </a:r>
            <a:r>
              <a:rPr lang="sr-Cyrl-RS" sz="2800" dirty="0">
                <a:latin typeface="Times New Roman" pitchFamily="18" charset="0"/>
                <a:cs typeface="Times New Roman" pitchFamily="18" charset="0"/>
              </a:rPr>
              <a:t>мање у Министарству просвете (1,5%) - одражава реалну динамику</a:t>
            </a:r>
          </a:p>
          <a:p>
            <a:pPr marL="301752" indent="-301752" defTabSz="804672">
              <a:spcBef>
                <a:spcPts val="600"/>
              </a:spcBef>
              <a:defRPr sz="2816"/>
            </a:pPr>
            <a:endParaRPr dirty="0">
              <a:latin typeface="Times New Roman" pitchFamily="18" charset="0"/>
              <a:cs typeface="Times New Roman" pitchFamily="18" charset="0"/>
            </a:endParaRPr>
          </a:p>
          <a:p>
            <a:pPr marL="301752" indent="-301752" defTabSz="804672">
              <a:spcBef>
                <a:spcPts val="600"/>
              </a:spcBef>
              <a:defRPr sz="2816"/>
            </a:pPr>
            <a:r>
              <a:rPr lang="sr-Cyrl-RS" sz="3000" dirty="0" smtClean="0">
                <a:latin typeface="Times New Roman" pitchFamily="18" charset="0"/>
                <a:cs typeface="Times New Roman" pitchFamily="18" charset="0"/>
              </a:rPr>
              <a:t>Ипак, неизвесно је да ли постоје планови (просвета) и да ли ће отићи они који су задовољили услов за пензију и који су стварни вишак </a:t>
            </a:r>
            <a:r>
              <a:rPr sz="3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sz="3000" dirty="0">
                <a:latin typeface="Times New Roman" pitchFamily="18" charset="0"/>
                <a:cs typeface="Times New Roman" pitchFamily="18" charset="0"/>
              </a:rPr>
              <a:t>МУП)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>
          <a:xfrm>
            <a:off x="8440582" y="6400413"/>
            <a:ext cx="246219" cy="276999"/>
          </a:xfrm>
        </p:spPr>
        <p:txBody>
          <a:bodyPr/>
          <a:lstStyle/>
          <a:p>
            <a:fld id="{86CB4B4D-7CA3-9044-876B-883B54F8677D}" type="slidenum">
              <a:rPr lang="en-GB" smtClean="0">
                <a:latin typeface="Times New Roman" pitchFamily="18" charset="0"/>
                <a:cs typeface="Times New Roman" pitchFamily="18" charset="0"/>
              </a:rPr>
              <a:pPr/>
              <a:t>14</a:t>
            </a:fld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8007188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1"/>
          </a:xfrm>
          <a:prstGeom prst="rect">
            <a:avLst/>
          </a:prstGeom>
        </p:spPr>
        <p:txBody>
          <a:bodyPr>
            <a:normAutofit/>
          </a:bodyPr>
          <a:lstStyle>
            <a:lvl1pPr defTabSz="832104">
              <a:defRPr sz="3549"/>
            </a:lvl1pPr>
          </a:lstStyle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Ризик да и други расходи пробију буџет</a:t>
            </a:r>
            <a:endParaRPr lang="sr-Cyrl-R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Shape 125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53763"/>
          </a:xfrm>
          <a:prstGeom prst="rect">
            <a:avLst/>
          </a:prstGeom>
        </p:spPr>
        <p:txBody>
          <a:bodyPr/>
          <a:lstStyle/>
          <a:p>
            <a:pPr marL="318897" indent="-318897" defTabSz="850391">
              <a:spcBef>
                <a:spcPts val="800"/>
              </a:spcBef>
              <a:spcAft>
                <a:spcPts val="800"/>
              </a:spcAft>
              <a:defRPr sz="2976"/>
            </a:pPr>
            <a:r>
              <a:rPr lang="sr-Cyrl-RS" sz="3100" dirty="0" smtClean="0">
                <a:latin typeface="Times New Roman" pitchFamily="18" charset="0"/>
                <a:cs typeface="Times New Roman" pitchFamily="18" charset="0"/>
              </a:rPr>
              <a:t>Отпремнине за предузећа у реструктурирању</a:t>
            </a:r>
          </a:p>
          <a:p>
            <a:pPr marL="690943" lvl="1" indent="-265747" defTabSz="850391">
              <a:spcBef>
                <a:spcPts val="800"/>
              </a:spcBef>
              <a:spcAft>
                <a:spcPts val="800"/>
              </a:spcAft>
              <a:defRPr sz="2604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Планираних 6 млрд динара довољно је за (само) 10.000 запослених</a:t>
            </a:r>
          </a:p>
          <a:p>
            <a:pPr marL="318897" lvl="1" indent="-318897" defTabSz="850391">
              <a:spcBef>
                <a:spcPts val="800"/>
              </a:spcBef>
              <a:spcAft>
                <a:spcPts val="800"/>
              </a:spcAft>
              <a:buChar char="•"/>
              <a:defRPr sz="2976"/>
            </a:pPr>
            <a:r>
              <a:rPr lang="sr-Cyrl-RS" sz="3100" dirty="0" smtClean="0">
                <a:latin typeface="Times New Roman" pitchFamily="18" charset="0"/>
                <a:cs typeface="Times New Roman" pitchFamily="18" charset="0"/>
              </a:rPr>
              <a:t>Плаћања за казне и накнаде штета</a:t>
            </a:r>
            <a:endParaRPr lang="sr-Cyrl-RS" sz="3100" dirty="0" smtClean="0">
              <a:latin typeface="Times New Roman" pitchFamily="18" charset="0"/>
              <a:cs typeface="Times New Roman" pitchFamily="18" charset="0"/>
            </a:endParaRPr>
          </a:p>
          <a:p>
            <a:pPr marL="690943" lvl="1" indent="-265747" defTabSz="850391">
              <a:spcBef>
                <a:spcPts val="800"/>
              </a:spcBef>
              <a:spcAft>
                <a:spcPts val="800"/>
              </a:spcAft>
              <a:defRPr sz="2604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5 млрд динара – упола мање од расхода у 2014.</a:t>
            </a:r>
          </a:p>
          <a:p>
            <a:pPr marL="690943" lvl="1" indent="-265747" defTabSz="850391">
              <a:spcBef>
                <a:spcPts val="800"/>
              </a:spcBef>
              <a:spcAft>
                <a:spcPts val="800"/>
              </a:spcAft>
              <a:defRPr sz="2604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Обавезе смањене у „последњи час“ (биле веће у Нацрту него у Предлогу буџета за чак 3,3 млрд динара) – да ли су сада добро планиране?</a:t>
            </a:r>
            <a:endParaRPr lang="sr-Cyrl-R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>
          <a:xfrm>
            <a:off x="8440582" y="6400413"/>
            <a:ext cx="246219" cy="276999"/>
          </a:xfrm>
        </p:spPr>
        <p:txBody>
          <a:bodyPr/>
          <a:lstStyle/>
          <a:p>
            <a:fld id="{86CB4B4D-7CA3-9044-876B-883B54F8677D}" type="slidenum">
              <a:rPr lang="en-GB" smtClean="0">
                <a:latin typeface="Times New Roman" pitchFamily="18" charset="0"/>
                <a:cs typeface="Times New Roman" pitchFamily="18" charset="0"/>
              </a:rPr>
              <a:pPr/>
              <a:t>15</a:t>
            </a:fld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6405168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1"/>
          </a:xfrm>
          <a:prstGeom prst="rect">
            <a:avLst/>
          </a:prstGeom>
        </p:spPr>
        <p:txBody>
          <a:bodyPr>
            <a:noAutofit/>
          </a:bodyPr>
          <a:lstStyle>
            <a:lvl1pPr defTabSz="832104">
              <a:defRPr sz="3549"/>
            </a:lvl1pPr>
          </a:lstStyle>
          <a:p>
            <a:r>
              <a:rPr lang="sr-Cyrl-RS" sz="3600" dirty="0" smtClean="0">
                <a:latin typeface="Times New Roman" pitchFamily="18" charset="0"/>
                <a:cs typeface="Times New Roman" pitchFamily="18" charset="0"/>
              </a:rPr>
              <a:t>Буџет је мање транспарентан од прошлогодишњег</a:t>
            </a:r>
            <a:endParaRPr lang="sr-Cyrl-R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Shape 128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495414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01752" indent="-301752" defTabSz="804672">
              <a:lnSpc>
                <a:spcPct val="90000"/>
              </a:lnSpc>
              <a:spcBef>
                <a:spcPts val="800"/>
              </a:spcBef>
              <a:spcAft>
                <a:spcPts val="600"/>
              </a:spcAft>
              <a:defRPr sz="2552"/>
            </a:pPr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Нису познате обавезе према страним инвеститорима</a:t>
            </a:r>
          </a:p>
          <a:p>
            <a:pPr marL="653795" lvl="1" indent="-251459" defTabSz="804672">
              <a:lnSpc>
                <a:spcPct val="90000"/>
              </a:lnSpc>
              <a:spcBef>
                <a:spcPts val="800"/>
              </a:spcBef>
              <a:spcAft>
                <a:spcPts val="600"/>
              </a:spcAft>
              <a:defRPr sz="2200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Само збирни износ од око 8 млрд динара за групу предузећа (Фијат, </a:t>
            </a:r>
            <a:r>
              <a:rPr lang="sr-Cyrl-RS" dirty="0" err="1" smtClean="0">
                <a:latin typeface="Times New Roman" pitchFamily="18" charset="0"/>
                <a:cs typeface="Times New Roman" pitchFamily="18" charset="0"/>
              </a:rPr>
              <a:t>Air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dirty="0" err="1" smtClean="0">
                <a:latin typeface="Times New Roman" pitchFamily="18" charset="0"/>
                <a:cs typeface="Times New Roman" pitchFamily="18" charset="0"/>
              </a:rPr>
              <a:t>Serbia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sr-Cyrl-RS" dirty="0" err="1" smtClean="0">
                <a:latin typeface="Times New Roman" pitchFamily="18" charset="0"/>
                <a:cs typeface="Times New Roman" pitchFamily="18" charset="0"/>
              </a:rPr>
              <a:t>Truck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dirty="0" err="1" smtClean="0">
                <a:latin typeface="Times New Roman" pitchFamily="18" charset="0"/>
                <a:cs typeface="Times New Roman" pitchFamily="18" charset="0"/>
              </a:rPr>
              <a:t>Lite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, Tigar </a:t>
            </a:r>
            <a:r>
              <a:rPr lang="sr-Cyrl-RS" dirty="0" err="1" smtClean="0">
                <a:latin typeface="Times New Roman" pitchFamily="18" charset="0"/>
                <a:cs typeface="Times New Roman" pitchFamily="18" charset="0"/>
              </a:rPr>
              <a:t>Tyres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, PKC)</a:t>
            </a:r>
          </a:p>
          <a:p>
            <a:pPr marL="301752" indent="-301752" defTabSz="804672">
              <a:lnSpc>
                <a:spcPct val="90000"/>
              </a:lnSpc>
              <a:spcBef>
                <a:spcPts val="800"/>
              </a:spcBef>
              <a:spcAft>
                <a:spcPts val="600"/>
              </a:spcAft>
              <a:defRPr sz="2552"/>
            </a:pPr>
            <a:r>
              <a:rPr lang="sr-Cyrl-RS" sz="2800" dirty="0">
                <a:latin typeface="Times New Roman" pitchFamily="18" charset="0"/>
                <a:cs typeface="Times New Roman" pitchFamily="18" charset="0"/>
              </a:rPr>
              <a:t>Мањи подстицаји за нове инвестиције, али уз ризик пребацивања обавеза у следеће године</a:t>
            </a:r>
          </a:p>
          <a:p>
            <a:pPr marL="653795" lvl="1" indent="-251459" defTabSz="804672">
              <a:lnSpc>
                <a:spcPct val="90000"/>
              </a:lnSpc>
              <a:spcBef>
                <a:spcPts val="800"/>
              </a:spcBef>
              <a:spcAft>
                <a:spcPts val="600"/>
              </a:spcAft>
              <a:defRPr sz="2200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За нове инвестиције 3,5 млрд динара (упола мање од 2015), али се променом Закона о буџетском систему отварају врате за неконтролисано преузимање обавеза</a:t>
            </a:r>
          </a:p>
          <a:p>
            <a:pPr marL="301752" indent="-301752" defTabSz="804672">
              <a:lnSpc>
                <a:spcPct val="90000"/>
              </a:lnSpc>
              <a:spcBef>
                <a:spcPts val="800"/>
              </a:spcBef>
              <a:spcAft>
                <a:spcPts val="600"/>
              </a:spcAft>
              <a:defRPr sz="2552"/>
            </a:pPr>
            <a:r>
              <a:rPr lang="sr-Cyrl-RS" sz="2800" dirty="0">
                <a:latin typeface="Times New Roman" pitchFamily="18" charset="0"/>
                <a:cs typeface="Times New Roman" pitchFamily="18" charset="0"/>
              </a:rPr>
              <a:t>Непозната је структура активираних гаранција</a:t>
            </a:r>
          </a:p>
          <a:p>
            <a:pPr marL="653795" lvl="1" indent="-251459" defTabSz="804672">
              <a:lnSpc>
                <a:spcPct val="90000"/>
              </a:lnSpc>
              <a:spcBef>
                <a:spcPts val="800"/>
              </a:spcBef>
              <a:spcAft>
                <a:spcPts val="600"/>
              </a:spcAft>
              <a:defRPr sz="2200"/>
            </a:pP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Сада није ни излистана група предузећа као прошле године</a:t>
            </a:r>
            <a:endParaRPr lang="sr-Cyrl-R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2"/>
          </p:nvPr>
        </p:nvSpPr>
        <p:spPr>
          <a:xfrm>
            <a:off x="8440582" y="6400413"/>
            <a:ext cx="246219" cy="276999"/>
          </a:xfrm>
        </p:spPr>
        <p:txBody>
          <a:bodyPr/>
          <a:lstStyle/>
          <a:p>
            <a:fld id="{86CB4B4D-7CA3-9044-876B-883B54F8677D}" type="slidenum">
              <a:rPr lang="en-GB" smtClean="0">
                <a:latin typeface="Times New Roman" pitchFamily="18" charset="0"/>
                <a:cs typeface="Times New Roman" pitchFamily="18" charset="0"/>
              </a:rPr>
              <a:pPr/>
              <a:t>16</a:t>
            </a:fld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304840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r-Cyrl-CS" sz="4000" dirty="0" smtClean="0">
                <a:latin typeface="Times New Roman" pitchFamily="18" charset="0"/>
                <a:cs typeface="Times New Roman" pitchFamily="18" charset="0"/>
              </a:rPr>
              <a:t>Буџетски приходи су реалистично пројектовани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950" y="1509823"/>
            <a:ext cx="9036050" cy="523229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spcAft>
                <a:spcPts val="400"/>
              </a:spcAft>
            </a:pPr>
            <a:r>
              <a:rPr lang="sr-Cyrl-CS" sz="2600" dirty="0" smtClean="0">
                <a:latin typeface="Times New Roman" pitchFamily="18" charset="0"/>
                <a:cs typeface="Times New Roman" pitchFamily="18" charset="0"/>
              </a:rPr>
              <a:t>Буџет за 2015. годину је прекинуо негативну праксу прецењивања буџетских прихода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400"/>
              </a:spcAft>
            </a:pPr>
            <a:r>
              <a:rPr lang="sr-Cyrl-CS" sz="2200" dirty="0" smtClean="0">
                <a:latin typeface="Times New Roman" pitchFamily="18" charset="0"/>
                <a:cs typeface="Times New Roman" pitchFamily="18" charset="0"/>
              </a:rPr>
              <a:t>Прецењивање прихода било присутно у 2012. и 2013. години, делимично и у буџету за 2014. годину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400"/>
              </a:spcAft>
              <a:buFont typeface="Arial" charset="0"/>
              <a:buNone/>
            </a:pPr>
            <a:endParaRPr lang="sr-Cyrl-CS" sz="2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400"/>
              </a:spcAft>
            </a:pPr>
            <a:r>
              <a:rPr lang="sr-Cyrl-CS" sz="2600" dirty="0">
                <a:latin typeface="Times New Roman" pitchFamily="18" charset="0"/>
                <a:cs typeface="Times New Roman" pitchFamily="18" charset="0"/>
              </a:rPr>
              <a:t>Приходи у 2016. годину су реалистично пројектовани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400"/>
              </a:spcAft>
            </a:pPr>
            <a:r>
              <a:rPr lang="sr-Cyrl-CS" sz="2200" dirty="0" smtClean="0">
                <a:latin typeface="Times New Roman" pitchFamily="18" charset="0"/>
                <a:cs typeface="Times New Roman" pitchFamily="18" charset="0"/>
              </a:rPr>
              <a:t>Важно за кредибилитет буџетског процеса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400"/>
              </a:spcAft>
              <a:buFont typeface="Arial" charset="0"/>
              <a:buNone/>
            </a:pP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400"/>
              </a:spcAft>
            </a:pPr>
            <a:r>
              <a:rPr lang="sr-Cyrl-CS" sz="2600" dirty="0">
                <a:latin typeface="Times New Roman" pitchFamily="18" charset="0"/>
                <a:cs typeface="Times New Roman" pitchFamily="18" charset="0"/>
              </a:rPr>
              <a:t>Повећање буџетских прихода од 20 млрд у односу на наплату у 2015. години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400"/>
              </a:spcAft>
            </a:pPr>
            <a:r>
              <a:rPr lang="sr-Cyrl-CS" sz="2200" dirty="0" smtClean="0">
                <a:latin typeface="Times New Roman" pitchFamily="18" charset="0"/>
                <a:cs typeface="Times New Roman" pitchFamily="18" charset="0"/>
              </a:rPr>
              <a:t>30 млрд више услед економских трендова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400"/>
              </a:spcAft>
            </a:pPr>
            <a:r>
              <a:rPr lang="sr-Cyrl-CS" sz="2200" dirty="0" smtClean="0">
                <a:latin typeface="Times New Roman" pitchFamily="18" charset="0"/>
                <a:cs typeface="Times New Roman" pitchFamily="18" charset="0"/>
              </a:rPr>
              <a:t>20 млрд више услед акциза на струју и нафтне деривате</a:t>
            </a:r>
          </a:p>
          <a:p>
            <a:pPr lvl="1">
              <a:lnSpc>
                <a:spcPct val="80000"/>
              </a:lnSpc>
              <a:spcBef>
                <a:spcPts val="600"/>
              </a:spcBef>
              <a:spcAft>
                <a:spcPts val="400"/>
              </a:spcAft>
            </a:pPr>
            <a:r>
              <a:rPr lang="sr-Cyrl-CS" sz="2200" dirty="0" smtClean="0">
                <a:latin typeface="Times New Roman" pitchFamily="18" charset="0"/>
                <a:cs typeface="Times New Roman" pitchFamily="18" charset="0"/>
              </a:rPr>
              <a:t>30 млрд мањи ванредни приходи (ЕПС, ЕМС, Телеком)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66CAA3-A03D-4F7F-9A00-9D1B90C86349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17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93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8313" y="1158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r-Cyrl-CS" sz="4000" dirty="0" smtClean="0">
                <a:latin typeface="Times New Roman" pitchFamily="18" charset="0"/>
                <a:cs typeface="Times New Roman" pitchFamily="18" charset="0"/>
              </a:rPr>
              <a:t>Боља наплата прихода допринела смањењу дефицита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1562986"/>
            <a:ext cx="9036050" cy="517912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sr-Cyrl-CS" sz="2600" dirty="0" smtClean="0">
                <a:latin typeface="Times New Roman" pitchFamily="18" charset="0"/>
                <a:cs typeface="Times New Roman" pitchFamily="18" charset="0"/>
              </a:rPr>
              <a:t>Јавни приходи у 2015. години за 1% БДП виши од плана</a:t>
            </a:r>
          </a:p>
          <a:p>
            <a:pPr lvl="1">
              <a:lnSpc>
                <a:spcPct val="80000"/>
              </a:lnSpc>
            </a:pPr>
            <a:r>
              <a:rPr lang="sr-Cyrl-CS" sz="2200" dirty="0">
                <a:latin typeface="Times New Roman" pitchFamily="18" charset="0"/>
                <a:cs typeface="Times New Roman" pitchFamily="18" charset="0"/>
              </a:rPr>
              <a:t>0,5% БДП услед конзервативног буџетирања</a:t>
            </a:r>
          </a:p>
          <a:p>
            <a:pPr lvl="1">
              <a:lnSpc>
                <a:spcPct val="80000"/>
              </a:lnSpc>
            </a:pPr>
            <a:r>
              <a:rPr lang="sr-Cyrl-CS" sz="2200" dirty="0">
                <a:latin typeface="Times New Roman" pitchFamily="18" charset="0"/>
                <a:cs typeface="Times New Roman" pitchFamily="18" charset="0"/>
              </a:rPr>
              <a:t>0,5% БДП услед боље наплате јавних прихода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endParaRPr lang="sr-Cyrl-CS" sz="2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sr-Cyrl-CS" sz="2600" dirty="0">
                <a:latin typeface="Times New Roman" pitchFamily="18" charset="0"/>
                <a:cs typeface="Times New Roman" pitchFamily="18" charset="0"/>
              </a:rPr>
              <a:t>Боља наплата прихода доминантно резултат боље наплате акциза на дуван и нафтне прерађевине</a:t>
            </a:r>
          </a:p>
          <a:p>
            <a:pPr lvl="1">
              <a:lnSpc>
                <a:spcPct val="80000"/>
              </a:lnSpc>
            </a:pPr>
            <a:r>
              <a:rPr lang="sr-Cyrl-CS" sz="2200" dirty="0">
                <a:latin typeface="Times New Roman" pitchFamily="18" charset="0"/>
                <a:cs typeface="Times New Roman" pitchFamily="18" charset="0"/>
              </a:rPr>
              <a:t>Специфично </a:t>
            </a:r>
            <a:r>
              <a:rPr lang="sr-Cyrl-CS" sz="2200" dirty="0" err="1">
                <a:latin typeface="Times New Roman" pitchFamily="18" charset="0"/>
                <a:cs typeface="Times New Roman" pitchFamily="18" charset="0"/>
              </a:rPr>
              <a:t>таргетиране</a:t>
            </a:r>
            <a:r>
              <a:rPr lang="sr-Cyrl-CS" sz="2200" dirty="0">
                <a:latin typeface="Times New Roman" pitchFamily="18" charset="0"/>
                <a:cs typeface="Times New Roman" pitchFamily="18" charset="0"/>
              </a:rPr>
              <a:t> акције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endParaRPr lang="en-US" sz="2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sr-Cyrl-CS" sz="2600" dirty="0">
                <a:latin typeface="Times New Roman" pitchFamily="18" charset="0"/>
                <a:cs typeface="Times New Roman" pitchFamily="18" charset="0"/>
              </a:rPr>
              <a:t>Наплата пореза на добит атипично ниска у 2015. години 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80000"/>
              </a:lnSpc>
            </a:pPr>
            <a:r>
              <a:rPr lang="sr-Cyrl-CS" sz="2200" dirty="0">
                <a:latin typeface="Times New Roman" pitchFamily="18" charset="0"/>
                <a:cs typeface="Times New Roman" pitchFamily="18" charset="0"/>
              </a:rPr>
              <a:t>Рецесија током 2014. године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80000"/>
              </a:lnSpc>
            </a:pPr>
            <a:r>
              <a:rPr lang="sr-Cyrl-CS" sz="2200" dirty="0" smtClean="0">
                <a:latin typeface="Times New Roman" pitchFamily="18" charset="0"/>
                <a:cs typeface="Times New Roman" pitchFamily="18" charset="0"/>
              </a:rPr>
              <a:t>Једнократни књиговодствени ефекти</a:t>
            </a:r>
          </a:p>
          <a:p>
            <a:pPr lvl="1">
              <a:lnSpc>
                <a:spcPct val="80000"/>
              </a:lnSpc>
            </a:pPr>
            <a:r>
              <a:rPr lang="sr-Cyrl-CS" sz="2200" dirty="0" smtClean="0">
                <a:latin typeface="Times New Roman" pitchFamily="18" charset="0"/>
                <a:cs typeface="Times New Roman" pitchFamily="18" charset="0"/>
              </a:rPr>
              <a:t>Потенцијал за осетно повећање наплате у наредним годинама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477532-1A31-4B2F-87FE-EB79B5D826A0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18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31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7544" y="16416"/>
            <a:ext cx="8229600" cy="936848"/>
          </a:xfrm>
        </p:spPr>
        <p:txBody>
          <a:bodyPr>
            <a:normAutofit/>
          </a:bodyPr>
          <a:lstStyle/>
          <a:p>
            <a:r>
              <a:rPr lang="sr-Cyrl-CS" sz="4000" dirty="0" smtClean="0">
                <a:latin typeface="Times New Roman" pitchFamily="18" charset="0"/>
                <a:cs typeface="Times New Roman" pitchFamily="18" charset="0"/>
              </a:rPr>
              <a:t>Сива економија је </a:t>
            </a:r>
            <a:r>
              <a:rPr lang="sr-Cyrl-CS" sz="40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sr-Latn-BA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4000" dirty="0" smtClean="0">
                <a:latin typeface="Times New Roman" pitchFamily="18" charset="0"/>
                <a:cs typeface="Times New Roman" pitchFamily="18" charset="0"/>
              </a:rPr>
              <a:t>даље </a:t>
            </a:r>
            <a:r>
              <a:rPr lang="sr-Cyrl-CS" sz="4000" dirty="0" smtClean="0">
                <a:latin typeface="Times New Roman" pitchFamily="18" charset="0"/>
                <a:cs typeface="Times New Roman" pitchFamily="18" charset="0"/>
              </a:rPr>
              <a:t>проблем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1557338"/>
            <a:ext cx="9036050" cy="5184775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sr-Cyrl-CS" sz="2800" dirty="0" smtClean="0">
                <a:latin typeface="Times New Roman" pitchFamily="18" charset="0"/>
                <a:cs typeface="Times New Roman" pitchFamily="18" charset="0"/>
              </a:rPr>
              <a:t>Ефикасност ПДВ наплате</a:t>
            </a:r>
          </a:p>
          <a:p>
            <a:pPr>
              <a:lnSpc>
                <a:spcPct val="80000"/>
              </a:lnSpc>
            </a:pPr>
            <a:endParaRPr lang="sr-Cyrl-CS" sz="26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sr-Cyrl-CS" sz="26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sr-Cyrl-CS" sz="26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sr-Cyrl-CS" sz="26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sr-Cyrl-CS" sz="26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sr-Cyrl-CS" sz="26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sr-Cyrl-CS" sz="26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sr-Cyrl-CS" sz="26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sr-Cyrl-CS" sz="2600" dirty="0" smtClean="0">
              <a:latin typeface="Arial" charset="0"/>
            </a:endParaRPr>
          </a:p>
          <a:p>
            <a:pPr lvl="1">
              <a:lnSpc>
                <a:spcPct val="80000"/>
              </a:lnSpc>
            </a:pPr>
            <a:r>
              <a:rPr lang="sr-Cyrl-CS" sz="2400" dirty="0" smtClean="0">
                <a:latin typeface="Times New Roman" pitchFamily="18" charset="0"/>
                <a:cs typeface="Times New Roman" pitchFamily="18" charset="0"/>
              </a:rPr>
              <a:t>Неопходна вишегодишња системска и дубинска реформа пореске администрације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7652" name="Chart 1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2133600"/>
            <a:ext cx="7632700" cy="331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477532-1A31-4B2F-87FE-EB79B5D826A0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19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574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5496" y="116458"/>
            <a:ext cx="8821737" cy="576238"/>
          </a:xfrm>
        </p:spPr>
        <p:txBody>
          <a:bodyPr/>
          <a:lstStyle/>
          <a:p>
            <a:pPr eaLnBrk="1" hangingPunct="1"/>
            <a:r>
              <a:rPr lang="sr-Cyrl-RS" altLang="sr-Latn-RS" sz="3600" dirty="0" smtClean="0">
                <a:latin typeface="Times New Roman" pitchFamily="18" charset="0"/>
                <a:cs typeface="Times New Roman" pitchFamily="18" charset="0"/>
              </a:rPr>
              <a:t>Основне оцене</a:t>
            </a:r>
            <a:endParaRPr lang="sr-Latn-CS" altLang="sr-Latn-RS" sz="36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23528" y="764704"/>
            <a:ext cx="8640960" cy="5832648"/>
          </a:xfrm>
        </p:spPr>
        <p:txBody>
          <a:bodyPr/>
          <a:lstStyle/>
          <a:p>
            <a:pPr algn="just" eaLnBrk="1" hangingPunct="1">
              <a:spcBef>
                <a:spcPts val="300"/>
              </a:spcBef>
              <a:spcAft>
                <a:spcPts val="200"/>
              </a:spcAft>
              <a:defRPr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Планирано трајно смањење дефицита у 201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. од 0,75% БДП-а веома тешко изводљиво</a:t>
            </a:r>
            <a:endParaRPr lang="sr-Cyrl-RS" sz="2400" i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300"/>
              </a:spcBef>
              <a:spcAft>
                <a:spcPts val="2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Мора се остварити без „великих“ мера за разлику од 2015. године </a:t>
            </a:r>
          </a:p>
          <a:p>
            <a:pPr lvl="1" algn="just" eaLnBrk="1" hangingPunct="1">
              <a:spcBef>
                <a:spcPts val="300"/>
              </a:spcBef>
              <a:spcAft>
                <a:spcPts val="2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При том, одустало се од замрзавања плата и пензија, рационализација броја запослених од почетка планирана преамбициозно</a:t>
            </a:r>
          </a:p>
          <a:p>
            <a:pPr lvl="1" algn="just" eaLnBrk="1" hangingPunct="1">
              <a:spcBef>
                <a:spcPts val="300"/>
              </a:spcBef>
              <a:spcAft>
                <a:spcPts val="2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Пола планираних уштеда под знаком питања, а уз то – нови ризици јавних и државних предузећа (РТБ Бор, Петрохемија…)</a:t>
            </a:r>
          </a:p>
          <a:p>
            <a:pPr algn="just" eaLnBrk="1" hangingPunct="1">
              <a:spcBef>
                <a:spcPts val="300"/>
              </a:spcBef>
              <a:spcAft>
                <a:spcPts val="20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Успех фискалне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консолидације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још увек није осигуран – премда је 2015. била боља од очекивања</a:t>
            </a:r>
          </a:p>
          <a:p>
            <a:pPr lvl="1" algn="just" eaLnBrk="1" hangingPunct="1">
              <a:spcBef>
                <a:spcPts val="300"/>
              </a:spcBef>
              <a:spcAft>
                <a:spcPts val="200"/>
              </a:spcAft>
              <a:defRPr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Може се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стати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оствареним уштедама из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2015. године – није довољно</a:t>
            </a:r>
          </a:p>
          <a:p>
            <a:pPr lvl="1" algn="just" eaLnBrk="1" hangingPunct="1">
              <a:spcBef>
                <a:spcPts val="300"/>
              </a:spcBef>
              <a:spcAft>
                <a:spcPts val="200"/>
              </a:spcAft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ефицит од преко 3,5% БДП-а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у средњем року лош исход – растући </a:t>
            </a: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јавни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дуг (преко 80% БДП-а), расту издаци за камате</a:t>
            </a: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, поновно удаљавање од циља </a:t>
            </a:r>
          </a:p>
          <a:p>
            <a:pPr algn="just" eaLnBrk="1" hangingPunct="1">
              <a:spcBef>
                <a:spcPts val="300"/>
              </a:spcBef>
              <a:spcAft>
                <a:spcPts val="200"/>
              </a:spcAft>
              <a:defRPr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Неизвесно је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колики ће се дефицит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на крају остварити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 2016.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300"/>
              </a:spcBef>
              <a:spcAft>
                <a:spcPts val="200"/>
              </a:spcAft>
              <a:defRPr/>
            </a:pP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Неефикасно </a:t>
            </a: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спровођење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јавних политика </a:t>
            </a: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(јавне инвестиције, отпремнине) и једнократни приходи (јавна предузећа) могу да га умање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и на испод </a:t>
            </a:r>
            <a:r>
              <a:rPr lang="sr-Cyrl-RS" sz="1800" dirty="0">
                <a:latin typeface="Times New Roman" pitchFamily="18" charset="0"/>
                <a:cs typeface="Times New Roman" pitchFamily="18" charset="0"/>
              </a:rPr>
              <a:t>3% БДП-а</a:t>
            </a:r>
          </a:p>
          <a:p>
            <a:pPr lvl="1" algn="just" eaLnBrk="1" hangingPunct="1">
              <a:spcBef>
                <a:spcPts val="300"/>
              </a:spcBef>
              <a:spcAft>
                <a:spcPts val="200"/>
              </a:spcAft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Непланиране обавезе (државна предузећа, судске пресуде и др.), лоше буџетско планирање (субвенције, казне) – дефицит већи од 4% БДП-а</a:t>
            </a:r>
            <a:endParaRPr lang="sr-Cyrl-R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2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81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r-Cyrl-CS" sz="4000" dirty="0" smtClean="0">
                <a:latin typeface="Times New Roman" pitchFamily="18" charset="0"/>
                <a:cs typeface="Times New Roman" pitchFamily="18" charset="0"/>
              </a:rPr>
              <a:t>Могући додатни приходи од сиве економије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07950" y="1658679"/>
            <a:ext cx="9036050" cy="5083434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sr-Cyrl-CS" sz="2600" dirty="0" smtClean="0">
                <a:latin typeface="Times New Roman" pitchFamily="18" charset="0"/>
                <a:cs typeface="Times New Roman" pitchFamily="18" charset="0"/>
              </a:rPr>
              <a:t>Додатни приходи од сиве економије нису укључени у буџет за 2016. годину</a:t>
            </a:r>
            <a:endParaRPr lang="en-U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lnSpc>
                <a:spcPct val="80000"/>
              </a:lnSpc>
            </a:pPr>
            <a:r>
              <a:rPr lang="sr-Cyrl-CS" sz="2200" dirty="0" smtClean="0">
                <a:latin typeface="Times New Roman" pitchFamily="18" charset="0"/>
                <a:cs typeface="Times New Roman" pitchFamily="18" charset="0"/>
              </a:rPr>
              <a:t>Поздрављамо, у складу са добром буџетском праксом</a:t>
            </a:r>
          </a:p>
          <a:p>
            <a:pPr>
              <a:lnSpc>
                <a:spcPct val="80000"/>
              </a:lnSpc>
            </a:pPr>
            <a:endParaRPr lang="sr-Cyrl-CS" sz="2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sr-Cyrl-CS" sz="2600" dirty="0">
                <a:latin typeface="Times New Roman" pitchFamily="18" charset="0"/>
                <a:cs typeface="Times New Roman" pitchFamily="18" charset="0"/>
              </a:rPr>
              <a:t>Могуће повећање прихода од 1% БДП у средњем року </a:t>
            </a:r>
          </a:p>
          <a:p>
            <a:pPr lvl="1">
              <a:lnSpc>
                <a:spcPct val="80000"/>
              </a:lnSpc>
            </a:pPr>
            <a:r>
              <a:rPr lang="sr-Cyrl-CS" sz="2200" dirty="0">
                <a:latin typeface="Times New Roman" pitchFamily="18" charset="0"/>
                <a:cs typeface="Times New Roman" pitchFamily="18" charset="0"/>
              </a:rPr>
              <a:t>Под условом дубинских реформи пореске администрације које касне већ читаву деценију</a:t>
            </a:r>
          </a:p>
          <a:p>
            <a:pPr lvl="1">
              <a:lnSpc>
                <a:spcPct val="80000"/>
              </a:lnSpc>
            </a:pPr>
            <a:r>
              <a:rPr lang="sr-Cyrl-CS" sz="2200" dirty="0">
                <a:latin typeface="Times New Roman" pitchFamily="18" charset="0"/>
                <a:cs typeface="Times New Roman" pitchFamily="18" charset="0"/>
              </a:rPr>
              <a:t>Важно не само за буџет већ и за здрав привредни амбијент</a:t>
            </a:r>
          </a:p>
          <a:p>
            <a:pPr lvl="1">
              <a:lnSpc>
                <a:spcPct val="80000"/>
              </a:lnSpc>
              <a:buFont typeface="Arial" charset="0"/>
              <a:buNone/>
            </a:pPr>
            <a:endParaRPr lang="sr-Cyrl-CS" sz="21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sr-Cyrl-CS" sz="2600" dirty="0">
                <a:latin typeface="Times New Roman" pitchFamily="18" charset="0"/>
                <a:cs typeface="Times New Roman" pitchFamily="18" charset="0"/>
              </a:rPr>
              <a:t>Нема пречица ни лаких решења за сиву економију</a:t>
            </a:r>
          </a:p>
          <a:p>
            <a:pPr lvl="1">
              <a:lnSpc>
                <a:spcPct val="80000"/>
              </a:lnSpc>
            </a:pPr>
            <a:r>
              <a:rPr lang="sr-Cyrl-CS" sz="2200" dirty="0" err="1">
                <a:latin typeface="Times New Roman" pitchFamily="18" charset="0"/>
                <a:cs typeface="Times New Roman" pitchFamily="18" charset="0"/>
              </a:rPr>
              <a:t>Онлине</a:t>
            </a:r>
            <a:r>
              <a:rPr lang="sr-Cyrl-C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CS" sz="2200" dirty="0" err="1">
                <a:latin typeface="Times New Roman" pitchFamily="18" charset="0"/>
                <a:cs typeface="Times New Roman" pitchFamily="18" charset="0"/>
              </a:rPr>
              <a:t>фискализација</a:t>
            </a:r>
            <a:r>
              <a:rPr lang="sr-Cyrl-CS" sz="2200" dirty="0">
                <a:latin typeface="Times New Roman" pitchFamily="18" charset="0"/>
                <a:cs typeface="Times New Roman" pitchFamily="18" charset="0"/>
              </a:rPr>
              <a:t> у Хрватској није </a:t>
            </a:r>
            <a:r>
              <a:rPr lang="sr-Cyrl-CS" sz="2200" dirty="0" err="1">
                <a:latin typeface="Times New Roman" pitchFamily="18" charset="0"/>
                <a:cs typeface="Times New Roman" pitchFamily="18" charset="0"/>
              </a:rPr>
              <a:t>осетније</a:t>
            </a:r>
            <a:r>
              <a:rPr lang="sr-Cyrl-CS" sz="2200" dirty="0">
                <a:latin typeface="Times New Roman" pitchFamily="18" charset="0"/>
                <a:cs typeface="Times New Roman" pitchFamily="18" charset="0"/>
              </a:rPr>
              <a:t> унапредила пореску наплату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477532-1A31-4B2F-87FE-EB79B5D826A0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20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4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6512" y="44450"/>
            <a:ext cx="8999984" cy="864270"/>
          </a:xfrm>
        </p:spPr>
        <p:txBody>
          <a:bodyPr/>
          <a:lstStyle/>
          <a:p>
            <a:pPr eaLnBrk="1" hangingPunct="1"/>
            <a:r>
              <a:rPr lang="sr-Cyrl-RS" altLang="sr-Latn-RS" sz="3250" dirty="0" smtClean="0">
                <a:latin typeface="Times New Roman" pitchFamily="18" charset="0"/>
                <a:cs typeface="Times New Roman" pitchFamily="18" charset="0"/>
              </a:rPr>
              <a:t>Основни циљ 2016. – трајно смањење дефицита за 0,75% БДП-а</a:t>
            </a:r>
            <a:endParaRPr lang="sr-Latn-CS" altLang="sr-Latn-RS" sz="325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544616"/>
          </a:xfrm>
        </p:spPr>
        <p:txBody>
          <a:bodyPr/>
          <a:lstStyle/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За заустављање раста јавног дуга до 2017. потребно спустити дефицит на испод 3% БДП-а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То је основни циљ консолидације и аранжмана са ММФ-ом – јер дефицит испод 3% БДП-а спречава непосредну опасност од кризе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За трајно оздрављење јавних финансија дефицит испод 1% БДП-а</a:t>
            </a: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У 2016. потребно трајно умањење дефицита од 0,75% БДП-а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Кренуло се са 6,7% БДП-а у 2014. – недостајало 4% БДП-а трајних уштеда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У 2015. постигнуто умањење дефицита од 2,4% БДП-а – добар резултат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Преостало још 1,5% БДП-а трајних уштеда у 2016. и 2017. години (по 0,75% БДП-а годишње)   </a:t>
            </a: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Иако је прилагођавање знатно мање него у 2015. изазови су већи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У 2015. умањење пензија и плата у јавном сектору (1,5% БДП-а), опоравак</a:t>
            </a:r>
            <a:r>
              <a:rPr lang="sr-Cyrl-RS" sz="19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наплате пореза након пада пореске дисциплине у 2013.  (1% БДП-а) 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Исцрпљене велике мере – уштеде 2016. из реформи и мањих појединачних мера  </a:t>
            </a:r>
            <a:endParaRPr lang="sr-Cyrl-RS" sz="1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3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839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72008" y="-27384"/>
            <a:ext cx="9036496" cy="648246"/>
          </a:xfrm>
        </p:spPr>
        <p:txBody>
          <a:bodyPr/>
          <a:lstStyle/>
          <a:p>
            <a:pPr eaLnBrk="1" hangingPunct="1"/>
            <a:r>
              <a:rPr lang="sr-Cyrl-RS" altLang="sr-Latn-RS" sz="3250" dirty="0" smtClean="0">
                <a:latin typeface="Times New Roman" pitchFamily="18" charset="0"/>
                <a:cs typeface="Times New Roman" pitchFamily="18" charset="0"/>
              </a:rPr>
              <a:t>Планиране су мере од преко 1% БДП-а</a:t>
            </a:r>
            <a:endParaRPr lang="sr-Latn-CS" altLang="sr-Latn-RS" sz="325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23528" y="5116788"/>
            <a:ext cx="8640960" cy="1368152"/>
          </a:xfrm>
        </p:spPr>
        <p:txBody>
          <a:bodyPr/>
          <a:lstStyle/>
          <a:p>
            <a:pPr marL="342900" lvl="1" indent="-342900" algn="just" eaLnBrk="1" hangingPunct="1">
              <a:spcBef>
                <a:spcPts val="500"/>
              </a:spcBef>
              <a:spcAft>
                <a:spcPts val="500"/>
              </a:spcAft>
              <a:buFont typeface="Arial" charset="0"/>
              <a:buChar char="•"/>
              <a:defRPr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Мере морају да буду веће од трајног умањења дефицита (0,75% БДП-а) због раста камата (последица растућег јавног дуга)</a:t>
            </a:r>
          </a:p>
          <a:p>
            <a:pPr algn="just" eaLnBrk="1" hangingPunct="1">
              <a:spcBef>
                <a:spcPts val="500"/>
              </a:spcBef>
              <a:spcAft>
                <a:spcPts val="500"/>
              </a:spcAft>
              <a:defRPr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Главне уштеде од смањења расхода за запослене (рационализација)</a:t>
            </a:r>
            <a:endParaRPr lang="ru-RU" sz="2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764703"/>
            <a:ext cx="7992888" cy="4352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4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52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" y="-27384"/>
            <a:ext cx="9144000" cy="720254"/>
          </a:xfrm>
        </p:spPr>
        <p:txBody>
          <a:bodyPr/>
          <a:lstStyle/>
          <a:p>
            <a:pPr eaLnBrk="1" hangingPunct="1"/>
            <a:r>
              <a:rPr lang="sr-Cyrl-RS" altLang="sr-Latn-RS" sz="3250" dirty="0" smtClean="0">
                <a:latin typeface="Times New Roman" pitchFamily="18" charset="0"/>
                <a:cs typeface="Times New Roman" pitchFamily="18" charset="0"/>
              </a:rPr>
              <a:t>Половина планираних уштеда под знаком питања</a:t>
            </a:r>
            <a:endParaRPr lang="sr-Latn-CS" altLang="sr-Latn-RS" sz="325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323528" y="836712"/>
            <a:ext cx="8496944" cy="5904656"/>
          </a:xfrm>
        </p:spPr>
        <p:txBody>
          <a:bodyPr/>
          <a:lstStyle/>
          <a:p>
            <a:pPr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Приходне мере (повећање акциза) скоро без ризика </a:t>
            </a:r>
          </a:p>
          <a:p>
            <a:pPr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Расходне мере нису довољно добро припремљене – готово извесно ће подбацити </a:t>
            </a:r>
          </a:p>
          <a:p>
            <a:pPr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Рационализација броја запослених у општој држави</a:t>
            </a:r>
          </a:p>
          <a:p>
            <a:pPr lvl="1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Сличан план који није могао да се спроведе у 2015. години</a:t>
            </a:r>
            <a:endParaRPr lang="sr-Cyrl-RS" sz="19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Умањење пољопривредних субвенција </a:t>
            </a:r>
          </a:p>
          <a:p>
            <a:pPr lvl="1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Исплата „по хектару“ би била мања за половину од уобичајене – сувише велика промена за само једну годину</a:t>
            </a:r>
          </a:p>
          <a:p>
            <a:pPr lvl="1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Планирано и </a:t>
            </a:r>
            <a:r>
              <a:rPr lang="sr-Cyrl-RS" sz="19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2015, али није успело (појавило се као „непланирана“ обавеза државе крајем године)</a:t>
            </a:r>
          </a:p>
          <a:p>
            <a:pPr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Умањење субвенција за јавни сервис (РТС и РТВ)</a:t>
            </a:r>
          </a:p>
          <a:p>
            <a:pPr lvl="1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Смањене субвенција са 9 на 4 млрд динара</a:t>
            </a:r>
          </a:p>
          <a:p>
            <a:pPr lvl="1"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Претплата од 150 динара неће бити довољна да надомести разлику</a:t>
            </a:r>
          </a:p>
          <a:p>
            <a:pPr algn="just" eaLnBrk="1" hangingPunct="1">
              <a:spcBef>
                <a:spcPts val="300"/>
              </a:spcBef>
              <a:spcAft>
                <a:spcPts val="300"/>
              </a:spcAft>
              <a:defRPr/>
            </a:pP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Ризик да се не оствари око 0,35% БДП-а уштеда, тачно колико је износило повећање плата и пензија – требало је сачекати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5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06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7503" y="188466"/>
            <a:ext cx="8928993" cy="648246"/>
          </a:xfrm>
        </p:spPr>
        <p:txBody>
          <a:bodyPr/>
          <a:lstStyle/>
          <a:p>
            <a:pPr eaLnBrk="1" hangingPunct="1"/>
            <a:r>
              <a:rPr lang="sr-Cyrl-RS" altLang="sr-Latn-RS" sz="3500" dirty="0" smtClean="0">
                <a:latin typeface="Times New Roman" pitchFamily="18" charset="0"/>
                <a:cs typeface="Times New Roman" pitchFamily="18" charset="0"/>
              </a:rPr>
              <a:t>Рационализација вероватно неће дати планиране уштеде</a:t>
            </a:r>
            <a:endParaRPr lang="sr-Latn-CS" altLang="sr-Latn-RS" sz="3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400600"/>
          </a:xfrm>
        </p:spPr>
        <p:txBody>
          <a:bodyPr/>
          <a:lstStyle/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Највећа мера уштеда у 2016. и у 2017. години 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(2017. чак и нешто значајнија)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, а тешко ће дати очекиване резултате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Планирана преамбициозно – нема 75.000 прекобројних (иницијални план), нема прецизних планова по секторима, нема реформи здравства, просвете, мало вероватно отпуштање на десетине хиљада људи годишње, нико у ЦИ Европи није спровео сличан план... </a:t>
            </a: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400" dirty="0">
                <a:latin typeface="Times New Roman" pitchFamily="18" charset="0"/>
                <a:cs typeface="Times New Roman" pitchFamily="18" charset="0"/>
              </a:rPr>
              <a:t>Планирано 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смањење броја </a:t>
            </a:r>
            <a:r>
              <a:rPr lang="sr-Cyrl-RS" sz="2400" dirty="0">
                <a:latin typeface="Times New Roman" pitchFamily="18" charset="0"/>
                <a:cs typeface="Times New Roman" pitchFamily="18" charset="0"/>
              </a:rPr>
              <a:t>запослених у 2016. за 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29.000 у општој држави – мало вероватно</a:t>
            </a:r>
            <a:endParaRPr lang="sr-Cyrl-RS" sz="24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Првих 9.000 до краја јануара – према најавама из Владе пријавило се довољно уз отпремнине – могуће, али то је ипак мањи део плана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Шта је са преосталих 20.000 током године – анализе, планови?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Слично било и у 2015. (умањење за 25.000 запослених), на крају потпуно подбацило</a:t>
            </a: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Несразмерно велики део терета пребачен на локалну самоуправу – како ће се остварити смањење броја запослених за 10%?</a:t>
            </a: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6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594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7503" y="188466"/>
            <a:ext cx="8928993" cy="648246"/>
          </a:xfrm>
        </p:spPr>
        <p:txBody>
          <a:bodyPr/>
          <a:lstStyle/>
          <a:p>
            <a:pPr eaLnBrk="1" hangingPunct="1"/>
            <a:r>
              <a:rPr lang="sr-Cyrl-RS" altLang="sr-Latn-RS" sz="3500" dirty="0" smtClean="0">
                <a:latin typeface="Times New Roman" pitchFamily="18" charset="0"/>
                <a:cs typeface="Times New Roman" pitchFamily="18" charset="0"/>
              </a:rPr>
              <a:t>Могући су непредвиђени трошкови јавних и </a:t>
            </a:r>
            <a:br>
              <a:rPr lang="sr-Cyrl-RS" altLang="sr-Latn-RS" sz="35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Cyrl-RS" altLang="sr-Latn-RS" sz="3500" dirty="0" smtClean="0">
                <a:latin typeface="Times New Roman" pitchFamily="18" charset="0"/>
                <a:cs typeface="Times New Roman" pitchFamily="18" charset="0"/>
              </a:rPr>
              <a:t>државних предузећа </a:t>
            </a:r>
            <a:endParaRPr lang="sr-Latn-CS" altLang="sr-Latn-RS" sz="35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1196752"/>
            <a:ext cx="8856984" cy="5472608"/>
          </a:xfrm>
        </p:spPr>
        <p:txBody>
          <a:bodyPr/>
          <a:lstStyle/>
          <a:p>
            <a:pPr algn="just" eaLnBrk="1" hangingPunct="1">
              <a:spcBef>
                <a:spcPts val="200"/>
              </a:spcBef>
              <a:spcAft>
                <a:spcPts val="100"/>
              </a:spcAft>
              <a:defRPr/>
            </a:pP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Могуће преваљивање на буџет преко 100 млн евра непланираних обавеза из државних предузећа </a:t>
            </a:r>
          </a:p>
          <a:p>
            <a:pPr lvl="1" algn="just" eaLnBrk="1" hangingPunct="1">
              <a:spcBef>
                <a:spcPts val="200"/>
              </a:spcBef>
              <a:spcAft>
                <a:spcPts val="100"/>
              </a:spcAft>
              <a:defRPr/>
            </a:pPr>
            <a:r>
              <a:rPr lang="sr-Cyrl-RS" sz="2100" dirty="0" smtClean="0">
                <a:latin typeface="Times New Roman" pitchFamily="18" charset="0"/>
                <a:cs typeface="Times New Roman" pitchFamily="18" charset="0"/>
              </a:rPr>
              <a:t>РТБ Бор – укупне обавезе око 500 млн евра</a:t>
            </a:r>
          </a:p>
          <a:p>
            <a:pPr lvl="2" algn="just" eaLnBrk="1" hangingPunct="1">
              <a:spcBef>
                <a:spcPts val="200"/>
              </a:spcBef>
              <a:spcAft>
                <a:spcPts val="100"/>
              </a:spcAft>
              <a:defRPr/>
            </a:pP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150 млн евра кредита већ гарантује држава </a:t>
            </a:r>
            <a:r>
              <a:rPr lang="sr-Cyrl-RS" sz="1900" dirty="0">
                <a:latin typeface="Times New Roman" pitchFamily="18" charset="0"/>
                <a:cs typeface="Times New Roman" pitchFamily="18" charset="0"/>
              </a:rPr>
              <a:t>– 23 млн 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евра доспева на </a:t>
            </a:r>
            <a:r>
              <a:rPr lang="sr-Cyrl-RS" sz="1900" dirty="0">
                <a:latin typeface="Times New Roman" pitchFamily="18" charset="0"/>
                <a:cs typeface="Times New Roman" pitchFamily="18" charset="0"/>
              </a:rPr>
              <a:t>наплату у </a:t>
            </a: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2016, РТБ Бор ће их тешко сам сервисирати</a:t>
            </a:r>
          </a:p>
          <a:p>
            <a:pPr lvl="2" algn="just" eaLnBrk="1" hangingPunct="1">
              <a:spcBef>
                <a:spcPts val="200"/>
              </a:spcBef>
              <a:spcAft>
                <a:spcPts val="100"/>
              </a:spcAft>
              <a:defRPr/>
            </a:pPr>
            <a:r>
              <a:rPr lang="sr-Cyrl-RS" sz="1900" dirty="0" smtClean="0">
                <a:latin typeface="Times New Roman" pitchFamily="18" charset="0"/>
                <a:cs typeface="Times New Roman" pitchFamily="18" charset="0"/>
              </a:rPr>
              <a:t>50 млн евра дуг према НИС-у (слично се плаћа за Србијагас из буџета 2015)</a:t>
            </a:r>
          </a:p>
          <a:p>
            <a:pPr lvl="1" algn="just" eaLnBrk="1" hangingPunct="1">
              <a:spcBef>
                <a:spcPts val="200"/>
              </a:spcBef>
              <a:spcAft>
                <a:spcPts val="100"/>
              </a:spcAft>
              <a:defRPr/>
            </a:pPr>
            <a:r>
              <a:rPr lang="sr-Cyrl-RS" sz="2100" dirty="0">
                <a:latin typeface="Times New Roman" pitchFamily="18" charset="0"/>
                <a:cs typeface="Times New Roman" pitchFamily="18" charset="0"/>
              </a:rPr>
              <a:t>Петрохемија – дуг према НИС-у 85 млн евра</a:t>
            </a:r>
          </a:p>
          <a:p>
            <a:pPr lvl="2" algn="just" eaLnBrk="1" hangingPunct="1">
              <a:spcBef>
                <a:spcPts val="200"/>
              </a:spcBef>
              <a:spcAft>
                <a:spcPts val="100"/>
              </a:spcAft>
              <a:defRPr/>
            </a:pPr>
            <a:r>
              <a:rPr lang="sr-Cyrl-RS" sz="1900" dirty="0">
                <a:latin typeface="Times New Roman" pitchFamily="18" charset="0"/>
                <a:cs typeface="Times New Roman" pitchFamily="18" charset="0"/>
              </a:rPr>
              <a:t>Било планирано да се исплати већ крајем године (заједно са </a:t>
            </a:r>
            <a:r>
              <a:rPr lang="sr-Cyrl-RS" sz="1900" dirty="0" err="1">
                <a:latin typeface="Times New Roman" pitchFamily="18" charset="0"/>
                <a:cs typeface="Times New Roman" pitchFamily="18" charset="0"/>
              </a:rPr>
              <a:t>Србијагасом</a:t>
            </a:r>
            <a:r>
              <a:rPr lang="sr-Cyrl-RS" sz="1900" dirty="0">
                <a:latin typeface="Times New Roman" pitchFamily="18" charset="0"/>
                <a:cs typeface="Times New Roman" pitchFamily="18" charset="0"/>
              </a:rPr>
              <a:t>) – вероватно се преноси у 2016, а није планирано буџетом</a:t>
            </a:r>
          </a:p>
          <a:p>
            <a:pPr algn="just" eaLnBrk="1" hangingPunct="1">
              <a:spcBef>
                <a:spcPts val="200"/>
              </a:spcBef>
              <a:spcAft>
                <a:spcPts val="100"/>
              </a:spcAft>
              <a:defRPr/>
            </a:pP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За ЈП Железнице Србије и Ресавицу планирани непромењени нивои субвенција као у 2015. години</a:t>
            </a:r>
          </a:p>
          <a:p>
            <a:pPr lvl="1" algn="just" eaLnBrk="1" hangingPunct="1">
              <a:spcBef>
                <a:spcPts val="200"/>
              </a:spcBef>
              <a:spcAft>
                <a:spcPts val="1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За Железнице план да се из </a:t>
            </a: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тих средстава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исплате и </a:t>
            </a: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отпремнине за отпуштање 2.500-3.000 запослених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– није довољно </a:t>
            </a: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200"/>
              </a:spcBef>
              <a:spcAft>
                <a:spcPts val="1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Ресавица у групи од 17 предузећа чији се статус решава до 31. маја</a:t>
            </a:r>
          </a:p>
          <a:p>
            <a:pPr lvl="1" algn="just" eaLnBrk="1" hangingPunct="1">
              <a:spcBef>
                <a:spcPts val="200"/>
              </a:spcBef>
              <a:spcAft>
                <a:spcPts val="1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Да ли се одустаје од реформи или је буџетски план неодговарајући?</a:t>
            </a: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7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09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720080"/>
          </a:xfrm>
        </p:spPr>
        <p:txBody>
          <a:bodyPr/>
          <a:lstStyle/>
          <a:p>
            <a:pPr eaLnBrk="1" hangingPunct="1"/>
            <a:r>
              <a:rPr lang="sr-Cyrl-RS" altLang="sr-Latn-RS" sz="3300" dirty="0" smtClean="0">
                <a:latin typeface="Times New Roman" pitchFamily="18" charset="0"/>
                <a:cs typeface="Times New Roman" pitchFamily="18" charset="0"/>
              </a:rPr>
              <a:t>Ризик да консолидација буде неуспешна – </a:t>
            </a:r>
            <a:br>
              <a:rPr lang="sr-Cyrl-RS" altLang="sr-Latn-RS" sz="33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r-Cyrl-RS" altLang="sr-Latn-RS" sz="3300" dirty="0" smtClean="0">
                <a:latin typeface="Times New Roman" pitchFamily="18" charset="0"/>
                <a:cs typeface="Times New Roman" pitchFamily="18" charset="0"/>
              </a:rPr>
              <a:t>и поред добрих резултата из 2015.</a:t>
            </a:r>
            <a:endParaRPr lang="sr-Latn-CS" altLang="sr-Latn-RS" sz="33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400600"/>
          </a:xfrm>
        </p:spPr>
        <p:txBody>
          <a:bodyPr/>
          <a:lstStyle/>
          <a:p>
            <a:pPr algn="just" eaLnBrk="1" hangingPunct="1">
              <a:spcBef>
                <a:spcPts val="200"/>
              </a:spcBef>
              <a:spcAft>
                <a:spcPts val="300"/>
              </a:spcAft>
              <a:defRPr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Фискални ризици у 2017</a:t>
            </a:r>
            <a:r>
              <a:rPr lang="sr-Cyrl-RS" sz="2400" dirty="0">
                <a:latin typeface="Times New Roman" pitchFamily="18" charset="0"/>
                <a:cs typeface="Times New Roman" pitchFamily="18" charset="0"/>
              </a:rPr>
              <a:t>. слични 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онима из 2016. године</a:t>
            </a:r>
            <a:endParaRPr lang="sr-Cyrl-RS" sz="24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200"/>
              </a:spcBef>
              <a:spcAft>
                <a:spcPts val="3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Након одмрзавања пензија и највећег дела плата у јавном сектору у 2016, притисци ће се само повећавати до 2017.</a:t>
            </a:r>
          </a:p>
          <a:p>
            <a:pPr lvl="1" algn="just" eaLnBrk="1" hangingPunct="1">
              <a:spcBef>
                <a:spcPts val="200"/>
              </a:spcBef>
              <a:spcAft>
                <a:spcPts val="3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И у 2017. планиране велике, али мало вероватне, уштеде од рационализације, а нереформисана државна и јавна предузећа могу донети нове трошкове </a:t>
            </a:r>
          </a:p>
          <a:p>
            <a:pPr algn="just" eaLnBrk="1" hangingPunct="1">
              <a:spcBef>
                <a:spcPts val="200"/>
              </a:spcBef>
              <a:spcAft>
                <a:spcPts val="300"/>
              </a:spcAft>
              <a:defRPr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Дефицит би могао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 средњем року да остане на нивоу од преко 3,5%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БДП-а</a:t>
            </a:r>
          </a:p>
          <a:p>
            <a:pPr lvl="1" algn="just" eaLnBrk="1" hangingPunct="1">
              <a:spcBef>
                <a:spcPts val="200"/>
              </a:spcBef>
              <a:spcAft>
                <a:spcPts val="300"/>
              </a:spcAft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Приближно би се остало на добрим резултатима постигнутим у 2015. </a:t>
            </a:r>
          </a:p>
          <a:p>
            <a:pPr lvl="1" algn="just" eaLnBrk="1" hangingPunct="1">
              <a:spcBef>
                <a:spcPts val="200"/>
              </a:spcBef>
              <a:spcAft>
                <a:spcPts val="300"/>
              </a:spcAft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Недовољно за смањење јавног дуга, поновно удаљавање од циља</a:t>
            </a: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200"/>
              </a:spcBef>
              <a:spcAft>
                <a:spcPts val="300"/>
              </a:spcAft>
              <a:defRPr/>
            </a:pP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Влада не сме да губи иницијативу у спровођењу фискалне консолидације </a:t>
            </a:r>
          </a:p>
          <a:p>
            <a:pPr lvl="1" algn="just" eaLnBrk="1" hangingPunct="1">
              <a:spcBef>
                <a:spcPts val="200"/>
              </a:spcBef>
              <a:spcAft>
                <a:spcPts val="300"/>
              </a:spcAft>
              <a:defRPr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Реформе јавних предузећа, решавање судбине „стратешких“ предузећа у року (без креативних решења), реформа Пореске управе, контрола плата и пензија... </a:t>
            </a: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8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79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792088"/>
          </a:xfrm>
        </p:spPr>
        <p:txBody>
          <a:bodyPr/>
          <a:lstStyle/>
          <a:p>
            <a:pPr eaLnBrk="1" hangingPunct="1"/>
            <a:r>
              <a:rPr lang="sr-Cyrl-RS" altLang="sr-Latn-RS" sz="3200" dirty="0" smtClean="0">
                <a:latin typeface="Times New Roman" pitchFamily="18" charset="0"/>
                <a:cs typeface="Times New Roman" pitchFamily="18" charset="0"/>
              </a:rPr>
              <a:t>И поред уштеда </a:t>
            </a:r>
            <a:r>
              <a:rPr lang="sr-Cyrl-RS" altLang="sr-Latn-RS" sz="3200" dirty="0">
                <a:latin typeface="Times New Roman" pitchFamily="18" charset="0"/>
                <a:cs typeface="Times New Roman" pitchFamily="18" charset="0"/>
              </a:rPr>
              <a:t>од 0,75% </a:t>
            </a:r>
            <a:r>
              <a:rPr lang="sr-Cyrl-RS" altLang="sr-Latn-RS" sz="3200" dirty="0" smtClean="0">
                <a:latin typeface="Times New Roman" pitchFamily="18" charset="0"/>
                <a:cs typeface="Times New Roman" pitchFamily="18" charset="0"/>
              </a:rPr>
              <a:t>БДП-а тек незнатно умањење дефицита у 2016.</a:t>
            </a:r>
            <a:endParaRPr lang="sr-Latn-CS" altLang="sr-Latn-RS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544616"/>
          </a:xfrm>
        </p:spPr>
        <p:txBody>
          <a:bodyPr/>
          <a:lstStyle/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150" dirty="0" smtClean="0">
                <a:latin typeface="Times New Roman" pitchFamily="18" charset="0"/>
                <a:cs typeface="Times New Roman" pitchFamily="18" charset="0"/>
              </a:rPr>
              <a:t>На први поглед у 2016. планира се готово непромењен дефицит као у 2015. години (4% БДП-а у односу на 4,1% БДП-а)</a:t>
            </a:r>
            <a:endParaRPr lang="sr-Cyrl-RS" sz="215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850" dirty="0" smtClean="0">
                <a:latin typeface="Times New Roman" pitchFamily="18" charset="0"/>
                <a:cs typeface="Times New Roman" pitchFamily="18" charset="0"/>
              </a:rPr>
              <a:t>Планиране уштеде (0,75% БДП-а) прикривене једнократним чиниоцима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850" dirty="0" smtClean="0">
                <a:latin typeface="Times New Roman" pitchFamily="18" charset="0"/>
                <a:cs typeface="Times New Roman" pitchFamily="18" charset="0"/>
              </a:rPr>
              <a:t>2015. рекордне уплате јавних предузећа у буџет, ниско извршење инвестиција – привремено смањиле дефицит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850" dirty="0" smtClean="0">
                <a:latin typeface="Times New Roman" pitchFamily="18" charset="0"/>
                <a:cs typeface="Times New Roman" pitchFamily="18" charset="0"/>
              </a:rPr>
              <a:t>2016. планиран раст отпремнина – привремено повећање дефицита </a:t>
            </a:r>
          </a:p>
          <a:p>
            <a:pPr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2150" dirty="0" smtClean="0">
                <a:latin typeface="Times New Roman" pitchFamily="18" charset="0"/>
                <a:cs typeface="Times New Roman" pitchFamily="18" charset="0"/>
              </a:rPr>
              <a:t>Буџет </a:t>
            </a:r>
            <a:r>
              <a:rPr lang="sr-Cyrl-RS" sz="2150" dirty="0">
                <a:latin typeface="Times New Roman" pitchFamily="18" charset="0"/>
                <a:cs typeface="Times New Roman" pitchFamily="18" charset="0"/>
              </a:rPr>
              <a:t>због бројних једнократних чинилаца </a:t>
            </a:r>
            <a:r>
              <a:rPr lang="sr-Cyrl-RS" sz="2150" dirty="0" smtClean="0">
                <a:latin typeface="Times New Roman" pitchFamily="18" charset="0"/>
                <a:cs typeface="Times New Roman" pitchFamily="18" charset="0"/>
              </a:rPr>
              <a:t>изгубио </a:t>
            </a:r>
            <a:r>
              <a:rPr lang="sr-Cyrl-RS" sz="2150" dirty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sr-Cyrl-RS" sz="2150" dirty="0" smtClean="0">
                <a:latin typeface="Times New Roman" pitchFamily="18" charset="0"/>
                <a:cs typeface="Times New Roman" pitchFamily="18" charset="0"/>
              </a:rPr>
              <a:t>кредибилитету– </a:t>
            </a:r>
            <a:r>
              <a:rPr lang="sr-Cyrl-RS" sz="2150" dirty="0">
                <a:latin typeface="Times New Roman" pitchFamily="18" charset="0"/>
                <a:cs typeface="Times New Roman" pitchFamily="18" charset="0"/>
              </a:rPr>
              <a:t>неизвесно колики ће се дефицит на крају остварити у 2016. години</a:t>
            </a: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850" dirty="0">
                <a:latin typeface="Times New Roman" pitchFamily="18" charset="0"/>
                <a:cs typeface="Times New Roman" pitchFamily="18" charset="0"/>
              </a:rPr>
              <a:t>Нема ограничења за </a:t>
            </a:r>
            <a:r>
              <a:rPr lang="sr-Cyrl-RS" sz="1850" dirty="0" smtClean="0">
                <a:latin typeface="Times New Roman" pitchFamily="18" charset="0"/>
                <a:cs typeface="Times New Roman" pitchFamily="18" charset="0"/>
              </a:rPr>
              <a:t>нове уплате </a:t>
            </a:r>
            <a:r>
              <a:rPr lang="sr-Cyrl-RS" sz="1850" dirty="0">
                <a:latin typeface="Times New Roman" pitchFamily="18" charset="0"/>
                <a:cs typeface="Times New Roman" pitchFamily="18" charset="0"/>
              </a:rPr>
              <a:t>јавних предузећа у буџет; ш</a:t>
            </a:r>
            <a:r>
              <a:rPr lang="sr-Cyrl-RS" sz="1850" dirty="0" smtClean="0">
                <a:latin typeface="Times New Roman" pitchFamily="18" charset="0"/>
                <a:cs typeface="Times New Roman" pitchFamily="18" charset="0"/>
              </a:rPr>
              <a:t>та је предузето за ефикасније извршавање јавних инвестиција? могуће одлагање решавања статуса „стратешких“ предузећа (мање отпремнине)</a:t>
            </a:r>
          </a:p>
          <a:p>
            <a:pPr lvl="2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Дефицит у 2016. може </a:t>
            </a:r>
            <a:r>
              <a:rPr lang="sr-Cyrl-RS" sz="1700" dirty="0">
                <a:latin typeface="Times New Roman" pitchFamily="18" charset="0"/>
                <a:cs typeface="Times New Roman" pitchFamily="18" charset="0"/>
              </a:rPr>
              <a:t>да </a:t>
            </a: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буде испод 3% БДП-а –  а да буде економски лошији  </a:t>
            </a:r>
            <a:endParaRPr lang="sr-Cyrl-RS" sz="17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850" dirty="0" smtClean="0">
                <a:latin typeface="Times New Roman" pitchFamily="18" charset="0"/>
                <a:cs typeface="Times New Roman" pitchFamily="18" charset="0"/>
              </a:rPr>
              <a:t>Изостављени скоро извесни расходи (гарантовани </a:t>
            </a:r>
            <a:r>
              <a:rPr lang="sr-Cyrl-RS" sz="1850" dirty="0">
                <a:latin typeface="Times New Roman" pitchFamily="18" charset="0"/>
                <a:cs typeface="Times New Roman" pitchFamily="18" charset="0"/>
              </a:rPr>
              <a:t>дуг РТБ Бор, Петрохемија</a:t>
            </a:r>
            <a:r>
              <a:rPr lang="sr-Cyrl-RS" sz="1850" dirty="0" smtClean="0">
                <a:latin typeface="Times New Roman" pitchFamily="18" charset="0"/>
                <a:cs typeface="Times New Roman" pitchFamily="18" charset="0"/>
              </a:rPr>
              <a:t>); неки </a:t>
            </a:r>
            <a:r>
              <a:rPr lang="sr-Cyrl-RS" sz="1850" dirty="0">
                <a:latin typeface="Times New Roman" pitchFamily="18" charset="0"/>
                <a:cs typeface="Times New Roman" pitchFamily="18" charset="0"/>
              </a:rPr>
              <a:t>јавни </a:t>
            </a:r>
            <a:r>
              <a:rPr lang="sr-Cyrl-RS" sz="1850" dirty="0" smtClean="0">
                <a:latin typeface="Times New Roman" pitchFamily="18" charset="0"/>
                <a:cs typeface="Times New Roman" pitchFamily="18" charset="0"/>
              </a:rPr>
              <a:t>расходи лоше </a:t>
            </a:r>
            <a:r>
              <a:rPr lang="sr-Cyrl-RS" sz="1850" dirty="0">
                <a:latin typeface="Times New Roman" pitchFamily="18" charset="0"/>
                <a:cs typeface="Times New Roman" pitchFamily="18" charset="0"/>
              </a:rPr>
              <a:t>планирани</a:t>
            </a:r>
            <a:r>
              <a:rPr lang="sr-Cyrl-RS" sz="185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Cyrl-RS" sz="1850" dirty="0">
                <a:latin typeface="Times New Roman" pitchFamily="18" charset="0"/>
                <a:cs typeface="Times New Roman" pitchFamily="18" charset="0"/>
              </a:rPr>
              <a:t>(субвенције, казне</a:t>
            </a:r>
            <a:r>
              <a:rPr lang="sr-Cyrl-RS" sz="1850" dirty="0" smtClean="0">
                <a:latin typeface="Times New Roman" pitchFamily="18" charset="0"/>
                <a:cs typeface="Times New Roman" pitchFamily="18" charset="0"/>
              </a:rPr>
              <a:t>...); држава </a:t>
            </a:r>
            <a:r>
              <a:rPr lang="sr-Cyrl-RS" sz="1850" dirty="0">
                <a:latin typeface="Times New Roman" pitchFamily="18" charset="0"/>
                <a:cs typeface="Times New Roman" pitchFamily="18" charset="0"/>
              </a:rPr>
              <a:t>не иде у </a:t>
            </a:r>
            <a:r>
              <a:rPr lang="sr-Cyrl-RS" sz="1850" dirty="0" smtClean="0">
                <a:latin typeface="Times New Roman" pitchFamily="18" charset="0"/>
                <a:cs typeface="Times New Roman" pitchFamily="18" charset="0"/>
              </a:rPr>
              <a:t>сусрет проблемима које можда може да предупреди (судски спорови) </a:t>
            </a:r>
          </a:p>
          <a:p>
            <a:pPr lvl="2" algn="just" eaLnBrk="1" hangingPunct="1">
              <a:spcBef>
                <a:spcPts val="400"/>
              </a:spcBef>
              <a:spcAft>
                <a:spcPts val="400"/>
              </a:spcAft>
              <a:defRPr/>
            </a:pPr>
            <a:r>
              <a:rPr lang="sr-Cyrl-RS" sz="1700" dirty="0" smtClean="0">
                <a:latin typeface="Times New Roman" pitchFamily="18" charset="0"/>
                <a:cs typeface="Times New Roman" pitchFamily="18" charset="0"/>
              </a:rPr>
              <a:t>Могућ и већи дефицит од 4% БДП-а</a:t>
            </a:r>
            <a:endParaRPr lang="sr-Cyrl-RS" sz="1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00061-9FBD-48A9-86F6-DA2B6180A6BA}" type="slidenum">
              <a:rPr lang="x-none" smtClean="0">
                <a:solidFill>
                  <a:prstClr val="black">
                    <a:tint val="75000"/>
                  </a:prstClr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9</a:t>
            </a:fld>
            <a:endParaRPr lang="x-none">
              <a:solidFill>
                <a:prstClr val="black">
                  <a:tint val="75000"/>
                </a:prst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992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1510</TotalTime>
  <Words>2232</Words>
  <Application>Microsoft Office PowerPoint</Application>
  <PresentationFormat>On-screen Show (4:3)</PresentationFormat>
  <Paragraphs>212</Paragraphs>
  <Slides>20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1_Office Theme</vt:lpstr>
      <vt:lpstr>2_Office Theme</vt:lpstr>
      <vt:lpstr>Office Theme</vt:lpstr>
      <vt:lpstr>3_Office Theme</vt:lpstr>
      <vt:lpstr>PowerPoint Presentation</vt:lpstr>
      <vt:lpstr>Основне оцене</vt:lpstr>
      <vt:lpstr>Основни циљ 2016. – трајно смањење дефицита за 0,75% БДП-а</vt:lpstr>
      <vt:lpstr>Планиране су мере од преко 1% БДП-а</vt:lpstr>
      <vt:lpstr>Половина планираних уштеда под знаком питања</vt:lpstr>
      <vt:lpstr>Рационализација вероватно неће дати планиране уштеде</vt:lpstr>
      <vt:lpstr>Могући су непредвиђени трошкови јавних и  државних предузећа </vt:lpstr>
      <vt:lpstr>Ризик да консолидација буде неуспешна –  и поред добрих резултата из 2015.</vt:lpstr>
      <vt:lpstr>И поред уштеда од 0,75% БДП-а тек незнатно умањење дефицита у 2016.</vt:lpstr>
      <vt:lpstr>Закон о буџету дефинише само део укупног дефицита државе   </vt:lpstr>
      <vt:lpstr>Основне карактеристике плана расхода Републике за 2016.</vt:lpstr>
      <vt:lpstr>План се може остварити, али би структура могла бити неповољнија од намераване</vt:lpstr>
      <vt:lpstr>Буџет за субвенције ће вероватно бити пробијен</vt:lpstr>
      <vt:lpstr>План за зараде зависи од процеса рационализације</vt:lpstr>
      <vt:lpstr>Ризик да и други расходи пробију буџет</vt:lpstr>
      <vt:lpstr>Буџет је мање транспарентан од прошлогодишњег</vt:lpstr>
      <vt:lpstr>Буџетски приходи су реалистично пројектовани</vt:lpstr>
      <vt:lpstr>Боља наплата прихода допринела смањењу дефицита</vt:lpstr>
      <vt:lpstr>Сива економија је и даље проблем</vt:lpstr>
      <vt:lpstr>Могући додатни приходи од сиве економије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Расходи у ребалансу</dc:title>
  <dc:creator>Vladimir Vuckovic</dc:creator>
  <cp:lastModifiedBy>Slobodan Minic</cp:lastModifiedBy>
  <cp:revision>161</cp:revision>
  <cp:lastPrinted>2014-12-22T15:45:10Z</cp:lastPrinted>
  <dcterms:created xsi:type="dcterms:W3CDTF">2014-10-24T08:04:53Z</dcterms:created>
  <dcterms:modified xsi:type="dcterms:W3CDTF">2015-12-08T09:23:11Z</dcterms:modified>
</cp:coreProperties>
</file>