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83" r:id="rId2"/>
    <p:sldId id="298" r:id="rId3"/>
    <p:sldId id="277" r:id="rId4"/>
    <p:sldId id="257" r:id="rId5"/>
    <p:sldId id="299" r:id="rId6"/>
    <p:sldId id="290" r:id="rId7"/>
    <p:sldId id="292" r:id="rId8"/>
    <p:sldId id="319" r:id="rId9"/>
    <p:sldId id="317" r:id="rId10"/>
    <p:sldId id="318" r:id="rId11"/>
    <p:sldId id="305" r:id="rId12"/>
    <p:sldId id="306" r:id="rId13"/>
    <p:sldId id="307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4718" autoAdjust="0"/>
  </p:normalViewPr>
  <p:slideViewPr>
    <p:cSldViewPr>
      <p:cViewPr>
        <p:scale>
          <a:sx n="75" d="100"/>
          <a:sy n="75" d="100"/>
        </p:scale>
        <p:origin x="-1380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7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Jun%202013\simulacija%20dinamike%20javnog%20duga%202013%20v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Jun%202013\simulacija%20dinamike%20javnog%20duga%202013%20v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Kamate!$C$14</c:f>
              <c:strCache>
                <c:ptCount val="1"/>
                <c:pt idx="0">
                  <c:v>Издвајања за камате (€ млн)</c:v>
                </c:pt>
              </c:strCache>
            </c:strRef>
          </c:tx>
          <c:invertIfNegative val="0"/>
          <c:cat>
            <c:numRef>
              <c:f>Kamate!$B$15:$B$21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Kamate!$C$15:$C$21</c:f>
              <c:numCache>
                <c:formatCode>General</c:formatCode>
                <c:ptCount val="7"/>
                <c:pt idx="0">
                  <c:v>199.29758503622435</c:v>
                </c:pt>
                <c:pt idx="1">
                  <c:v>237.76065636836032</c:v>
                </c:pt>
                <c:pt idx="2">
                  <c:v>330.40762950331128</c:v>
                </c:pt>
                <c:pt idx="3">
                  <c:v>439.10695013199501</c:v>
                </c:pt>
                <c:pt idx="4">
                  <c:v>600.57923885540151</c:v>
                </c:pt>
                <c:pt idx="5">
                  <c:v>850</c:v>
                </c:pt>
                <c:pt idx="6">
                  <c:v>1000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008960"/>
        <c:axId val="150010496"/>
      </c:barChart>
      <c:catAx>
        <c:axId val="150008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0010496"/>
        <c:crosses val="autoZero"/>
        <c:auto val="1"/>
        <c:lblAlgn val="ctr"/>
        <c:lblOffset val="100"/>
        <c:noMultiLvlLbl val="0"/>
      </c:catAx>
      <c:valAx>
        <c:axId val="150010496"/>
        <c:scaling>
          <c:orientation val="minMax"/>
          <c:max val="105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0008960"/>
        <c:crosses val="autoZero"/>
        <c:crossBetween val="between"/>
        <c:majorUnit val="200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'javni dug - MFP plan'!$J$41</c:f>
              <c:strCache>
                <c:ptCount val="1"/>
                <c:pt idx="0">
                  <c:v>Фискални дефицит (% БДП-а), десна скала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'javni dug - MFP plan'!$A$10:$A$15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'javni dug - MFP plan'!$Q$10:$Q$15</c:f>
              <c:numCache>
                <c:formatCode>0.0</c:formatCode>
                <c:ptCount val="6"/>
                <c:pt idx="0">
                  <c:v>4.9000000000000004</c:v>
                </c:pt>
                <c:pt idx="1">
                  <c:v>6.7</c:v>
                </c:pt>
                <c:pt idx="2">
                  <c:v>5.2</c:v>
                </c:pt>
                <c:pt idx="3">
                  <c:v>4</c:v>
                </c:pt>
                <c:pt idx="4">
                  <c:v>3.3</c:v>
                </c:pt>
                <c:pt idx="5">
                  <c:v>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371712"/>
        <c:axId val="150370176"/>
      </c:barChart>
      <c:lineChart>
        <c:grouping val="standard"/>
        <c:varyColors val="0"/>
        <c:ser>
          <c:idx val="1"/>
          <c:order val="0"/>
          <c:tx>
            <c:strRef>
              <c:f>'javni dug - MFP plan'!$J$42</c:f>
              <c:strCache>
                <c:ptCount val="1"/>
                <c:pt idx="0">
                  <c:v>Јавни дуг (%БДП-а), лева скала</c:v>
                </c:pt>
              </c:strCache>
            </c:strRef>
          </c:tx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numRef>
              <c:f>'javni dug - MFP plan'!$A$10:$A$15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'javni dug - MFP plan'!$B$10:$B$15</c:f>
              <c:numCache>
                <c:formatCode>0.00%</c:formatCode>
                <c:ptCount val="6"/>
                <c:pt idx="0">
                  <c:v>0.495</c:v>
                </c:pt>
                <c:pt idx="1">
                  <c:v>0.60799999999999998</c:v>
                </c:pt>
                <c:pt idx="2">
                  <c:v>0.6352987000460345</c:v>
                </c:pt>
                <c:pt idx="3">
                  <c:v>0.65438669783820069</c:v>
                </c:pt>
                <c:pt idx="4">
                  <c:v>0.66285501482959641</c:v>
                </c:pt>
                <c:pt idx="5">
                  <c:v>0.66412412466812087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358656"/>
        <c:axId val="150368640"/>
      </c:lineChart>
      <c:catAx>
        <c:axId val="150358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0368640"/>
        <c:crosses val="autoZero"/>
        <c:auto val="1"/>
        <c:lblAlgn val="ctr"/>
        <c:lblOffset val="100"/>
        <c:noMultiLvlLbl val="0"/>
      </c:catAx>
      <c:valAx>
        <c:axId val="150368640"/>
        <c:scaling>
          <c:orientation val="minMax"/>
          <c:max val="0.67000000000000015"/>
          <c:min val="0.45"/>
        </c:scaling>
        <c:delete val="0"/>
        <c:axPos val="l"/>
        <c:numFmt formatCode="0%" sourceLinked="0"/>
        <c:majorTickMark val="out"/>
        <c:minorTickMark val="none"/>
        <c:tickLblPos val="nextTo"/>
        <c:crossAx val="150358656"/>
        <c:crosses val="autoZero"/>
        <c:crossBetween val="between"/>
        <c:majorUnit val="5.0000000000000017E-2"/>
      </c:valAx>
      <c:valAx>
        <c:axId val="150370176"/>
        <c:scaling>
          <c:orientation val="minMax"/>
          <c:max val="8.8000000000000007"/>
          <c:min val="0"/>
        </c:scaling>
        <c:delete val="0"/>
        <c:axPos val="r"/>
        <c:numFmt formatCode="0.0" sourceLinked="1"/>
        <c:majorTickMark val="out"/>
        <c:minorTickMark val="none"/>
        <c:tickLblPos val="nextTo"/>
        <c:crossAx val="150371712"/>
        <c:crosses val="max"/>
        <c:crossBetween val="between"/>
        <c:majorUnit val="2"/>
      </c:valAx>
      <c:catAx>
        <c:axId val="1503717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50370176"/>
        <c:crosses val="autoZero"/>
        <c:auto val="1"/>
        <c:lblAlgn val="ctr"/>
        <c:lblOffset val="100"/>
        <c:noMultiLvlLbl val="0"/>
      </c:catAx>
    </c:plotArea>
    <c:legend>
      <c:legendPos val="b"/>
      <c:overlay val="0"/>
      <c:txPr>
        <a:bodyPr/>
        <a:lstStyle/>
        <a:p>
          <a:pPr>
            <a:defRPr sz="950" baseline="0"/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100" baseline="0">
          <a:latin typeface="Times New Roman" pitchFamily="18" charset="0"/>
        </a:defRPr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'javni dug - MFP realno'!$K$42</c:f>
              <c:strCache>
                <c:ptCount val="1"/>
                <c:pt idx="0">
                  <c:v>Фискални дефицит (% БДП-а), десна скала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invertIfNegative val="0"/>
          <c:dLbls>
            <c:dLbl>
              <c:idx val="2"/>
              <c:layout>
                <c:manualLayout>
                  <c:x val="6.7075880457726916E-3"/>
                  <c:y val="-1.93554882790801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'javni dug - MFP realno'!$A$10:$A$15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'javni dug - MFP realno'!$Q$10:$Q$15</c:f>
              <c:numCache>
                <c:formatCode>0.0</c:formatCode>
                <c:ptCount val="6"/>
                <c:pt idx="0">
                  <c:v>4.9000000000000004</c:v>
                </c:pt>
                <c:pt idx="1">
                  <c:v>6.7</c:v>
                </c:pt>
                <c:pt idx="2">
                  <c:v>6</c:v>
                </c:pt>
                <c:pt idx="3">
                  <c:v>5</c:v>
                </c:pt>
                <c:pt idx="4">
                  <c:v>4.5</c:v>
                </c:pt>
                <c:pt idx="5">
                  <c:v>4.2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0564864"/>
        <c:axId val="150550784"/>
      </c:barChart>
      <c:lineChart>
        <c:grouping val="standard"/>
        <c:varyColors val="0"/>
        <c:ser>
          <c:idx val="1"/>
          <c:order val="0"/>
          <c:tx>
            <c:strRef>
              <c:f>'javni dug - MFP realno'!$K$43</c:f>
              <c:strCache>
                <c:ptCount val="1"/>
                <c:pt idx="0">
                  <c:v>Јавни дуг (%БДП-а), лева скала</c:v>
                </c:pt>
              </c:strCache>
            </c:strRef>
          </c:tx>
          <c:marker>
            <c:symbol val="none"/>
          </c:marker>
          <c:cat>
            <c:numRef>
              <c:f>'javni dug - MFP realno'!$A$10:$A$15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'javni dug - MFP realno'!$B$10:$B$15</c:f>
              <c:numCache>
                <c:formatCode>0.00%</c:formatCode>
                <c:ptCount val="6"/>
                <c:pt idx="0">
                  <c:v>0.495</c:v>
                </c:pt>
                <c:pt idx="1">
                  <c:v>0.60799999999999998</c:v>
                </c:pt>
                <c:pt idx="2">
                  <c:v>0.64329870004603451</c:v>
                </c:pt>
                <c:pt idx="3">
                  <c:v>0.67190885084337804</c:v>
                </c:pt>
                <c:pt idx="4">
                  <c:v>0.69123673849707123</c:v>
                </c:pt>
                <c:pt idx="5">
                  <c:v>0.70350626565507657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547456"/>
        <c:axId val="150549248"/>
      </c:lineChart>
      <c:catAx>
        <c:axId val="150547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0549248"/>
        <c:crosses val="autoZero"/>
        <c:auto val="1"/>
        <c:lblAlgn val="ctr"/>
        <c:lblOffset val="100"/>
        <c:noMultiLvlLbl val="0"/>
      </c:catAx>
      <c:valAx>
        <c:axId val="150549248"/>
        <c:scaling>
          <c:orientation val="minMax"/>
          <c:max val="0.71000000000000008"/>
          <c:min val="0.45"/>
        </c:scaling>
        <c:delete val="0"/>
        <c:axPos val="l"/>
        <c:numFmt formatCode="0%" sourceLinked="0"/>
        <c:majorTickMark val="out"/>
        <c:minorTickMark val="none"/>
        <c:tickLblPos val="nextTo"/>
        <c:crossAx val="150547456"/>
        <c:crosses val="autoZero"/>
        <c:crossBetween val="between"/>
        <c:majorUnit val="5.0000000000000017E-2"/>
      </c:valAx>
      <c:valAx>
        <c:axId val="150550784"/>
        <c:scaling>
          <c:orientation val="minMax"/>
          <c:max val="8.8000000000000007"/>
          <c:min val="0"/>
        </c:scaling>
        <c:delete val="0"/>
        <c:axPos val="r"/>
        <c:numFmt formatCode="0.0" sourceLinked="1"/>
        <c:majorTickMark val="out"/>
        <c:minorTickMark val="none"/>
        <c:tickLblPos val="nextTo"/>
        <c:crossAx val="150564864"/>
        <c:crosses val="max"/>
        <c:crossBetween val="between"/>
        <c:majorUnit val="2"/>
      </c:valAx>
      <c:catAx>
        <c:axId val="1505648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50550784"/>
        <c:crosses val="autoZero"/>
        <c:auto val="1"/>
        <c:lblAlgn val="ctr"/>
        <c:lblOffset val="100"/>
        <c:noMultiLvlLbl val="0"/>
      </c:cat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9"/>
          </a:xfrm>
          <a:prstGeom prst="rect">
            <a:avLst/>
          </a:prstGeom>
        </p:spPr>
        <p:txBody>
          <a:bodyPr vert="horz" lIns="91720" tIns="45860" rIns="91720" bIns="458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9"/>
          </a:xfrm>
          <a:prstGeom prst="rect">
            <a:avLst/>
          </a:prstGeom>
        </p:spPr>
        <p:txBody>
          <a:bodyPr vert="horz" lIns="91720" tIns="45860" rIns="91720" bIns="45860" rtlCol="0"/>
          <a:lstStyle>
            <a:lvl1pPr algn="r">
              <a:defRPr sz="1200"/>
            </a:lvl1pPr>
          </a:lstStyle>
          <a:p>
            <a:fld id="{23E704D6-6415-403B-A77D-28AF067E19F2}" type="datetimeFigureOut">
              <a:rPr lang="en-US" smtClean="0"/>
              <a:t>10/8/2014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720" tIns="45860" rIns="91720" bIns="4586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720" tIns="45860" rIns="91720" bIns="45860" rtlCol="0" anchor="b"/>
          <a:lstStyle>
            <a:lvl1pPr algn="r">
              <a:defRPr sz="1200"/>
            </a:lvl1pPr>
          </a:lstStyle>
          <a:p>
            <a:fld id="{27F6B092-B584-41DD-B508-52DF1E7AF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92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7047"/>
          </a:xfrm>
          <a:prstGeom prst="rect">
            <a:avLst/>
          </a:prstGeom>
        </p:spPr>
        <p:txBody>
          <a:bodyPr vert="horz" lIns="91720" tIns="45860" rIns="91720" bIns="4586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7047"/>
          </a:xfrm>
          <a:prstGeom prst="rect">
            <a:avLst/>
          </a:prstGeom>
        </p:spPr>
        <p:txBody>
          <a:bodyPr vert="horz" lIns="91720" tIns="45860" rIns="91720" bIns="4586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F1D604D-13D6-4FBD-821F-6BE371B8E32F}" type="datetimeFigureOut">
              <a:rPr lang="sr-Latn-RS"/>
              <a:pPr>
                <a:defRPr/>
              </a:pPr>
              <a:t>8.10.2014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0" tIns="45860" rIns="91720" bIns="45860" rtlCol="0" anchor="ctr"/>
          <a:lstStyle/>
          <a:p>
            <a:pPr lvl="0"/>
            <a:endParaRPr lang="sr-Latn-R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6384"/>
            <a:ext cx="5438775" cy="4467068"/>
          </a:xfrm>
          <a:prstGeom prst="rect">
            <a:avLst/>
          </a:prstGeom>
        </p:spPr>
        <p:txBody>
          <a:bodyPr vert="horz" lIns="91720" tIns="45860" rIns="91720" bIns="4586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r-Latn-R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2"/>
            <a:ext cx="2946400" cy="497047"/>
          </a:xfrm>
          <a:prstGeom prst="rect">
            <a:avLst/>
          </a:prstGeom>
        </p:spPr>
        <p:txBody>
          <a:bodyPr vert="horz" lIns="91720" tIns="45860" rIns="91720" bIns="4586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9592"/>
            <a:ext cx="2946400" cy="497047"/>
          </a:xfrm>
          <a:prstGeom prst="rect">
            <a:avLst/>
          </a:prstGeom>
        </p:spPr>
        <p:txBody>
          <a:bodyPr vert="horz" lIns="91720" tIns="45860" rIns="91720" bIns="4586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F3C2A2-1667-4B67-A713-79C6C474D6A3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5376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53FD0-0716-4B81-AC31-245F899DBC23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BA205-784E-4C37-BADC-FFFFD1BB0712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B769F-CF2F-4771-9228-B06E5437DF8D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8D065-DE5A-4A8A-988D-C12EFA5C7E77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E59F4-4A23-447C-BF7D-A511313EF9DC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D2D18-3EA9-4C2A-B5FD-4BECCF05F107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0FCE3-55DE-46AD-8245-5C0A737B2782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B4254-0180-4C71-BB16-E06925E74668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304AC-FA11-48DB-9912-669A3403F687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D24C5-81BA-4DA7-B0B9-DD71882727F6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785A3-F16E-4972-B8EC-2E2A362D4C1F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12805-8992-479F-BB5D-FC010CAA0C98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64D93-90BB-4FD8-BFD8-275BFF71469E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7DC56-1483-47CA-93F2-ED25A9BE3092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1046E-087C-4E3A-BA2E-FD54A8E61820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118FF-78D8-44E7-ADDE-A85C5BF2C7E5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54202-ABBD-4BCE-BB7E-2A35ECB9BFBB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30133-F3C0-4A76-A967-C640DA6F6918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E60E9-6869-4F4E-9A84-435908ABA70D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9FA09-F155-4BA2-83D4-28D25305DA4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R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4AAA0-0111-463E-A7C4-C19FE85485F5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FED24-3BF4-4F1D-AC3A-E9543EE6D8C4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75100B-DE4D-49F4-8F2A-13799E246AF1}" type="datetime1">
              <a:rPr lang="sr-Latn-RS" smtClean="0"/>
              <a:t>8.10.2014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61E801-0CA1-4809-A92D-4C2DB615BBBD}" type="slidenum">
              <a:rPr lang="sr-Latn-RS"/>
              <a:pPr>
                <a:defRPr/>
              </a:pPr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1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2.xls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95288" y="2565400"/>
            <a:ext cx="842486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sr-Latn-CS" sz="4000">
              <a:solidFill>
                <a:schemeClr val="accent2"/>
              </a:solidFill>
            </a:endParaRPr>
          </a:p>
        </p:txBody>
      </p:sp>
      <p:pic>
        <p:nvPicPr>
          <p:cNvPr id="2051" name="Слика 0" descr="Description: Grb-Srbija_20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622300"/>
            <a:ext cx="896937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1692275" y="836613"/>
            <a:ext cx="6048375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Република Србија </a:t>
            </a:r>
          </a:p>
          <a:p>
            <a:pPr algn="ctr"/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Фискални савет</a:t>
            </a:r>
            <a:endParaRPr lang="sr-Cyrl-R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1835150" y="4941888"/>
            <a:ext cx="6048375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sr-Cyrl-RS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. јул 2013. године</a:t>
            </a:r>
            <a:endParaRPr lang="sr-Cyrl-R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Rectangle 1"/>
          <p:cNvSpPr>
            <a:spLocks noChangeArrowheads="1"/>
          </p:cNvSpPr>
          <p:nvPr/>
        </p:nvSpPr>
        <p:spPr bwMode="auto">
          <a:xfrm>
            <a:off x="250825" y="2781300"/>
            <a:ext cx="8497888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2000" algn="ctr">
              <a:spcBef>
                <a:spcPts val="600"/>
              </a:spcBef>
              <a:spcAft>
                <a:spcPts val="600"/>
              </a:spcAft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ОЦЕНА РЕБАЛАНСА БУЏЕТА, ПРЕДЛОГА СТРУКТУРНИХ РЕФОРМИ И БУДУЋИХ ФИСКАЛНИХ КРЕТАЊА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79388" y="-27383"/>
            <a:ext cx="8856662" cy="864095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Зашто недостаје 1% БДП-а у 2014? 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24230-5CC1-4300-95F9-FABF289A1CE3}" type="slidenum">
              <a:rPr lang="sr-Latn-RS"/>
              <a:pPr>
                <a:defRPr/>
              </a:pPr>
              <a:t>10</a:t>
            </a:fld>
            <a:endParaRPr lang="sr-Latn-R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25016" y="908720"/>
            <a:ext cx="8892480" cy="1584176"/>
          </a:xfrm>
        </p:spPr>
        <p:txBody>
          <a:bodyPr/>
          <a:lstStyle/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А са нешто реалнијим сценаријем (дефицит од око 6% БДП-а у 2013.) – јавни  дуг чак и не успорава битно раст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2666570"/>
              </p:ext>
            </p:extLst>
          </p:nvPr>
        </p:nvGraphicFramePr>
        <p:xfrm>
          <a:off x="1259632" y="1875780"/>
          <a:ext cx="5328592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51520" y="5877272"/>
            <a:ext cx="874846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Ни већи раст привреде у 2013. од 2% не би променио путању (пољопривреда – привремени ефекат)</a:t>
            </a:r>
          </a:p>
        </p:txBody>
      </p:sp>
    </p:spTree>
    <p:extLst>
      <p:ext uri="{BB962C8B-B14F-4D97-AF65-F5344CB8AC3E}">
        <p14:creationId xmlns:p14="http://schemas.microsoft.com/office/powerpoint/2010/main" val="186221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79388" y="115665"/>
            <a:ext cx="8856662" cy="1081087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Могуће решење – привремени солидарни порез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637" cy="1368152"/>
          </a:xfrm>
        </p:spPr>
        <p:txBody>
          <a:bodyPr/>
          <a:lstStyle/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Терет прилагођавања да сносе они који имају највише</a:t>
            </a: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Нико ко има плату или пензију испод просека на би имао умањење</a:t>
            </a:r>
          </a:p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Може да донесе преко 0,6% БДП-а у 2014.</a:t>
            </a:r>
            <a:endParaRPr lang="sr-Cyrl-R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24230-5CC1-4300-95F9-FABF289A1CE3}" type="slidenum">
              <a:rPr lang="sr-Latn-RS"/>
              <a:pPr>
                <a:defRPr/>
              </a:pPr>
              <a:t>11</a:t>
            </a:fld>
            <a:endParaRPr lang="sr-Latn-R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51843" y="5589240"/>
            <a:ext cx="8640637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Односио би се на читав јавни сектор укључујући јавна предузећа и независне институције (Фискални савет, НБС, ДРИ...)</a:t>
            </a:r>
            <a:endParaRPr lang="sr-Cyrl-RS" sz="2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44694"/>
            <a:ext cx="9144000" cy="3176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264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79388" y="44624"/>
            <a:ext cx="8856662" cy="1153095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Нема говора о смањењу јавног дуга без смањења дефицита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328592"/>
          </a:xfrm>
        </p:spPr>
        <p:txBody>
          <a:bodyPr/>
          <a:lstStyle/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Јавни дуг порастао у претходна три квартала за 3,5 млрд евра</a:t>
            </a: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Сада је на нивоу од 62% БДП-а (исправна методологија)</a:t>
            </a:r>
          </a:p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500" dirty="0">
                <a:latin typeface="Times New Roman" pitchFamily="18" charset="0"/>
                <a:cs typeface="Times New Roman" pitchFamily="18" charset="0"/>
              </a:rPr>
              <a:t>Привремено може да се смањи, али </a:t>
            </a: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тада се обавезе финансирају смањењем државних </a:t>
            </a:r>
            <a:r>
              <a:rPr lang="sr-Cyrl-RS" sz="2500" dirty="0">
                <a:latin typeface="Times New Roman" pitchFamily="18" charset="0"/>
                <a:cs typeface="Times New Roman" pitchFamily="18" charset="0"/>
              </a:rPr>
              <a:t>депозита </a:t>
            </a: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(мај 2013.)</a:t>
            </a:r>
            <a:endParaRPr lang="sr-Cyrl-RS" sz="2500" dirty="0"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Ништа ново, дешавало се и у 2012. години</a:t>
            </a:r>
          </a:p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Постоје и додатни ризици да се дуг отргне контроли</a:t>
            </a:r>
            <a:endParaRPr lang="sr-Cyrl-RS" sz="2500" dirty="0">
              <a:latin typeface="Times New Roman" pitchFamily="18" charset="0"/>
              <a:cs typeface="Times New Roman" pitchFamily="18" charset="0"/>
            </a:endParaRP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Валутни ризик – депресијација динара би снажно повећала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јавни 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дуг (који је углавном у девизама)</a:t>
            </a: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Погоршавају се услови за задуживање на међународном тржишту, а за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Србију 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још више</a:t>
            </a:r>
          </a:p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500" dirty="0">
                <a:latin typeface="Times New Roman" pitchFamily="18" charset="0"/>
                <a:cs typeface="Times New Roman" pitchFamily="18" charset="0"/>
              </a:rPr>
              <a:t>Само смањењем дефицита се може смањити јавни </a:t>
            </a: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дуг, спречити висок раст </a:t>
            </a:r>
            <a:r>
              <a:rPr lang="sr-Cyrl-RS" sz="2500" dirty="0" err="1" smtClean="0">
                <a:latin typeface="Times New Roman" pitchFamily="18" charset="0"/>
                <a:cs typeface="Times New Roman" pitchFamily="18" charset="0"/>
              </a:rPr>
              <a:t>каматних</a:t>
            </a: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 стопа </a:t>
            </a:r>
            <a:r>
              <a:rPr lang="sr-Cyrl-RS" sz="2500" dirty="0">
                <a:latin typeface="Times New Roman" pitchFamily="18" charset="0"/>
                <a:cs typeface="Times New Roman" pitchFamily="18" charset="0"/>
              </a:rPr>
              <a:t>и избећи криза</a:t>
            </a:r>
          </a:p>
          <a:p>
            <a:pPr marL="457200" lvl="1" indent="0" algn="just" eaLnBrk="1" hangingPunct="1">
              <a:spcAft>
                <a:spcPts val="600"/>
              </a:spcAft>
              <a:buNone/>
            </a:pPr>
            <a:endParaRPr lang="sr-Cyrl-R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24230-5CC1-4300-95F9-FABF289A1CE3}" type="slidenum">
              <a:rPr lang="sr-Latn-RS"/>
              <a:pPr>
                <a:defRPr/>
              </a:pPr>
              <a:t>12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1740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07504" y="187673"/>
            <a:ext cx="8928992" cy="1081087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Јунски подаци се морају опрезније тумачити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75252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Cyrl-RS" sz="2700" dirty="0">
                <a:latin typeface="Times New Roman" pitchFamily="18" charset="0"/>
                <a:cs typeface="Times New Roman" pitchFamily="18" charset="0"/>
              </a:rPr>
              <a:t>По изјавама из Владе дефицит Републике у јуну рекордно низак – мањи од 5 млрд динара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Cyrl-RS" sz="2700" dirty="0">
                <a:latin typeface="Times New Roman" pitchFamily="18" charset="0"/>
                <a:cs typeface="Times New Roman" pitchFamily="18" charset="0"/>
              </a:rPr>
              <a:t>Расту снажно приходи од акциза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Правиле се залихе цигарета због уласка Хрватске у ЕУ?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Cyrl-RS" sz="2700" dirty="0" smtClean="0">
                <a:latin typeface="Times New Roman" pitchFamily="18" charset="0"/>
                <a:cs typeface="Times New Roman" pitchFamily="18" charset="0"/>
              </a:rPr>
              <a:t>Неки расходи обустављени због предстојећег ребаланса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Неуобичајено ниски расходи за робу и услуге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Cyrl-RS" sz="2700" dirty="0">
                <a:latin typeface="Times New Roman" pitchFamily="18" charset="0"/>
                <a:cs typeface="Times New Roman" pitchFamily="18" charset="0"/>
              </a:rPr>
              <a:t>Било би добро да је мањи дефицит последица напора Владе, али већ је било сличних, неоправданих, тврдњи</a:t>
            </a:r>
          </a:p>
          <a:p>
            <a:pPr lvl="1"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За поуздану оцену потребни подаци и за јул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24230-5CC1-4300-95F9-FABF289A1CE3}" type="slidenum">
              <a:rPr lang="sr-Latn-RS"/>
              <a:pPr>
                <a:defRPr/>
              </a:pPr>
              <a:t>13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0595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34925"/>
            <a:ext cx="8229600" cy="1143000"/>
          </a:xfrm>
        </p:spPr>
        <p:txBody>
          <a:bodyPr/>
          <a:lstStyle/>
          <a:p>
            <a:pPr eaLnBrk="1" hangingPunct="1"/>
            <a:r>
              <a:rPr lang="sr-Cyrl-CS" sz="4200" dirty="0" smtClean="0">
                <a:latin typeface="Times New Roman" pitchFamily="18" charset="0"/>
                <a:cs typeface="Times New Roman" pitchFamily="18" charset="0"/>
              </a:rPr>
              <a:t>Ребаланс буџета за 2013. годину</a:t>
            </a:r>
            <a:endParaRPr lang="sr-Latn-CS" sz="4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1095374"/>
            <a:ext cx="8362950" cy="5429969"/>
          </a:xfrm>
        </p:spPr>
        <p:txBody>
          <a:bodyPr/>
          <a:lstStyle/>
          <a:p>
            <a:pPr eaLnBrk="1" hangingPunct="1">
              <a:defRPr/>
            </a:pP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Одлука о ребалансу је исправна</a:t>
            </a:r>
          </a:p>
          <a:p>
            <a:pPr lvl="1" eaLnBrk="1" hangingPunct="1">
              <a:defRPr/>
            </a:pP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Дефицит буџета за само пет месеци изнео 94 млрд (од планиране 122 млрд динара за целу годину)</a:t>
            </a:r>
          </a:p>
          <a:p>
            <a:pPr lvl="1" eaLnBrk="1" hangingPunct="1"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Признато је велико подбацивање јавних прихода у односу на план</a:t>
            </a:r>
            <a:endParaRPr lang="sr-Cyrl-C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Опредељење да се смање расходи такође добро</a:t>
            </a:r>
            <a:endParaRPr lang="sr-Latn-R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Повећање пореских стопа би било економски и буџетски контрапродуктивно</a:t>
            </a:r>
          </a:p>
          <a:p>
            <a:pPr marL="457200" lvl="1" indent="-457200" eaLnBrk="1" hangingPunct="1">
              <a:buFont typeface="Arial" pitchFamily="34" charset="0"/>
              <a:buChar char="•"/>
              <a:defRPr/>
            </a:pP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Ребаланс није у потпуности одговарајући – оптимистично планирање прихода и уштеда</a:t>
            </a:r>
          </a:p>
          <a:p>
            <a:pPr lvl="1" eaLnBrk="1" hangingPunct="1">
              <a:buFont typeface="Arial" pitchFamily="34" charset="0"/>
              <a:buChar char="–"/>
              <a:defRPr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Дефицит би због тога могао да буде око 200 млрд уместо планираних 178 млрд динара</a:t>
            </a:r>
            <a:endParaRPr lang="sr-Cyrl-C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endParaRPr lang="sr-Cyrl-C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14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2035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25413"/>
            <a:ext cx="8229600" cy="1143000"/>
          </a:xfrm>
        </p:spPr>
        <p:txBody>
          <a:bodyPr/>
          <a:lstStyle/>
          <a:p>
            <a:pPr eaLnBrk="1" hangingPunct="1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Приходи у ребалансу буџета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12863"/>
            <a:ext cx="8435975" cy="5068887"/>
          </a:xfrm>
        </p:spPr>
        <p:txBody>
          <a:bodyPr/>
          <a:lstStyle/>
          <a:p>
            <a:pPr eaLnBrk="1" hangingPunct="1"/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Основни разлог за ребаланс – подбачај прихода, иако су они већи него прошле године</a:t>
            </a:r>
          </a:p>
          <a:p>
            <a:pPr lvl="1" eaLnBrk="1" hangingPunct="1"/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Оптимистично планирани у буџету за 2013. (порез на добит, непорески приходи, ПДВ)</a:t>
            </a:r>
          </a:p>
          <a:p>
            <a:pPr lvl="1" eaLnBrk="1" hangingPunct="1"/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Промена макроекономског окружења (нижа инфлација, мањи ПДВ)</a:t>
            </a:r>
          </a:p>
          <a:p>
            <a:pPr lvl="1" eaLnBrk="1" hangingPunct="1"/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Повећање пореских утаја</a:t>
            </a: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Ребалансом оптимистично планирани приходи, иако смањени за око 92 млрд у односу на изворни буџет</a:t>
            </a:r>
          </a:p>
          <a:p>
            <a:pPr lvl="1" eaLnBrk="1" hangingPunct="1">
              <a:lnSpc>
                <a:spcPct val="90000"/>
              </a:lnSpc>
            </a:pP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Указали смо на време на овај ризик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15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98074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46088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Процењујемо да ће приходи бити за око 15 млрд динара мањи од ребалансом планираних</a:t>
            </a:r>
          </a:p>
          <a:p>
            <a:pPr lvl="1" eaLnBrk="1" hangingPunct="1">
              <a:lnSpc>
                <a:spcPct val="90000"/>
              </a:lnSpc>
            </a:pP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Највеће одступање код акциза и ПДВ-а</a:t>
            </a:r>
          </a:p>
          <a:p>
            <a:pPr lvl="1" eaLnBrk="1" hangingPunct="1">
              <a:lnSpc>
                <a:spcPct val="90000"/>
              </a:lnSpc>
            </a:pP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Могуће и код пореза на добит, пореза на доходак и царина</a:t>
            </a:r>
          </a:p>
          <a:p>
            <a:pPr eaLnBrk="1" hangingPunct="1">
              <a:lnSpc>
                <a:spcPct val="90000"/>
              </a:lnSpc>
            </a:pP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Потребна боља наплата пореза и већа финансијска дисциплина</a:t>
            </a:r>
          </a:p>
          <a:p>
            <a:pPr lvl="1" eaLnBrk="1" hangingPunct="1">
              <a:lnSpc>
                <a:spcPct val="90000"/>
              </a:lnSpc>
            </a:pP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Али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 кратком року не може да омогући довољно повећање јавних прихода </a:t>
            </a:r>
            <a:endParaRPr lang="sr-Cyrl-C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sr-Latn-R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16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05384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Расходи у ребалансу буџета</a:t>
            </a:r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Без ребаланса, укупни расходи у 2013. били би близу планираних</a:t>
            </a:r>
            <a:endParaRPr lang="sr-Cyrl-C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Расходи су ребалансом смањени за око 36 млрд динара у односу на изворни буџет</a:t>
            </a:r>
          </a:p>
          <a:p>
            <a:pPr eaLnBrk="1" hangingPunct="1">
              <a:lnSpc>
                <a:spcPct val="90000"/>
              </a:lnSpc>
            </a:pP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Ребалансом су неки расходи повећани…</a:t>
            </a:r>
          </a:p>
          <a:p>
            <a:pPr lvl="1" eaLnBrk="1" hangingPunct="1">
              <a:lnSpc>
                <a:spcPct val="90000"/>
              </a:lnSpc>
            </a:pP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Комбинација лошег планирања и нових политика</a:t>
            </a:r>
          </a:p>
          <a:p>
            <a:pPr lvl="1" eaLnBrk="1" hangingPunct="1">
              <a:lnSpc>
                <a:spcPct val="90000"/>
              </a:lnSpc>
            </a:pP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Камате за </a:t>
            </a:r>
            <a:r>
              <a:rPr lang="sr-Cyrl-CS" sz="2400" dirty="0" err="1" smtClean="0">
                <a:latin typeface="Times New Roman" pitchFamily="18" charset="0"/>
                <a:cs typeface="Times New Roman" pitchFamily="18" charset="0"/>
              </a:rPr>
              <a:t>Србијагас</a:t>
            </a: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, Транзициони фонд, РТС, </a:t>
            </a:r>
            <a:r>
              <a:rPr lang="sr-Cyrl-CS" sz="2400" dirty="0" err="1" smtClean="0">
                <a:latin typeface="Times New Roman" pitchFamily="18" charset="0"/>
                <a:cs typeface="Times New Roman" pitchFamily="18" charset="0"/>
              </a:rPr>
              <a:t>рециклери</a:t>
            </a:r>
            <a:endParaRPr lang="sr-Cyrl-C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... а неки смањени</a:t>
            </a:r>
          </a:p>
          <a:p>
            <a:pPr lvl="1" eaLnBrk="1" hangingPunct="1">
              <a:lnSpc>
                <a:spcPct val="90000"/>
              </a:lnSpc>
            </a:pP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Трансфери Фонду ПИО, инвестиције, субвенције, услуге, трошкови путовања</a:t>
            </a:r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17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0355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548680"/>
            <a:ext cx="8856984" cy="5976664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CS" sz="2700" dirty="0" smtClean="0">
                <a:latin typeface="Times New Roman" pitchFamily="18" charset="0"/>
                <a:cs typeface="Times New Roman" pitchFamily="18" charset="0"/>
              </a:rPr>
              <a:t>Процењујемо да ће расходи бити за око 10 млрд динара већи од планираних ребалансом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CS" sz="2700" dirty="0">
                <a:latin typeface="Times New Roman" pitchFamily="18" charset="0"/>
                <a:cs typeface="Times New Roman" pitchFamily="18" charset="0"/>
              </a:rPr>
              <a:t>Ребаланс </a:t>
            </a:r>
            <a:r>
              <a:rPr lang="sr-Cyrl-CS" sz="2700" dirty="0" smtClean="0">
                <a:latin typeface="Times New Roman" pitchFamily="18" charset="0"/>
                <a:cs typeface="Times New Roman" pitchFamily="18" charset="0"/>
              </a:rPr>
              <a:t>смањује пољопривредне субвенције 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RS" sz="2200" dirty="0" smtClean="0">
                <a:latin typeface="Times New Roman" pitchFamily="18" charset="0"/>
                <a:cs typeface="Times New Roman" pitchFamily="18" charset="0"/>
              </a:rPr>
              <a:t>Законске обавезе </a:t>
            </a:r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су велике – можда веће чак и од првобитно планираних средстава 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исплата пољопривредних субвенција за 2013. у 2014. години?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CS" sz="2700" dirty="0" smtClean="0">
                <a:latin typeface="Times New Roman" pitchFamily="18" charset="0"/>
                <a:cs typeface="Times New Roman" pitchFamily="18" charset="0"/>
              </a:rPr>
              <a:t>Смањење субвенција “Железницама Србије”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CS" sz="2200" dirty="0">
                <a:latin typeface="Times New Roman" pitchFamily="18" charset="0"/>
                <a:cs typeface="Times New Roman" pitchFamily="18" charset="0"/>
              </a:rPr>
              <a:t>Користе се за исплате зарада; могући притисци?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CS" sz="2700" dirty="0" smtClean="0">
                <a:latin typeface="Times New Roman" pitchFamily="18" charset="0"/>
                <a:cs typeface="Times New Roman" pitchFamily="18" charset="0"/>
              </a:rPr>
              <a:t>Да ли могу да се смање издаци за робне резерве?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CS" sz="2700" dirty="0" smtClean="0">
                <a:latin typeface="Times New Roman" pitchFamily="18" charset="0"/>
                <a:cs typeface="Times New Roman" pitchFamily="18" charset="0"/>
              </a:rPr>
              <a:t>Могуће да су потцењени расходи за Фонд ПИО, камате и буџетске кредите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CS" sz="2700" dirty="0" smtClean="0">
                <a:latin typeface="Times New Roman" pitchFamily="18" charset="0"/>
                <a:cs typeface="Times New Roman" pitchFamily="18" charset="0"/>
              </a:rPr>
              <a:t>Расте ризик пребацивања расхода у следећу годину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Праве уштеде онда нема</a:t>
            </a:r>
            <a:endParaRPr lang="sr-Latn-C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18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56480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Недостаје пензијска реформа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1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0409554"/>
              </p:ext>
            </p:extLst>
          </p:nvPr>
        </p:nvGraphicFramePr>
        <p:xfrm>
          <a:off x="406400" y="1549400"/>
          <a:ext cx="83312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hart" r:id="rId4" imgW="8334360" imgH="4629150" progId="Excel.Chart.8">
                  <p:embed/>
                </p:oleObj>
              </mc:Choice>
              <mc:Fallback>
                <p:oleObj name="Chart" r:id="rId4" imgW="8334360" imgH="4629150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549400"/>
                        <a:ext cx="8331200" cy="462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19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62950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79512" y="44624"/>
            <a:ext cx="8856984" cy="936625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Основне оцене новог програма Владе</a:t>
            </a:r>
            <a:endParaRPr lang="en-US" sz="4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544616"/>
          </a:xfrm>
        </p:spPr>
        <p:txBody>
          <a:bodyPr/>
          <a:lstStyle/>
          <a:p>
            <a:pPr algn="just" eaLnBrk="1" hangingPunct="1">
              <a:spcBef>
                <a:spcPts val="300"/>
              </a:spcBef>
              <a:spcAft>
                <a:spcPts val="500"/>
              </a:spcAft>
              <a:defRPr/>
            </a:pPr>
            <a:r>
              <a:rPr lang="sr-Cyrl-RS" sz="2700" dirty="0" smtClean="0">
                <a:latin typeface="Times New Roman" pitchFamily="18" charset="0"/>
                <a:cs typeface="Times New Roman" pitchFamily="18" charset="0"/>
              </a:rPr>
              <a:t>Структурне реформе – добар искорак ка трајном оздрављењу јавних финансија</a:t>
            </a:r>
          </a:p>
          <a:p>
            <a:pPr lvl="1" algn="just" eaLnBrk="1" hangingPunct="1">
              <a:spcBef>
                <a:spcPts val="300"/>
              </a:spcBef>
              <a:spcAft>
                <a:spcPts val="500"/>
              </a:spcAft>
              <a:defRPr/>
            </a:pP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Недостаје пензијска реформа</a:t>
            </a:r>
          </a:p>
          <a:p>
            <a:pPr algn="just" eaLnBrk="1" hangingPunct="1">
              <a:spcBef>
                <a:spcPts val="300"/>
              </a:spcBef>
              <a:spcAft>
                <a:spcPts val="500"/>
              </a:spcAft>
              <a:defRPr/>
            </a:pPr>
            <a:r>
              <a:rPr lang="sr-Cyrl-RS" sz="2700" dirty="0">
                <a:latin typeface="Times New Roman" pitchFamily="18" charset="0"/>
                <a:cs typeface="Times New Roman" pitchFamily="18" charset="0"/>
              </a:rPr>
              <a:t>Ребаланс буџета – изнуђен, начелно у добром смеру</a:t>
            </a:r>
          </a:p>
          <a:p>
            <a:pPr lvl="1" algn="just" eaLnBrk="1" hangingPunct="1">
              <a:spcBef>
                <a:spcPts val="300"/>
              </a:spcBef>
              <a:spcAft>
                <a:spcPts val="500"/>
              </a:spcAft>
              <a:defRPr/>
            </a:pP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Дефицит Републике би међутим могао да буде већи од планираног (5,3% БДП-а уместо 4,7% БДП-а)…</a:t>
            </a:r>
          </a:p>
          <a:p>
            <a:pPr lvl="1" algn="just" eaLnBrk="1" hangingPunct="1">
              <a:spcBef>
                <a:spcPts val="300"/>
              </a:spcBef>
              <a:spcAft>
                <a:spcPts val="500"/>
              </a:spcAft>
              <a:defRPr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…а са локалом, фондовима, Путевима Србије (општа држава), око 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6% БДП-а</a:t>
            </a:r>
          </a:p>
          <a:p>
            <a:pPr marL="406400" indent="-406400" algn="just" eaLnBrk="1" hangingPunct="1">
              <a:spcBef>
                <a:spcPts val="300"/>
              </a:spcBef>
              <a:spcAft>
                <a:spcPts val="500"/>
              </a:spcAft>
              <a:defRPr/>
            </a:pPr>
            <a:r>
              <a:rPr lang="sr-Cyrl-RS" sz="2700" dirty="0" smtClean="0">
                <a:latin typeface="Times New Roman" pitchFamily="18" charset="0"/>
                <a:cs typeface="Times New Roman" pitchFamily="18" charset="0"/>
              </a:rPr>
              <a:t>Нема још </a:t>
            </a:r>
            <a:r>
              <a:rPr lang="sr-Cyrl-RS" sz="2700" dirty="0" err="1" smtClean="0">
                <a:latin typeface="Times New Roman" pitchFamily="18" charset="0"/>
                <a:cs typeface="Times New Roman" pitchFamily="18" charset="0"/>
              </a:rPr>
              <a:t>кредибилног</a:t>
            </a:r>
            <a:r>
              <a:rPr lang="sr-Cyrl-RS" sz="2700" dirty="0" smtClean="0">
                <a:latin typeface="Times New Roman" pitchFamily="18" charset="0"/>
                <a:cs typeface="Times New Roman" pitchFamily="18" charset="0"/>
              </a:rPr>
              <a:t> плана за смањење дефицита у 2014. години</a:t>
            </a:r>
          </a:p>
          <a:p>
            <a:pPr lvl="1" algn="just" eaLnBrk="1" hangingPunct="1">
              <a:spcBef>
                <a:spcPts val="300"/>
              </a:spcBef>
              <a:spcAft>
                <a:spcPts val="500"/>
              </a:spcAft>
              <a:defRPr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Ниска индексација пензија и плата добра, али недовољна</a:t>
            </a:r>
          </a:p>
          <a:p>
            <a:pPr marL="406400" indent="-406400" algn="just" eaLnBrk="1" hangingPunct="1">
              <a:spcBef>
                <a:spcPts val="300"/>
              </a:spcBef>
              <a:spcAft>
                <a:spcPts val="500"/>
              </a:spcAft>
              <a:defRPr/>
            </a:pPr>
            <a:r>
              <a:rPr lang="sr-Cyrl-RS" sz="2700" dirty="0">
                <a:latin typeface="Times New Roman" pitchFamily="18" charset="0"/>
                <a:cs typeface="Times New Roman" pitchFamily="18" charset="0"/>
              </a:rPr>
              <a:t>Јавни дуг би без додатних мера наставио да расте </a:t>
            </a:r>
            <a:r>
              <a:rPr lang="sr-Cyrl-RS" sz="2700" dirty="0" smtClean="0">
                <a:latin typeface="Times New Roman" pitchFamily="18" charset="0"/>
                <a:cs typeface="Times New Roman" pitchFamily="18" charset="0"/>
              </a:rPr>
              <a:t>и у наредне три године </a:t>
            </a:r>
            <a:r>
              <a:rPr lang="sr-Cyrl-RS" sz="2700" dirty="0">
                <a:latin typeface="Times New Roman" pitchFamily="18" charset="0"/>
                <a:cs typeface="Times New Roman" pitchFamily="18" charset="0"/>
              </a:rPr>
              <a:t>– неодрживо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5468F-A14F-4368-B0C9-2676EB558117}" type="slidenum">
              <a:rPr lang="sr-Latn-RS"/>
              <a:pPr>
                <a:defRPr/>
              </a:pPr>
              <a:t>2</a:t>
            </a:fld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sr-Cyrl-CS" smtClean="0">
                <a:latin typeface="Times New Roman" pitchFamily="18" charset="0"/>
                <a:cs typeface="Times New Roman" pitchFamily="18" charset="0"/>
              </a:rPr>
              <a:t>Недостаје пензијска реформа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795530"/>
              </p:ext>
            </p:extLst>
          </p:nvPr>
        </p:nvGraphicFramePr>
        <p:xfrm>
          <a:off x="406400" y="1549400"/>
          <a:ext cx="83312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Chart" r:id="rId4" imgW="8334360" imgH="4629150" progId="Excel.Chart.8">
                  <p:embed/>
                </p:oleObj>
              </mc:Choice>
              <mc:Fallback>
                <p:oleObj name="Chart" r:id="rId4" imgW="8334360" imgH="4629150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549400"/>
                        <a:ext cx="8331200" cy="462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20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27572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Старење и 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депопулација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0" y="1484313"/>
            <a:ext cx="9144000" cy="4968875"/>
          </a:xfrm>
        </p:spPr>
        <p:txBody>
          <a:bodyPr/>
          <a:lstStyle/>
          <a:p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Пензијски систем није адекватно усклађиван са демографским старењем у периоду 1961-2011</a:t>
            </a:r>
          </a:p>
          <a:p>
            <a:pPr lvl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Животни век је повећан за 8 година, са 66 на 74 године</a:t>
            </a:r>
          </a:p>
          <a:p>
            <a:pPr lvl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Стопа фертилитета смањена са 2,1 на 1,4 детета по жени</a:t>
            </a:r>
          </a:p>
          <a:p>
            <a:pPr lvl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Захтева касније пензионисање и/или мање пензије</a:t>
            </a:r>
          </a:p>
          <a:p>
            <a:pPr lvl="1"/>
            <a:endParaRPr lang="sr-Cyrl-C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sz="2600" dirty="0" smtClean="0">
                <a:latin typeface="Times New Roman" pitchFamily="18" charset="0"/>
                <a:cs typeface="Times New Roman" pitchFamily="18" charset="0"/>
              </a:rPr>
              <a:t>Изразито старење и </a:t>
            </a:r>
            <a:r>
              <a:rPr lang="sr-Cyrl-CS" sz="2600" dirty="0" err="1" smtClean="0">
                <a:latin typeface="Times New Roman" pitchFamily="18" charset="0"/>
                <a:cs typeface="Times New Roman" pitchFamily="18" charset="0"/>
              </a:rPr>
              <a:t>депопулација</a:t>
            </a:r>
            <a:r>
              <a:rPr lang="sr-Cyrl-CS" sz="2600" dirty="0" smtClean="0">
                <a:latin typeface="Times New Roman" pitchFamily="18" charset="0"/>
                <a:cs typeface="Times New Roman" pitchFamily="18" charset="0"/>
              </a:rPr>
              <a:t> тек предстоје</a:t>
            </a:r>
          </a:p>
          <a:p>
            <a:pPr lvl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Србија ће 2050. имати 5,2 милиона становника </a:t>
            </a:r>
          </a:p>
          <a:p>
            <a:pPr lvl="2"/>
            <a:r>
              <a:rPr lang="sr-Cyrl-CS" sz="1800" dirty="0" smtClean="0">
                <a:latin typeface="Times New Roman" pitchFamily="18" charset="0"/>
                <a:cs typeface="Times New Roman" pitchFamily="18" charset="0"/>
              </a:rPr>
              <a:t>Под условом да економска транзиција буде успешна  и постанемо привлачно имиграционо подручје</a:t>
            </a:r>
          </a:p>
          <a:p>
            <a:pPr lvl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Учешће старијих од 65 година у укупној популацији се повећава са 17% на 21% 2020. и 30% 2050. године</a:t>
            </a:r>
          </a:p>
          <a:p>
            <a:pPr lvl="2"/>
            <a:r>
              <a:rPr lang="sr-Cyrl-CS" sz="1800" dirty="0" smtClean="0">
                <a:latin typeface="Times New Roman" pitchFamily="18" charset="0"/>
                <a:cs typeface="Times New Roman" pitchFamily="18" charset="0"/>
              </a:rPr>
              <a:t>Мањи број радно способних лица издржава све више старих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21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62430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07950" y="274638"/>
            <a:ext cx="8928100" cy="850900"/>
          </a:xfrm>
        </p:spPr>
        <p:txBody>
          <a:bodyPr/>
          <a:lstStyle/>
          <a:p>
            <a:pPr eaLnBrk="1" hangingPunct="1"/>
            <a:r>
              <a:rPr lang="sr-Cyrl-CS" smtClean="0">
                <a:latin typeface="Times New Roman" pitchFamily="18" charset="0"/>
                <a:cs typeface="Times New Roman" pitchFamily="18" charset="0"/>
              </a:rPr>
              <a:t>Неминовност пензијске реформе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0" y="1484313"/>
            <a:ext cx="9144000" cy="4708525"/>
          </a:xfrm>
        </p:spPr>
        <p:txBody>
          <a:bodyPr/>
          <a:lstStyle/>
          <a:p>
            <a:pPr eaLnBrk="1" hangingPunct="1"/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Старење је изражено у читавој Европи</a:t>
            </a:r>
          </a:p>
          <a:p>
            <a:pPr lvl="1" eaLnBrk="1" hangingPunct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Економски проблеми додатно отежавају ситуацију у Србији</a:t>
            </a:r>
          </a:p>
          <a:p>
            <a:pPr eaLnBrk="1" hangingPunct="1"/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Пензијски систем се планира за неколико деценија</a:t>
            </a:r>
          </a:p>
          <a:p>
            <a:pPr lvl="1" eaLnBrk="1" hangingPunct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Што се дуже одлажу, </a:t>
            </a:r>
            <a:r>
              <a:rPr lang="sr-Cyrl-CS" sz="2200" dirty="0" err="1" smtClean="0">
                <a:latin typeface="Times New Roman" pitchFamily="18" charset="0"/>
                <a:cs typeface="Times New Roman" pitchFamily="18" charset="0"/>
              </a:rPr>
              <a:t>реформске</a:t>
            </a:r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 мере постају све болније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2002. </a:t>
            </a:r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смо морали да повећамо старосну границу за пензионисање за 3 године „преко ноћи“</a:t>
            </a:r>
          </a:p>
          <a:p>
            <a:pPr eaLnBrk="1" hangingPunct="1"/>
            <a:r>
              <a:rPr lang="sr-Cyrl-CS" sz="2700" dirty="0" smtClean="0">
                <a:latin typeface="Times New Roman" pitchFamily="18" charset="0"/>
                <a:cs typeface="Times New Roman" pitchFamily="18" charset="0"/>
              </a:rPr>
              <a:t>Два ванредна повећања пензија 2008. </a:t>
            </a:r>
            <a:r>
              <a:rPr lang="sr-Cyrl-CS" sz="2700" dirty="0">
                <a:latin typeface="Times New Roman" pitchFamily="18" charset="0"/>
                <a:cs typeface="Times New Roman" pitchFamily="18" charset="0"/>
              </a:rPr>
              <a:t>су трајно </a:t>
            </a:r>
            <a:r>
              <a:rPr lang="sr-Cyrl-CS" sz="2700" dirty="0" err="1">
                <a:latin typeface="Times New Roman" pitchFamily="18" charset="0"/>
                <a:cs typeface="Times New Roman" pitchFamily="18" charset="0"/>
              </a:rPr>
              <a:t>дестабилизовала</a:t>
            </a:r>
            <a:r>
              <a:rPr lang="sr-Cyrl-CS" sz="2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700" dirty="0" smtClean="0">
                <a:latin typeface="Times New Roman" pitchFamily="18" charset="0"/>
                <a:cs typeface="Times New Roman" pitchFamily="18" charset="0"/>
              </a:rPr>
              <a:t>систем</a:t>
            </a:r>
          </a:p>
          <a:p>
            <a:pPr lvl="1" eaLnBrk="1" hangingPunct="1"/>
            <a:r>
              <a:rPr lang="sr-Cyrl-CS" sz="2300" dirty="0" smtClean="0">
                <a:latin typeface="Times New Roman" pitchFamily="18" charset="0"/>
                <a:cs typeface="Times New Roman" pitchFamily="18" charset="0"/>
              </a:rPr>
              <a:t>Пензије повећане у 2008. за </a:t>
            </a: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sr-Cyrl-CS" sz="2400" dirty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sr-Cyrl-RS" sz="2400" dirty="0">
                <a:latin typeface="Times New Roman" pitchFamily="18" charset="0"/>
                <a:cs typeface="Times New Roman" pitchFamily="18" charset="0"/>
              </a:rPr>
              <a:t>реално (</a:t>
            </a:r>
            <a:r>
              <a:rPr lang="sr-Cyrl-CS" sz="2400" dirty="0">
                <a:latin typeface="Times New Roman" pitchFamily="18" charset="0"/>
                <a:cs typeface="Times New Roman" pitchFamily="18" charset="0"/>
              </a:rPr>
              <a:t>преко </a:t>
            </a:r>
            <a:r>
              <a:rPr lang="sr-Cyrl-CS" sz="2400" dirty="0" smtClean="0">
                <a:latin typeface="Times New Roman" pitchFamily="18" charset="0"/>
                <a:cs typeface="Times New Roman" pitchFamily="18" charset="0"/>
              </a:rPr>
              <a:t>инфлације)</a:t>
            </a:r>
          </a:p>
          <a:p>
            <a:pPr lvl="1" eaLnBrk="1" hangingPunct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До краја ове деценије нећемо постићи Законски прописан одрживи ниво расхода за пензије од 10% БДП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22</a:t>
            </a:fld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947895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ере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пензијске реформе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07950" y="1700213"/>
            <a:ext cx="8856663" cy="4708525"/>
          </a:xfrm>
        </p:spPr>
        <p:txBody>
          <a:bodyPr/>
          <a:lstStyle/>
          <a:p>
            <a:pPr eaLnBrk="1" hangingPunct="1"/>
            <a:r>
              <a:rPr lang="sr-Cyrl-CS" sz="2800" dirty="0" err="1" smtClean="0">
                <a:latin typeface="Times New Roman" pitchFamily="18" charset="0"/>
                <a:cs typeface="Times New Roman" pitchFamily="18" charset="0"/>
              </a:rPr>
              <a:t>Дестимулација</a:t>
            </a:r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 превременог пензионисања</a:t>
            </a:r>
          </a:p>
          <a:p>
            <a:pPr lvl="1" eaLnBrk="1" hangingPunct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70% мушкараца и 50% жена се пензионишу пре регуларне старосне доби</a:t>
            </a:r>
          </a:p>
          <a:p>
            <a:pPr lvl="1" eaLnBrk="1" hangingPunct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Ако се пензија прима дуже, мора бити адекватно умањена</a:t>
            </a:r>
          </a:p>
          <a:p>
            <a:pPr lvl="1" eaLnBrk="1" hangingPunct="1"/>
            <a:endParaRPr lang="sr-Cyrl-CS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Могућности за повећање старосне доби</a:t>
            </a:r>
          </a:p>
          <a:p>
            <a:pPr lvl="1" eaLnBrk="1" hangingPunct="1"/>
            <a:r>
              <a:rPr lang="sr-Cyrl-CS" sz="2200" dirty="0" smtClean="0">
                <a:latin typeface="Times New Roman" pitchFamily="18" charset="0"/>
                <a:cs typeface="Times New Roman" pitchFamily="18" charset="0"/>
              </a:rPr>
              <a:t>Разлика од 5 година између старосне доби за мушкарце и жене у Србији је највећа у Европи</a:t>
            </a:r>
          </a:p>
          <a:p>
            <a:pPr lvl="1" eaLnBrk="1" hangingPunct="1"/>
            <a:endParaRPr lang="sr-Cyrl-CS" sz="1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sr-Cyrl-CS" sz="2800" dirty="0" smtClean="0">
                <a:latin typeface="Times New Roman" pitchFamily="18" charset="0"/>
                <a:cs typeface="Times New Roman" pitchFamily="18" charset="0"/>
              </a:rPr>
              <a:t>Непримерено и неправично широк обухват радних места са бенефицираним радним </a:t>
            </a:r>
            <a:r>
              <a:rPr lang="sr-Cyrl-CS" sz="2800" dirty="0" err="1" smtClean="0">
                <a:latin typeface="Times New Roman" pitchFamily="18" charset="0"/>
                <a:cs typeface="Times New Roman" pitchFamily="18" charset="0"/>
              </a:rPr>
              <a:t>стажом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B4254-0180-4C71-BB16-E06925E74668}" type="slidenum">
              <a:rPr lang="sr-Latn-RS" smtClean="0"/>
              <a:pPr>
                <a:defRPr/>
              </a:pPr>
              <a:t>23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96282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1855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Решавање судбине предузећа у реструктурирању</a:t>
            </a:r>
            <a:endParaRPr lang="en-US" sz="4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5040560"/>
          </a:xfrm>
        </p:spPr>
        <p:txBody>
          <a:bodyPr/>
          <a:lstStyle/>
          <a:p>
            <a:pPr marL="342900" lvl="1" indent="-342900" algn="just" eaLnBrk="1" hangingPunct="1">
              <a:spcAft>
                <a:spcPts val="600"/>
              </a:spcAft>
              <a:buFont typeface="Arial" charset="0"/>
              <a:buChar char="•"/>
              <a:defRPr/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Годишње коштају државу 700 </a:t>
            </a:r>
            <a:r>
              <a:rPr lang="sr-Cyrl-RS" sz="2600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 до 1 млрд евра</a:t>
            </a:r>
          </a:p>
          <a:p>
            <a:pPr marL="742950" lvl="2" indent="-342900" algn="just" eaLnBrk="1" hangingPunct="1">
              <a:spcAft>
                <a:spcPts val="600"/>
              </a:spcAft>
              <a:defRPr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Мањим делом директни трошкови буџета, али – не плаћају порезе, обавезе јавним предузећима и привреди</a:t>
            </a:r>
          </a:p>
          <a:p>
            <a:pPr marL="342900" lvl="1" indent="-342900" algn="just" eaLnBrk="1" hangingPunct="1">
              <a:spcAft>
                <a:spcPts val="600"/>
              </a:spcAft>
              <a:buFont typeface="Arial" charset="0"/>
              <a:buChar char="•"/>
              <a:defRPr/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Разрађен план за решавање, дефинисани рокови за различите случајеве, средства укључена у буџет</a:t>
            </a:r>
          </a:p>
          <a:p>
            <a:pPr marL="742950" lvl="2" indent="-342900" algn="just" eaLnBrk="1" hangingPunct="1">
              <a:spcAft>
                <a:spcPts val="600"/>
              </a:spcAft>
              <a:defRPr/>
            </a:pP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Суштински помак у односу на Фискалну стратегију</a:t>
            </a:r>
          </a:p>
          <a:p>
            <a:pPr algn="just" eaLnBrk="1" hangingPunct="1">
              <a:spcAft>
                <a:spcPts val="600"/>
              </a:spcAft>
              <a:defRPr/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Неће бити безболно – запослено око 60.000 људи </a:t>
            </a:r>
          </a:p>
          <a:p>
            <a:pPr marL="742950" lvl="2" indent="-342900" algn="just" eaLnBrk="1" hangingPunct="1">
              <a:spcAft>
                <a:spcPts val="600"/>
              </a:spcAft>
              <a:defRPr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Коштаће у 2013. и 2014. години, </a:t>
            </a: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али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у средњем року фискалне уштеде и повећање ефикасности привреде </a:t>
            </a:r>
            <a:endParaRPr lang="sr-Cyrl-RS" sz="21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Aft>
                <a:spcPts val="600"/>
              </a:spcAft>
              <a:defRPr/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Најтеже остављено за 2014. годину (ИМР, 14. Октобар, ФАП, Прва </a:t>
            </a:r>
            <a:r>
              <a:rPr lang="sr-Cyrl-RS" sz="2600" dirty="0" err="1" smtClean="0">
                <a:latin typeface="Times New Roman" pitchFamily="18" charset="0"/>
                <a:cs typeface="Times New Roman" pitchFamily="18" charset="0"/>
              </a:rPr>
              <a:t>петолетка</a:t>
            </a: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…) – биће изазов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29601-0244-47F5-ADC2-D6A730C30CEE}" type="slidenum">
              <a:rPr lang="sr-Latn-RS"/>
              <a:pPr>
                <a:defRPr/>
              </a:pPr>
              <a:t>3</a:t>
            </a:fld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79512" y="53752"/>
            <a:ext cx="8785225" cy="1070992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Унапређење пословања јавних предузећа</a:t>
            </a:r>
            <a:endParaRPr lang="en-US" sz="4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256584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Стратешко партнерство ЈАТ и </a:t>
            </a:r>
            <a:r>
              <a:rPr lang="sr-Cyrl-RS" sz="2600" dirty="0" err="1" smtClean="0">
                <a:latin typeface="Times New Roman" pitchFamily="18" charset="0"/>
                <a:cs typeface="Times New Roman" pitchFamily="18" charset="0"/>
              </a:rPr>
              <a:t>Етихад</a:t>
            </a: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 – одлична прилика</a:t>
            </a:r>
          </a:p>
          <a:p>
            <a:pPr lvl="1" algn="just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Коштаће – држава вероватно преузима дугове ЈАТ-а (око 250 </a:t>
            </a:r>
            <a:r>
              <a:rPr lang="sr-Cyrl-RS" sz="2100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 евра), али би их ионако плаћала</a:t>
            </a:r>
          </a:p>
          <a:p>
            <a:pPr algn="just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pPr>
            <a:r>
              <a:rPr lang="sr-Cyrl-RS" sz="2600" dirty="0" err="1" smtClean="0">
                <a:latin typeface="Times New Roman" pitchFamily="18" charset="0"/>
                <a:cs typeface="Times New Roman" pitchFamily="18" charset="0"/>
              </a:rPr>
              <a:t>Галеника</a:t>
            </a: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 и Дунав осигурање – реструктурирање и приватизација су оправдани </a:t>
            </a:r>
            <a:endParaRPr lang="sr-Cyrl-RS" sz="26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Смањење субвенција Железницама и </a:t>
            </a:r>
            <a:r>
              <a:rPr lang="sr-Cyrl-RS" sz="2500" dirty="0" err="1" smtClean="0">
                <a:latin typeface="Times New Roman" pitchFamily="18" charset="0"/>
                <a:cs typeface="Times New Roman" pitchFamily="18" charset="0"/>
              </a:rPr>
              <a:t>Ресавици</a:t>
            </a: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(приватизација)</a:t>
            </a:r>
          </a:p>
          <a:p>
            <a:pPr lvl="1" algn="just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Највеће директне субвенције из буџета – подржавамо смањење, али не видимо план иза тога</a:t>
            </a:r>
          </a:p>
          <a:p>
            <a:pPr algn="just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pPr>
            <a:r>
              <a:rPr lang="sr-Cyrl-RS" sz="2600" dirty="0" err="1" smtClean="0">
                <a:latin typeface="Times New Roman" pitchFamily="18" charset="0"/>
                <a:cs typeface="Times New Roman" pitchFamily="18" charset="0"/>
              </a:rPr>
              <a:t>Србијагас</a:t>
            </a: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 – највећи проблем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(у 2012. рекордни губици – €300 млн)</a:t>
            </a:r>
          </a:p>
          <a:p>
            <a:pPr lvl="1" algn="just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Држава преузима враћање кредита – огроман дуг (800 </a:t>
            </a:r>
            <a:r>
              <a:rPr lang="sr-Cyrl-RS" sz="2100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 евра)</a:t>
            </a:r>
          </a:p>
          <a:p>
            <a:pPr lvl="1" algn="just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Програм Владе – нема више гаранција на задуживање за ликвидност – одлично, али тешко могуће</a:t>
            </a:r>
          </a:p>
          <a:p>
            <a:pPr lvl="1" algn="just" eaLnBrk="1" hangingPunct="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defRPr/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Неопходно хитно реструктурирање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5E3B97-E946-4987-864A-9AAFACBC5640}" type="slidenum">
              <a:rPr lang="sr-Latn-RS"/>
              <a:pPr>
                <a:defRPr/>
              </a:pPr>
              <a:t>4</a:t>
            </a:fld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50825" y="44450"/>
            <a:ext cx="8785225" cy="1143000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Рационализација броја запослених</a:t>
            </a:r>
            <a:endParaRPr lang="en-US" sz="4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95288" y="1268760"/>
            <a:ext cx="8569325" cy="532859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Вишак запослених у јавном сектору – администрација (посебно локал), здравство, школство</a:t>
            </a:r>
          </a:p>
          <a:p>
            <a:pPr lvl="1"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Претходне студије указују на најмање 20.000 запослених вишка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Мора се системски решити</a:t>
            </a:r>
          </a:p>
          <a:p>
            <a:pPr lvl="1"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Добровољни одласци уз отпремнине и </a:t>
            </a:r>
            <a:r>
              <a:rPr lang="sr-Latn-RS" sz="2000" i="1" dirty="0" smtClean="0">
                <a:latin typeface="Times New Roman" pitchFamily="18" charset="0"/>
                <a:cs typeface="Times New Roman" pitchFamily="18" charset="0"/>
              </a:rPr>
              <a:t>ad hoc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рационализације нису имали никакав ефекат у прошлости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Сада се планирају сви потребни кораци:</a:t>
            </a:r>
          </a:p>
          <a:p>
            <a:pPr lvl="1"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Промена закона који регулишу запосленост у јавном сектору (до краја трећег квартала)</a:t>
            </a:r>
          </a:p>
          <a:p>
            <a:pPr lvl="1"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Израда секторских планова за отпуштање запослених</a:t>
            </a:r>
          </a:p>
          <a:p>
            <a:pPr lvl="1"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Стварање оперативних предуслова (јединствени регистар)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Могући су проблеми (притисци синдиката, интересних група), али се не сме одустати </a:t>
            </a:r>
          </a:p>
          <a:p>
            <a:pPr lvl="1" algn="just" eaLnBrk="1" hangingPunct="1">
              <a:lnSpc>
                <a:spcPct val="90000"/>
              </a:lnSpc>
              <a:spcAft>
                <a:spcPts val="600"/>
              </a:spcAft>
              <a:defRPr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lvl="1" eaLnBrk="1" hangingPunct="1">
              <a:lnSpc>
                <a:spcPct val="90000"/>
              </a:lnSpc>
              <a:buFont typeface="Arial" charset="0"/>
              <a:buNone/>
              <a:defRPr/>
            </a:pPr>
            <a:endParaRPr lang="sr-Latn-R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F524F-B3C9-40B4-96A2-3241267240BF}" type="slidenum">
              <a:rPr lang="sr-Latn-RS"/>
              <a:pPr>
                <a:defRPr/>
              </a:pPr>
              <a:t>5</a:t>
            </a:fld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68183" cy="1151855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Одустајање </a:t>
            </a:r>
            <a:r>
              <a:rPr lang="sr-Cyrl-RS" sz="4200" dirty="0">
                <a:latin typeface="Times New Roman" pitchFamily="18" charset="0"/>
                <a:cs typeface="Times New Roman" pitchFamily="18" charset="0"/>
              </a:rPr>
              <a:t>од пензијске </a:t>
            </a:r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реформе поткопава кредибилитет програма</a:t>
            </a:r>
            <a:endParaRPr lang="en-US" sz="4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</p:spPr>
        <p:txBody>
          <a:bodyPr/>
          <a:lstStyle/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Влада 2012. усвојила Фискалну стратегију по којој пензијска реформа почиње у првој половини 2013. године</a:t>
            </a: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Актуарски пенали, преиспитивање бенефицираног радног стажа (без потребног смањења разлика у пензионисању мушкараца и жена)</a:t>
            </a:r>
          </a:p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Не само што није почела већ је изостављена из новог пакета мера</a:t>
            </a: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100" dirty="0">
                <a:latin typeface="Times New Roman" pitchFamily="18" charset="0"/>
                <a:cs typeface="Times New Roman" pitchFamily="18" charset="0"/>
              </a:rPr>
              <a:t>А без тога ће тешко </a:t>
            </a: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моћи да се реформише јавни сектор</a:t>
            </a:r>
            <a:endParaRPr lang="sr-Cyrl-RS" sz="2100" dirty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600" dirty="0" smtClean="0">
                <a:latin typeface="Times New Roman" pitchFamily="18" charset="0"/>
                <a:cs typeface="Times New Roman" pitchFamily="18" charset="0"/>
              </a:rPr>
              <a:t>Отвара и питање шта ће бити са новим пакетом мера када почну стварни отпори</a:t>
            </a: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Усвојен закон који предвиђа конкурсе за директоре јавних предузећа до 31 јуна 2013. – већ проблеми у спровођењу </a:t>
            </a: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100" dirty="0" smtClean="0">
                <a:latin typeface="Times New Roman" pitchFamily="18" charset="0"/>
                <a:cs typeface="Times New Roman" pitchFamily="18" charset="0"/>
              </a:rPr>
              <a:t>А тек следе отпуштања, губитак привилегија, повећање цене гаса...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F0B12A-7900-43E8-8F6A-A6B09C704DB7}" type="slidenum">
              <a:rPr lang="sr-Latn-RS"/>
              <a:pPr>
                <a:defRPr/>
              </a:pPr>
              <a:t>6</a:t>
            </a:fld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79388" y="44625"/>
            <a:ext cx="8856662" cy="720079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У 2014. недостаје бар 350 млн евра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16624"/>
          </a:xfrm>
        </p:spPr>
        <p:txBody>
          <a:bodyPr/>
          <a:lstStyle/>
          <a:p>
            <a:pPr algn="just" eaLnBrk="1" hangingPunct="1">
              <a:spcBef>
                <a:spcPts val="500"/>
              </a:spcBef>
              <a:spcAft>
                <a:spcPts val="5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Контрола плата и пензија (раст 0,5% у октобру 2013, 0,5% април 2014 и 1,5% у октобру 2014) је добра мера</a:t>
            </a:r>
          </a:p>
          <a:p>
            <a:pPr lvl="1" algn="just" eaLnBrk="1" hangingPunct="1">
              <a:spcBef>
                <a:spcPts val="500"/>
              </a:spcBef>
              <a:spcAft>
                <a:spcPts val="500"/>
              </a:spcAft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Обезбеђује уштеде од 1% БДП-а у 2014. години</a:t>
            </a:r>
          </a:p>
          <a:p>
            <a:pPr algn="just" eaLnBrk="1" hangingPunct="1">
              <a:spcBef>
                <a:spcPts val="500"/>
              </a:spcBef>
              <a:spcAft>
                <a:spcPts val="5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Али ће издвајања за камате да порасту за око 0,4% БДП-а (јавни дуг и каматне стопе у порасту)</a:t>
            </a:r>
          </a:p>
          <a:p>
            <a:pPr lvl="1" algn="just" eaLnBrk="1" hangingPunct="1">
              <a:spcBef>
                <a:spcPts val="500"/>
              </a:spcBef>
              <a:spcAft>
                <a:spcPts val="500"/>
              </a:spcAft>
            </a:pP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И да „поједу“ готово половину уштеда</a:t>
            </a:r>
          </a:p>
          <a:p>
            <a:pPr algn="just" eaLnBrk="1" hangingPunct="1">
              <a:spcBef>
                <a:spcPts val="500"/>
              </a:spcBef>
              <a:spcAft>
                <a:spcPts val="5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Са садашњим мерама Владе могуће смањење дефицита у 2014. години за највише 1,2% БДП-а</a:t>
            </a:r>
          </a:p>
          <a:p>
            <a:pPr lvl="1" algn="just" eaLnBrk="1" hangingPunct="1">
              <a:spcBef>
                <a:spcPts val="500"/>
              </a:spcBef>
              <a:spcAft>
                <a:spcPts val="500"/>
              </a:spcAft>
            </a:pP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Уз додатне ефекте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већ усвојених измена 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пореза на добит, пореза на доприносе и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зараде и побољшања наплате пореза (0,5-0,6</a:t>
            </a: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% БДП-а)</a:t>
            </a:r>
          </a:p>
          <a:p>
            <a:pPr algn="just" eaLnBrk="1" hangingPunct="1">
              <a:spcBef>
                <a:spcPts val="500"/>
              </a:spcBef>
              <a:spcAft>
                <a:spcPts val="5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Процењујемо да недостаје још најмање 1% БДП-а (око 350 млн евра) уштеда у 2014. за одрживост јавних финансија</a:t>
            </a:r>
          </a:p>
          <a:p>
            <a:pPr lvl="1" algn="just" eaLnBrk="1" hangingPunct="1">
              <a:spcBef>
                <a:spcPts val="500"/>
              </a:spcBef>
              <a:spcAft>
                <a:spcPts val="500"/>
              </a:spcAft>
            </a:pPr>
            <a:r>
              <a:rPr lang="sr-Cyrl-RS" sz="2000" dirty="0">
                <a:latin typeface="Times New Roman" pitchFamily="18" charset="0"/>
                <a:cs typeface="Times New Roman" pitchFamily="18" charset="0"/>
              </a:rPr>
              <a:t>То мора бити снажна мера (једнака ефекту контроле плата и пензија)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24230-5CC1-4300-95F9-FABF289A1CE3}" type="slidenum">
              <a:rPr lang="sr-Latn-RS"/>
              <a:pPr>
                <a:defRPr/>
              </a:pPr>
              <a:t>7</a:t>
            </a:fld>
            <a:endParaRPr 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936103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Раст плаћања камата велики проблем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24230-5CC1-4300-95F9-FABF289A1CE3}" type="slidenum">
              <a:rPr lang="sr-Latn-RS"/>
              <a:pPr>
                <a:defRPr/>
              </a:pPr>
              <a:t>8</a:t>
            </a:fld>
            <a:endParaRPr lang="sr-Latn-R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712460" cy="1296144"/>
          </a:xfrm>
        </p:spPr>
        <p:txBody>
          <a:bodyPr/>
          <a:lstStyle/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Издвајања за камате расте експоненцијално – достићи ће милијарду евра у 2014.</a:t>
            </a:r>
          </a:p>
          <a:p>
            <a:pPr lvl="1"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Државна издвајања за пољопривреду 400 млн евра, војску 500 млн евра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16024" y="5661248"/>
            <a:ext cx="889248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500" dirty="0" smtClean="0">
                <a:latin typeface="Times New Roman" pitchFamily="18" charset="0"/>
                <a:cs typeface="Times New Roman" pitchFamily="18" charset="0"/>
              </a:rPr>
              <a:t>Ако се не заустави раст јавног дуга годишња издвајања за камате могу врло лако да расту брже од уштеда – пут у кризу 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542988"/>
              </p:ext>
            </p:extLst>
          </p:nvPr>
        </p:nvGraphicFramePr>
        <p:xfrm>
          <a:off x="1619672" y="2132856"/>
          <a:ext cx="475252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099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79388" y="115889"/>
            <a:ext cx="8856662" cy="792832"/>
          </a:xfrm>
        </p:spPr>
        <p:txBody>
          <a:bodyPr/>
          <a:lstStyle/>
          <a:p>
            <a:pPr eaLnBrk="1" hangingPunct="1"/>
            <a:r>
              <a:rPr lang="sr-Cyrl-RS" sz="4200" dirty="0" smtClean="0">
                <a:latin typeface="Times New Roman" pitchFamily="18" charset="0"/>
                <a:cs typeface="Times New Roman" pitchFamily="18" charset="0"/>
              </a:rPr>
              <a:t>Зашто недостаје 1% БДП-а у 2014?  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/1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24230-5CC1-4300-95F9-FABF289A1CE3}" type="slidenum">
              <a:rPr lang="sr-Latn-RS"/>
              <a:pPr>
                <a:defRPr/>
              </a:pPr>
              <a:t>9</a:t>
            </a:fld>
            <a:endParaRPr lang="sr-Latn-R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5850068"/>
              </p:ext>
            </p:extLst>
          </p:nvPr>
        </p:nvGraphicFramePr>
        <p:xfrm>
          <a:off x="1547664" y="2348880"/>
          <a:ext cx="5760640" cy="450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1008112"/>
          </a:xfrm>
        </p:spPr>
        <p:txBody>
          <a:bodyPr/>
          <a:lstStyle/>
          <a:p>
            <a:pPr algn="just" eaLnBrk="1" hangingPunct="1">
              <a:spcBef>
                <a:spcPts val="300"/>
              </a:spcBef>
              <a:spcAft>
                <a:spcPts val="300"/>
              </a:spcAft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Чак и када би се остварили планови Владе (дефицит од 5,2% БДП-а у 2013.) - јавни дуг се без нових мера не смањује до 2017. године</a:t>
            </a:r>
          </a:p>
        </p:txBody>
      </p:sp>
    </p:spTree>
    <p:extLst>
      <p:ext uri="{BB962C8B-B14F-4D97-AF65-F5344CB8AC3E}">
        <p14:creationId xmlns:p14="http://schemas.microsoft.com/office/powerpoint/2010/main" val="94945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2841</TotalTime>
  <Words>1728</Words>
  <Application>Microsoft Office PowerPoint</Application>
  <PresentationFormat>On-screen Show (4:3)</PresentationFormat>
  <Paragraphs>181</Paragraphs>
  <Slides>23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Chart</vt:lpstr>
      <vt:lpstr>PowerPoint Presentation</vt:lpstr>
      <vt:lpstr>Основне оцене новог програма Владе</vt:lpstr>
      <vt:lpstr>Решавање судбине предузећа у реструктурирању</vt:lpstr>
      <vt:lpstr>Унапређење пословања јавних предузећа</vt:lpstr>
      <vt:lpstr>Рационализација броја запослених</vt:lpstr>
      <vt:lpstr>Одустајање од пензијске реформе поткопава кредибилитет програма</vt:lpstr>
      <vt:lpstr>У 2014. недостаје бар 350 млн евра</vt:lpstr>
      <vt:lpstr>Раст плаћања камата велики проблем</vt:lpstr>
      <vt:lpstr>Зашто недостаје 1% БДП-а у 2014?   /1</vt:lpstr>
      <vt:lpstr>Зашто недостаје 1% БДП-а у 2014?  /2</vt:lpstr>
      <vt:lpstr>Могуће решење – привремени солидарни порез</vt:lpstr>
      <vt:lpstr>Нема говора о смањењу јавног дуга без смањења дефицита</vt:lpstr>
      <vt:lpstr>Јунски подаци се морају опрезније тумачити</vt:lpstr>
      <vt:lpstr>Ребаланс буџета за 2013. годину</vt:lpstr>
      <vt:lpstr>Приходи у ребалансу буџета</vt:lpstr>
      <vt:lpstr>PowerPoint Presentation</vt:lpstr>
      <vt:lpstr>Расходи у ребалансу буџета</vt:lpstr>
      <vt:lpstr>PowerPoint Presentation</vt:lpstr>
      <vt:lpstr>Недостаје пензијска реформа</vt:lpstr>
      <vt:lpstr>Недостаје пензијска реформа</vt:lpstr>
      <vt:lpstr>Старење и депопулација</vt:lpstr>
      <vt:lpstr>Неминовност пензијске реформе</vt:lpstr>
      <vt:lpstr>Mере пензијске реформе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Jelena Plocic</dc:creator>
  <cp:lastModifiedBy>Jelena Plocic</cp:lastModifiedBy>
  <cp:revision>330</cp:revision>
  <cp:lastPrinted>2013-07-04T08:02:53Z</cp:lastPrinted>
  <dcterms:created xsi:type="dcterms:W3CDTF">2012-09-10T16:35:40Z</dcterms:created>
  <dcterms:modified xsi:type="dcterms:W3CDTF">2014-10-08T14:43:57Z</dcterms:modified>
</cp:coreProperties>
</file>