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298" r:id="rId3"/>
    <p:sldId id="277" r:id="rId4"/>
    <p:sldId id="257" r:id="rId5"/>
    <p:sldId id="299" r:id="rId6"/>
    <p:sldId id="290" r:id="rId7"/>
    <p:sldId id="292" r:id="rId8"/>
    <p:sldId id="305" r:id="rId9"/>
    <p:sldId id="306" r:id="rId10"/>
    <p:sldId id="307" r:id="rId11"/>
    <p:sldId id="308" r:id="rId12"/>
    <p:sldId id="309" r:id="rId13"/>
    <p:sldId id="312" r:id="rId14"/>
    <p:sldId id="316" r:id="rId15"/>
    <p:sldId id="313" r:id="rId16"/>
    <p:sldId id="314" r:id="rId17"/>
    <p:sldId id="315" r:id="rId18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718" autoAdjust="0"/>
  </p:normalViewPr>
  <p:slideViewPr>
    <p:cSldViewPr>
      <p:cViewPr>
        <p:scale>
          <a:sx n="75" d="100"/>
          <a:sy n="75" d="100"/>
        </p:scale>
        <p:origin x="-1380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HM%20-%202013-01\simulacija%20dinamike%20javnog%20duga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1"/>
          <c:tx>
            <c:v>Фискални дефицит (% БДП-а), десна скала</c:v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sr-Cyrl-RS" sz="1600" smtClean="0"/>
                      <a:t>4</a:t>
                    </a:r>
                    <a:r>
                      <a:rPr lang="sr-Cyrl-RS" smtClean="0"/>
                      <a:t>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sr-Cyrl-RS" sz="1600" smtClean="0"/>
                      <a:t>6</a:t>
                    </a:r>
                    <a:r>
                      <a:rPr lang="sr-Cyrl-RS" smtClean="0"/>
                      <a:t>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'javni dug'!$A$10:$A$19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'javni dug'!$Q$10:$Q$19</c:f>
              <c:numCache>
                <c:formatCode>0.0</c:formatCode>
                <c:ptCount val="10"/>
                <c:pt idx="0">
                  <c:v>4.2</c:v>
                </c:pt>
                <c:pt idx="1">
                  <c:v>7</c:v>
                </c:pt>
                <c:pt idx="2">
                  <c:v>4.5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737152"/>
        <c:axId val="32735616"/>
      </c:barChart>
      <c:lineChart>
        <c:grouping val="standard"/>
        <c:varyColors val="0"/>
        <c:ser>
          <c:idx val="1"/>
          <c:order val="0"/>
          <c:tx>
            <c:v>Јавни дуг (% БДП-а), лева скала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'javni dug'!$A$10:$A$19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'javni dug'!$B$10:$B$19</c:f>
              <c:numCache>
                <c:formatCode>0.00%</c:formatCode>
                <c:ptCount val="10"/>
                <c:pt idx="0">
                  <c:v>0.49500000000000005</c:v>
                </c:pt>
                <c:pt idx="1">
                  <c:v>0.6080000000000001</c:v>
                </c:pt>
                <c:pt idx="2">
                  <c:v>0.61390469452333185</c:v>
                </c:pt>
                <c:pt idx="3">
                  <c:v>0.62208386180991049</c:v>
                </c:pt>
                <c:pt idx="4">
                  <c:v>0.62009888771995647</c:v>
                </c:pt>
                <c:pt idx="5">
                  <c:v>0.60333444634575994</c:v>
                </c:pt>
                <c:pt idx="6">
                  <c:v>0.57737371284904415</c:v>
                </c:pt>
                <c:pt idx="7">
                  <c:v>0.55262397947845254</c:v>
                </c:pt>
                <c:pt idx="8">
                  <c:v>0.52902626055001767</c:v>
                </c:pt>
                <c:pt idx="9">
                  <c:v>0.50652454492600685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728192"/>
        <c:axId val="32729728"/>
      </c:lineChart>
      <c:catAx>
        <c:axId val="3272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32729728"/>
        <c:crosses val="autoZero"/>
        <c:auto val="1"/>
        <c:lblAlgn val="ctr"/>
        <c:lblOffset val="100"/>
        <c:noMultiLvlLbl val="0"/>
      </c:catAx>
      <c:valAx>
        <c:axId val="32729728"/>
        <c:scaling>
          <c:orientation val="minMax"/>
          <c:max val="0.66000000000000025"/>
          <c:min val="0.45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r-Latn-RS"/>
          </a:p>
        </c:txPr>
        <c:crossAx val="32728192"/>
        <c:crosses val="autoZero"/>
        <c:crossBetween val="between"/>
        <c:majorUnit val="5.0000000000000017E-2"/>
      </c:valAx>
      <c:valAx>
        <c:axId val="32735616"/>
        <c:scaling>
          <c:orientation val="minMax"/>
          <c:max val="8.8000000000000007"/>
          <c:min val="0"/>
        </c:scaling>
        <c:delete val="0"/>
        <c:axPos val="r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r-Latn-RS"/>
          </a:p>
        </c:txPr>
        <c:crossAx val="32737152"/>
        <c:crosses val="max"/>
        <c:crossBetween val="between"/>
        <c:majorUnit val="2"/>
      </c:valAx>
      <c:catAx>
        <c:axId val="32737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2735616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1400" baseline="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100" baseline="0">
          <a:latin typeface="Times New Roman" pitchFamily="18" charset="0"/>
        </a:defRPr>
      </a:pPr>
      <a:endParaRPr lang="sr-Latn-R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704D6-6415-403B-A77D-28AF067E19F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6B092-B584-41DD-B508-52DF1E7AF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92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1D604D-13D6-4FBD-821F-6BE371B8E32F}" type="datetimeFigureOut">
              <a:rPr lang="sr-Latn-RS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R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0743"/>
            <a:ext cx="5438775" cy="444278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r-Latn-R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327"/>
            <a:ext cx="2946400" cy="4943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327"/>
            <a:ext cx="2946400" cy="4943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F3C2A2-1667-4B67-A713-79C6C474D6A3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5376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о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F4F9D-CD35-48CB-B857-895693207C5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668AB-4AF8-4BD4-A59B-37F6D36ADA06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BA205-784E-4C37-BADC-FFFFD1BB0712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59F32-6F3F-4B8D-888B-5EE302ACCE12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8D065-DE5A-4A8A-988D-C12EFA5C7E77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CE424-4F58-4A9B-B5CF-BFFB59318538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D2D18-3EA9-4C2A-B5FD-4BECCF05F107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BE39E-7886-4B88-A496-9FE0A070DCA1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B4254-0180-4C71-BB16-E06925E74668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3B4AF-DE44-4A57-A5F0-7108B94A3522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D24C5-81BA-4DA7-B0B9-DD71882727F6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43555-0DDF-4B50-92FB-AD9366CC8BC7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12805-8992-479F-BB5D-FC010CAA0C98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8EFC3-DD14-43AE-9E61-A610D1AFC4AE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7DC56-1483-47CA-93F2-ED25A9BE3092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B92DF-C8ED-44A9-83C7-433A81B25FF7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118FF-78D8-44E7-ADDE-A85C5BF2C7E5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1428C-EF07-4999-91B1-3016751143B3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30133-F3C0-4A76-A967-C640DA6F6918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A50DB-AE71-4F82-A67A-DCCF2A248C24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9FA09-F155-4BA2-83D4-28D25305DA4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R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09C43-4ABA-418B-A711-8988288BF3B3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ED24-3BF4-4F1D-AC3A-E9543EE6D8C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DF409-C13E-416D-9663-984AE6D27994}" type="datetime1">
              <a:rPr lang="sr-Latn-RS" smtClean="0"/>
              <a:pPr>
                <a:defRPr/>
              </a:pPr>
              <a:t>8.10.2014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61E801-0CA1-4809-A92D-4C2DB615BBB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r-Latn-CS" sz="4000">
              <a:solidFill>
                <a:schemeClr val="accent2"/>
              </a:solidFill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622300"/>
            <a:ext cx="896937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836613"/>
            <a:ext cx="6048375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Република Србија </a:t>
            </a:r>
          </a:p>
          <a:p>
            <a:pPr algn="ctr"/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Фискални савет</a:t>
            </a:r>
            <a:endParaRPr lang="sr-Cyrl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4941888"/>
            <a:ext cx="6048375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. мај 2013. године</a:t>
            </a:r>
            <a:endParaRPr lang="sr-Cyrl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0825" y="2781300"/>
            <a:ext cx="8497888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000" algn="ctr">
              <a:spcBef>
                <a:spcPts val="600"/>
              </a:spcBef>
              <a:spcAft>
                <a:spcPts val="600"/>
              </a:spcAft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ОСТВАРЕЊЕ БУЏЕТА,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ОЦЕНА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МЕРА ВЛАДЕ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ПРЕДЛОГ ФИСКАЛНОГ САВЕТА ЗА СТАБИЛИЗАЦИЈУ ЈАВНИХ ФИНАНСИЈА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388" y="260648"/>
            <a:ext cx="8856662" cy="1081087"/>
          </a:xfrm>
        </p:spPr>
        <p:txBody>
          <a:bodyPr/>
          <a:lstStyle/>
          <a:p>
            <a:pPr eaLnBrk="1" hangingPunct="1"/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Структурне реформе је потребно отпочети одмах   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/2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851" y="1700808"/>
            <a:ext cx="8496621" cy="4968552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Реформе политички непопуларне (отпуштања, умањење одређених права)…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…А своје ефекте имају тек у средњем року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Али ако се не спроведу одмах, за годину дана ћемо бити поново у истој ситуацији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Да су отпочеле од октобра 2012, са мање неизвесности бисмо ушли у 2014. годину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Да ли ћемо онда поново ићи на замрзавање пензија и зарада и/или повећање пореза?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24230-5CC1-4300-95F9-FABF289A1CE3}" type="slidenum">
              <a:rPr lang="sr-Latn-RS"/>
              <a:pPr>
                <a:defRPr/>
              </a:pPr>
              <a:t>10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0595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1081087"/>
          </a:xfrm>
        </p:spPr>
        <p:txBody>
          <a:bodyPr/>
          <a:lstStyle/>
          <a:p>
            <a:pPr eaLnBrk="1" hangingPunct="1"/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Јавни дуг у порасту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5256312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sr-Cyrl-RS" sz="2600" dirty="0">
                <a:latin typeface="Times New Roman" pitchFamily="18" charset="0"/>
                <a:cs typeface="Times New Roman" pitchFamily="18" charset="0"/>
              </a:rPr>
              <a:t>Од почетка године јавни дуг порастао за преко 1,5 млрд евра – са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око18 </a:t>
            </a:r>
            <a:r>
              <a:rPr lang="sr-Cyrl-RS" sz="2600" dirty="0">
                <a:latin typeface="Times New Roman" pitchFamily="18" charset="0"/>
                <a:cs typeface="Times New Roman" pitchFamily="18" charset="0"/>
              </a:rPr>
              <a:t>млрд евра, на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око19,5 </a:t>
            </a:r>
            <a:r>
              <a:rPr lang="sr-Cyrl-RS" sz="2600" dirty="0">
                <a:latin typeface="Times New Roman" pitchFamily="18" charset="0"/>
                <a:cs typeface="Times New Roman" pitchFamily="18" charset="0"/>
              </a:rPr>
              <a:t>млрд евра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До краја године ће премашити и 20 млрд евра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На крају априла износио преко 60% БДП-а 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 јавности се излазило са мањим проценама, али без локалне самоуправе, са БДП-ом који тек треба да се оствари 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Учешће дуга у БДП-у би било и још веће да динар од јесени није снажно ојачао у односу на евро – лако се може преокренути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Све док је дефицит висок – нема смањења јавног дуга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Потребан средњорочни план смањења дефицита да би се избегла криза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Аранжман са ММФ-ом додатна гаранција кредибилитета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24230-5CC1-4300-95F9-FABF289A1CE3}" type="slidenum">
              <a:rPr lang="sr-Latn-RS"/>
              <a:pPr>
                <a:defRPr/>
              </a:pPr>
              <a:t>11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0142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1081087"/>
          </a:xfrm>
        </p:spPr>
        <p:txBody>
          <a:bodyPr/>
          <a:lstStyle/>
          <a:p>
            <a:pPr eaLnBrk="1" hangingPunct="1"/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Пројекција кретања јавног дуга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24230-5CC1-4300-95F9-FABF289A1CE3}" type="slidenum">
              <a:rPr lang="sr-Latn-RS"/>
              <a:pPr>
                <a:defRPr/>
              </a:pPr>
              <a:t>12</a:t>
            </a:fld>
            <a:endParaRPr lang="sr-Latn-R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24347856"/>
              </p:ext>
            </p:extLst>
          </p:nvPr>
        </p:nvGraphicFramePr>
        <p:xfrm>
          <a:off x="827584" y="1268760"/>
          <a:ext cx="72008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189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Јавни расходи у 2013.</a:t>
            </a:r>
            <a:endParaRPr lang="sr-Latn-R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21317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сада извршење према предвиђеној динамици...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добро је што се уочавају уштеде за робу и услуге</a:t>
            </a:r>
          </a:p>
          <a:p>
            <a:pPr lvl="1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charset="0"/>
              <a:buChar char="•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... али</a:t>
            </a:r>
            <a:r>
              <a:rPr 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ће се на крају године показати пробијање формалног, а нарочито стварног нивоа расхода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Расходи који повећавају јавни дуг али не и дефицит (Железара, Фонд за заштиту животне средине, докапитализација банака, доцње)</a:t>
            </a: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Ефектуирање ризика које смо раније уочили (субвенције у пољопривреди, могуће и социјална помоћ и камате)</a:t>
            </a:r>
          </a:p>
          <a:p>
            <a:pPr lvl="1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800" dirty="0">
              <a:latin typeface="Times New Roman" pitchFamily="18" charset="0"/>
              <a:cs typeface="Times New Roman" pitchFamily="18" charset="0"/>
            </a:endParaRPr>
          </a:p>
          <a:p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3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229600" cy="4525963"/>
          </a:xfrm>
        </p:spPr>
        <p:txBody>
          <a:bodyPr/>
          <a:lstStyle/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Могући нови (небуџетирани) расходи: социјална помоћ због цене енергената, реиндустријализација, РТС</a:t>
            </a: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Лоше буџетирани капитални расходи, због чега стварни расходи пробијају буџетиране расходе независно од свих других ризика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Нове мере штедње: нетранспарентне, неоствариве (субвенције у пољопривреди), само одлагање за следећу годину</a:t>
            </a: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Стари проблеми: непознате доцње, зараде планиране и извршавају се изнад законске индексације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B4254-0180-4C71-BB16-E06925E74668}" type="slidenum">
              <a:rPr lang="sr-Latn-RS" smtClean="0"/>
              <a:pPr>
                <a:defRPr/>
              </a:pPr>
              <a:t>14</a:t>
            </a:fld>
            <a:endParaRPr lang="sr-Latn-R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Јавни расходи у 2013. 	</a:t>
            </a:r>
            <a:r>
              <a:rPr lang="sr-Cyrl-R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endParaRPr lang="sr-Latn-RS" sz="4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850900"/>
          </a:xfrm>
        </p:spPr>
        <p:txBody>
          <a:bodyPr/>
          <a:lstStyle/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Оцене </a:t>
            </a:r>
            <a:r>
              <a:rPr lang="sr-Cyrl-CS" sz="4200" dirty="0" smtClean="0">
                <a:latin typeface="Times New Roman" pitchFamily="18" charset="0"/>
                <a:cs typeface="Times New Roman" pitchFamily="18" charset="0"/>
              </a:rPr>
              <a:t>пореских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закона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79388" y="1484313"/>
            <a:ext cx="8713787" cy="4916487"/>
          </a:xfrm>
        </p:spPr>
        <p:txBody>
          <a:bodyPr/>
          <a:lstStyle/>
          <a:p>
            <a:r>
              <a:rPr lang="sr-Cyrl-CS" sz="3000" dirty="0" smtClean="0">
                <a:latin typeface="Times New Roman" pitchFamily="18" charset="0"/>
                <a:cs typeface="Times New Roman" pitchFamily="18" charset="0"/>
              </a:rPr>
              <a:t>Позитивно </a:t>
            </a:r>
            <a:r>
              <a:rPr lang="sr-Cyrl-CS" sz="3000" smtClean="0">
                <a:latin typeface="Times New Roman" pitchFamily="18" charset="0"/>
                <a:cs typeface="Times New Roman" pitchFamily="18" charset="0"/>
              </a:rPr>
              <a:t>оцењујемо измене </a:t>
            </a:r>
            <a:r>
              <a:rPr lang="sr-Cyrl-CS" sz="3000" i="1" smtClean="0">
                <a:latin typeface="Times New Roman" pitchFamily="18" charset="0"/>
                <a:cs typeface="Times New Roman" pitchFamily="18" charset="0"/>
              </a:rPr>
              <a:t>пореза </a:t>
            </a:r>
            <a:r>
              <a:rPr lang="sr-Cyrl-CS" sz="3000" i="1" dirty="0" smtClean="0">
                <a:latin typeface="Times New Roman" pitchFamily="18" charset="0"/>
                <a:cs typeface="Times New Roman" pitchFamily="18" charset="0"/>
              </a:rPr>
              <a:t>на доходак</a:t>
            </a:r>
            <a:r>
              <a:rPr lang="sr-Cyrl-C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300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sr-Cyrl-CS" sz="3000" i="1" smtClean="0">
                <a:latin typeface="Times New Roman" pitchFamily="18" charset="0"/>
                <a:cs typeface="Times New Roman" pitchFamily="18" charset="0"/>
              </a:rPr>
              <a:t>доприноса </a:t>
            </a:r>
            <a:r>
              <a:rPr lang="sr-Cyrl-CS" sz="3000" i="1" dirty="0" smtClean="0">
                <a:latin typeface="Times New Roman" pitchFamily="18" charset="0"/>
                <a:cs typeface="Times New Roman" pitchFamily="18" charset="0"/>
              </a:rPr>
              <a:t>за социјално осигурање</a:t>
            </a:r>
          </a:p>
          <a:p>
            <a:pPr marL="457200" lvl="1" indent="0"/>
            <a:endParaRPr lang="sr-Cyrl-CS" sz="7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49300" lvl="1" indent="-406400"/>
            <a:r>
              <a:rPr lang="sr-Cyrl-CS" sz="2600" dirty="0" smtClean="0">
                <a:latin typeface="Times New Roman" pitchFamily="18" charset="0"/>
                <a:cs typeface="Times New Roman" pitchFamily="18" charset="0"/>
              </a:rPr>
              <a:t>Кључни аспект је елиминисање фискалне неравнотеже између централног и локалних нивоа власти</a:t>
            </a:r>
          </a:p>
          <a:p>
            <a:pPr marL="457200" lvl="1" indent="0"/>
            <a:endParaRPr lang="sr-Cyrl-CS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749300" lvl="1" indent="-406400"/>
            <a:r>
              <a:rPr lang="sr-Cyrl-CS" sz="2600" dirty="0" smtClean="0">
                <a:latin typeface="Times New Roman" pitchFamily="18" charset="0"/>
                <a:cs typeface="Times New Roman" pitchFamily="18" charset="0"/>
              </a:rPr>
              <a:t>Такође се унапређује пореска правичност, да обвезници плаћају порез у складу са економском снагом</a:t>
            </a:r>
          </a:p>
          <a:p>
            <a:pPr lvl="2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Уједначавање пореских стопа на различите облике прихода од имовине</a:t>
            </a:r>
          </a:p>
          <a:p>
            <a:pPr lvl="2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Укидање паушалног опорезивања за високо образоване професије попут адвоката или књиговођа </a:t>
            </a:r>
          </a:p>
          <a:p>
            <a:pPr marL="457200" lvl="1" indent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179388" y="274638"/>
            <a:ext cx="8713787" cy="993775"/>
          </a:xfrm>
        </p:spPr>
        <p:txBody>
          <a:bodyPr/>
          <a:lstStyle/>
          <a:p>
            <a:r>
              <a:rPr lang="sr-Cyrl-CS" sz="4200" dirty="0" smtClean="0">
                <a:latin typeface="Times New Roman" pitchFamily="18" charset="0"/>
                <a:cs typeface="Times New Roman" pitchFamily="18" charset="0"/>
              </a:rPr>
              <a:t>Фискална (не)равнотежа између централног и локалних нивоа власти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228600" y="1844675"/>
            <a:ext cx="8610600" cy="4556125"/>
          </a:xfrm>
        </p:spPr>
        <p:txBody>
          <a:bodyPr/>
          <a:lstStyle/>
          <a:p>
            <a:r>
              <a:rPr lang="sr-Cyrl-CS" sz="3000" smtClean="0">
                <a:latin typeface="Times New Roman" pitchFamily="18" charset="0"/>
                <a:cs typeface="Times New Roman" pitchFamily="18" charset="0"/>
              </a:rPr>
              <a:t>Оригинални СКГО Закон из 2007. године</a:t>
            </a:r>
          </a:p>
          <a:p>
            <a:pPr marL="457200" lvl="1" indent="0">
              <a:buFont typeface="Arial" charset="0"/>
              <a:buNone/>
            </a:pPr>
            <a:r>
              <a:rPr lang="sr-Cyrl-CS" sz="2600" b="1" i="1" smtClean="0">
                <a:latin typeface="Times New Roman" pitchFamily="18" charset="0"/>
                <a:cs typeface="Times New Roman" pitchFamily="18" charset="0"/>
              </a:rPr>
              <a:t>107 млрд </a:t>
            </a:r>
            <a:r>
              <a:rPr lang="sr-Cyrl-CS" sz="2000" smtClean="0">
                <a:latin typeface="Times New Roman" pitchFamily="18" charset="0"/>
                <a:cs typeface="Times New Roman" pitchFamily="18" charset="0"/>
              </a:rPr>
              <a:t>пореза на зараде и трансфера припада локалу</a:t>
            </a:r>
            <a:endParaRPr lang="sr-Cyrl-CS" sz="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z="3000" smtClean="0">
                <a:latin typeface="Times New Roman" pitchFamily="18" charset="0"/>
                <a:cs typeface="Times New Roman" pitchFamily="18" charset="0"/>
              </a:rPr>
              <a:t>Тренутни Закон из 2011. године</a:t>
            </a:r>
          </a:p>
          <a:p>
            <a:pPr marL="457200" lvl="1" indent="0">
              <a:buFont typeface="Arial" charset="0"/>
              <a:buNone/>
            </a:pPr>
            <a:r>
              <a:rPr lang="sr-Cyrl-CS" b="1" i="1" smtClean="0">
                <a:latin typeface="Times New Roman" pitchFamily="18" charset="0"/>
                <a:cs typeface="Times New Roman" pitchFamily="18" charset="0"/>
              </a:rPr>
              <a:t>137 млрд</a:t>
            </a:r>
            <a:r>
              <a:rPr lang="sr-Cyrl-CS" sz="2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000" smtClean="0">
                <a:latin typeface="Times New Roman" pitchFamily="18" charset="0"/>
                <a:cs typeface="Times New Roman" pitchFamily="18" charset="0"/>
              </a:rPr>
              <a:t>пореза на зараде и трансфера припада локалу</a:t>
            </a:r>
          </a:p>
          <a:p>
            <a:pPr marL="457200" lvl="1" indent="0">
              <a:buFont typeface="Arial" charset="0"/>
              <a:buNone/>
            </a:pPr>
            <a:r>
              <a:rPr lang="sr-Cyrl-CS" b="1" i="1" smtClean="0">
                <a:latin typeface="Times New Roman" pitchFamily="18" charset="0"/>
                <a:cs typeface="Times New Roman" pitchFamily="18" charset="0"/>
              </a:rPr>
              <a:t>  - 5 млрд</a:t>
            </a:r>
            <a:r>
              <a:rPr lang="sr-Cyrl-CS" sz="26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000" smtClean="0">
                <a:latin typeface="Times New Roman" pitchFamily="18" charset="0"/>
                <a:cs typeface="Times New Roman" pitchFamily="18" charset="0"/>
              </a:rPr>
              <a:t>укидање квази-фискалних намета</a:t>
            </a:r>
          </a:p>
          <a:p>
            <a:pPr marL="457200" lvl="1" indent="0">
              <a:buFont typeface="Arial" charset="0"/>
              <a:buNone/>
            </a:pPr>
            <a:r>
              <a:rPr lang="sr-Cyrl-CS" b="1" i="1" smtClean="0">
                <a:latin typeface="Times New Roman" pitchFamily="18" charset="0"/>
                <a:cs typeface="Times New Roman" pitchFamily="18" charset="0"/>
              </a:rPr>
              <a:t> - 20 млрд</a:t>
            </a:r>
            <a:r>
              <a:rPr lang="sr-Cyrl-CS" sz="26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000" smtClean="0">
                <a:latin typeface="Times New Roman" pitchFamily="18" charset="0"/>
                <a:cs typeface="Times New Roman" pitchFamily="18" charset="0"/>
              </a:rPr>
              <a:t>смањење пореза на зараде са 12 на 10%</a:t>
            </a:r>
          </a:p>
          <a:p>
            <a:pPr marL="457200" lvl="1" indent="0">
              <a:buFont typeface="Arial" charset="0"/>
              <a:buNone/>
            </a:pPr>
            <a:r>
              <a:rPr lang="sr-Cyrl-CS" b="1" i="1" smtClean="0">
                <a:latin typeface="Times New Roman" pitchFamily="18" charset="0"/>
                <a:cs typeface="Times New Roman" pitchFamily="18" charset="0"/>
              </a:rPr>
              <a:t>= 112 млрд </a:t>
            </a:r>
            <a:r>
              <a:rPr lang="sr-Cyrl-CS" smtClean="0">
                <a:latin typeface="Times New Roman" pitchFamily="18" charset="0"/>
                <a:cs typeface="Times New Roman" pitchFamily="18" charset="0"/>
              </a:rPr>
              <a:t>нето средстава припада локалу</a:t>
            </a:r>
          </a:p>
          <a:p>
            <a:pPr marL="457200" lvl="1" indent="0">
              <a:buFont typeface="Arial" charset="0"/>
              <a:buNone/>
            </a:pPr>
            <a:endParaRPr lang="sr-Cyrl-CS" sz="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z="3000" smtClean="0">
                <a:latin typeface="Times New Roman" pitchFamily="18" charset="0"/>
                <a:cs typeface="Times New Roman" pitchFamily="18" charset="0"/>
              </a:rPr>
              <a:t>Неравнотеже између појединачних локалних самоуправа је потребно додатно анализирати</a:t>
            </a:r>
          </a:p>
          <a:p>
            <a:endParaRPr lang="sr-Cyrl-CS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39750" y="4941888"/>
            <a:ext cx="77755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850900"/>
          </a:xfrm>
        </p:spPr>
        <p:txBody>
          <a:bodyPr/>
          <a:lstStyle/>
          <a:p>
            <a:r>
              <a:rPr lang="sr-Cyrl-CS" smtClean="0">
                <a:latin typeface="Times New Roman" pitchFamily="18" charset="0"/>
                <a:cs typeface="Times New Roman" pitchFamily="18" charset="0"/>
              </a:rPr>
              <a:t>Оцене пореских закона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484313"/>
            <a:ext cx="8610600" cy="4916487"/>
          </a:xfrm>
        </p:spPr>
        <p:txBody>
          <a:bodyPr/>
          <a:lstStyle/>
          <a:p>
            <a:r>
              <a:rPr lang="sr-Cyrl-CS" sz="3000" dirty="0" smtClean="0">
                <a:latin typeface="Times New Roman" pitchFamily="18" charset="0"/>
                <a:cs typeface="Times New Roman" pitchFamily="18" charset="0"/>
              </a:rPr>
              <a:t>Позитивно оцењујемо измене </a:t>
            </a:r>
            <a:r>
              <a:rPr lang="sr-Cyrl-CS" sz="3000" i="1" dirty="0" smtClean="0">
                <a:latin typeface="Times New Roman" pitchFamily="18" charset="0"/>
                <a:cs typeface="Times New Roman" pitchFamily="18" charset="0"/>
              </a:rPr>
              <a:t>пореза на имовину </a:t>
            </a:r>
            <a:r>
              <a:rPr lang="sr-Cyrl-CS" sz="3000" dirty="0" smtClean="0">
                <a:latin typeface="Times New Roman" pitchFamily="18" charset="0"/>
                <a:cs typeface="Times New Roman" pitchFamily="18" charset="0"/>
              </a:rPr>
              <a:t>који би требало да буде кључни локални приход </a:t>
            </a:r>
            <a:endParaRPr lang="sr-Cyrl-CS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Реалније вредновање имовине физичких лица</a:t>
            </a:r>
          </a:p>
          <a:p>
            <a:pPr lvl="1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Идентичан третман правних и физичких лица</a:t>
            </a:r>
          </a:p>
          <a:p>
            <a:pPr lvl="1"/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Активирање запостављеног пореза на земљиште</a:t>
            </a:r>
          </a:p>
          <a:p>
            <a:pPr lvl="1"/>
            <a:endParaRPr lang="sr-Cyrl-CS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z="3000" dirty="0" smtClean="0">
                <a:latin typeface="Times New Roman" pitchFamily="18" charset="0"/>
                <a:cs typeface="Times New Roman" pitchFamily="18" charset="0"/>
              </a:rPr>
              <a:t>Негативно оцењујемо измене </a:t>
            </a:r>
            <a:r>
              <a:rPr lang="sr-Cyrl-CS" sz="3000" i="1" dirty="0" smtClean="0">
                <a:latin typeface="Times New Roman" pitchFamily="18" charset="0"/>
                <a:cs typeface="Times New Roman" pitchFamily="18" charset="0"/>
              </a:rPr>
              <a:t>пореза на добит</a:t>
            </a:r>
            <a:endParaRPr lang="sr-Cyrl-CS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Cyrl-CS" sz="2600" dirty="0" smtClean="0">
                <a:latin typeface="Times New Roman" pitchFamily="18" charset="0"/>
                <a:cs typeface="Times New Roman" pitchFamily="18" charset="0"/>
              </a:rPr>
              <a:t>Наставак негативне праксе пореских олакшица које умањују буџетске приходе без ефеката на повећање конкурентности или привлачење страних инвестиција</a:t>
            </a:r>
            <a:endParaRPr lang="sr-Cyrl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eaLnBrk="1" hangingPunct="1"/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Стање јавних финансија је лоше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67544" y="1629048"/>
            <a:ext cx="8352928" cy="5040312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  <a:defRPr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Дефицит у 2013. преко 5,5% БДП-а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уместо 3,6% БДП-а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Јавни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дуг изнад 60%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БДП-а: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висок и растући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 algn="just" eaLnBrk="1" hangingPunct="1">
              <a:spcAft>
                <a:spcPts val="600"/>
              </a:spcAft>
              <a:defRPr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Наставиће да расте и у 2013. и у 2014. години</a:t>
            </a:r>
          </a:p>
          <a:p>
            <a:pPr marL="406400" indent="-406400" algn="just" eaLnBrk="1" hangingPunct="1">
              <a:spcAft>
                <a:spcPts val="600"/>
              </a:spcAft>
              <a:defRPr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Криза јавног дуга је веома могућа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Потврђује се оцена Фискалног савета из марта да су фискални токови забрињавајући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5468F-A14F-4368-B0C9-2676EB558117}" type="slidenum">
              <a:rPr lang="sr-Latn-RS"/>
              <a:pPr>
                <a:defRPr/>
              </a:pPr>
              <a:t>2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eaLnBrk="1" hangingPunct="1"/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Потребан хитан одговор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67544" y="1268685"/>
            <a:ext cx="8352606" cy="5256659"/>
          </a:xfrm>
        </p:spPr>
        <p:txBody>
          <a:bodyPr/>
          <a:lstStyle/>
          <a:p>
            <a:pPr marL="342900" lvl="1" indent="-342900" algn="just" eaLnBrk="1" hangingPunct="1">
              <a:spcAft>
                <a:spcPts val="600"/>
              </a:spcAft>
              <a:buFont typeface="Arial" charset="0"/>
              <a:buChar char="•"/>
              <a:defRPr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Оштре мере у 2013. години за смањивање дефицита – што пре ребаланс буџета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Са садашњим трендовима и дефицит од 4,5% БДП-а био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би успех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Контрола пензија и плата у јавном сектору неопходна за смањивање дефицита у 2014. години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Одмах започети спровођење структурних реформи (пензијска реформа, смањење запослености у јавном сектору…)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Без тога ћемо врло брзо поново доћи у исту ситуацију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Аранжман са ММФ-ом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Неопходна гаранција инвеститорима да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ће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се прилагођавање и извршити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29601-0244-47F5-ADC2-D6A730C30CEE}" type="slidenum">
              <a:rPr lang="sr-Latn-RS"/>
              <a:pPr>
                <a:defRPr/>
              </a:pPr>
              <a:t>3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5" y="44450"/>
            <a:ext cx="8785225" cy="1143000"/>
          </a:xfrm>
        </p:spPr>
        <p:txBody>
          <a:bodyPr/>
          <a:lstStyle/>
          <a:p>
            <a:pPr eaLnBrk="1" hangingPunct="1"/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Раст дефицита у 2013. години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0825" y="1379538"/>
            <a:ext cx="8642350" cy="51450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Основни разлог: јавни приходи подбацили у односу на план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Приходи мањи од плана за чак 80 млрд динара на републичком нивоу (око 90 млрд укупна држава)  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Мањи приходи од пореза на добит, акциза, ПДВ-а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пореза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доходак, непореских прихода 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Јавни расходи мањи проблем</a:t>
            </a:r>
            <a:endParaRPr lang="sr-Cyrl-RS" sz="26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Премда ће и они бити већи од плана за око 20 млрд динара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Држава у 2013. спроводи и неке иницијативе ван буџета (Железара, финансијски сектор, доцње…)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Повећавају јавни дуг исто као дефицит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endParaRPr lang="sr-Latn-R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5E3B97-E946-4987-864A-9AAFACBC5640}" type="slidenum">
              <a:rPr lang="sr-Latn-RS"/>
              <a:pPr>
                <a:defRPr/>
              </a:pPr>
              <a:t>4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0825" y="44450"/>
            <a:ext cx="8785225" cy="1143000"/>
          </a:xfrm>
        </p:spPr>
        <p:txBody>
          <a:bodyPr/>
          <a:lstStyle/>
          <a:p>
            <a:pPr eaLnBrk="1" hangingPunct="1"/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Зашто су подбацили јавни приходи?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5288" y="1451546"/>
            <a:ext cx="8569325" cy="492978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Најбитнији разлог – лоше планирање (55 млрд динара)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Нереално пројектовани приходи првенствено од пореза на добит и непореских прихода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Буџетско планирање мора да се унапреди 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Детаљније поделе категорија, већа транспарентност процеса 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Промена макроекономског окружења – снажно успоравање инфлације (до 20 млрд динара)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Утицала првенствено на мање приходе од ПДВ-а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Повећање пореских утаја (5 млрд динара)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Највише погођене акцизе на дуванске производе</a:t>
            </a: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pPr marL="685800" lvl="1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F524F-B3C9-40B4-96A2-3241267240BF}" type="slidenum">
              <a:rPr lang="sr-Latn-RS"/>
              <a:pPr>
                <a:defRPr/>
              </a:pPr>
              <a:t>5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1079847"/>
          </a:xfrm>
        </p:spPr>
        <p:txBody>
          <a:bodyPr/>
          <a:lstStyle/>
          <a:p>
            <a:pPr eaLnBrk="1" hangingPunct="1"/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Програм Владе не обезбеђује довољне уштеде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5040288"/>
          </a:xfrm>
        </p:spPr>
        <p:txBody>
          <a:bodyPr/>
          <a:lstStyle/>
          <a:p>
            <a:pPr algn="just" eaLnBrk="1" hangingPunct="1">
              <a:spcAft>
                <a:spcPts val="3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Влада предложила мере за смањење дефицита у 2013. за 1% БДП-а (на 4,5% БДП-а)</a:t>
            </a:r>
          </a:p>
          <a:p>
            <a:pPr algn="just" eaLnBrk="1" hangingPunct="1">
              <a:spcAft>
                <a:spcPts val="3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Измене стопе пореза на доходак и стопе доприноса</a:t>
            </a:r>
          </a:p>
          <a:p>
            <a:pPr lvl="1" algn="just" eaLnBrk="1" hangingPunct="1">
              <a:spcAft>
                <a:spcPts val="300"/>
              </a:spcAft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 начелу добра мера – повратак у равнотежу прихода локала и централне државе – али би било боље враћање на стари Закон</a:t>
            </a:r>
          </a:p>
          <a:p>
            <a:pPr algn="just" eaLnBrk="1" hangingPunct="1">
              <a:spcAft>
                <a:spcPts val="3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Смањење дискреционих расхода Министарстава</a:t>
            </a:r>
          </a:p>
          <a:p>
            <a:pPr lvl="1" algn="just" eaLnBrk="1" hangingPunct="1">
              <a:spcAft>
                <a:spcPts val="300"/>
              </a:spcAft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Мањи капитални расходи, неке субвенције (пољопривреда?), роба и услуге</a:t>
            </a:r>
          </a:p>
          <a:p>
            <a:pPr algn="just" eaLnBrk="1" hangingPunct="1">
              <a:spcAft>
                <a:spcPts val="3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Али проблем је већи – потребно веће прилагођавање</a:t>
            </a:r>
          </a:p>
          <a:p>
            <a:pPr algn="just" eaLnBrk="1" hangingPunct="1">
              <a:spcAft>
                <a:spcPts val="3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А неће се ни све предвиђене уштеде остварити</a:t>
            </a:r>
          </a:p>
          <a:p>
            <a:pPr lvl="1" algn="just" eaLnBrk="1" hangingPunct="1">
              <a:spcAft>
                <a:spcPts val="300"/>
              </a:spcAft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Максималан домет предложених мера 0,6-0,7% БДП-а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0B12A-7900-43E8-8F6A-A6B09C704DB7}" type="slidenum">
              <a:rPr lang="sr-Latn-RS"/>
              <a:pPr>
                <a:defRPr/>
              </a:pPr>
              <a:t>6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1081087"/>
          </a:xfrm>
        </p:spPr>
        <p:txBody>
          <a:bodyPr/>
          <a:lstStyle/>
          <a:p>
            <a:pPr eaLnBrk="1" hangingPunct="1"/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Прави одговор је ребаланс буџета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851" y="1412776"/>
            <a:ext cx="8496622" cy="5112296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Дефицит буџета (укључујући и мере Владе) сада на нивоу од око 5,5% БДП-а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Захтева озбиљније мере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Све мање је времена до краја године за веће корекције дефицита </a:t>
            </a:r>
          </a:p>
          <a:p>
            <a:pPr marL="0" indent="0" algn="just" eaLnBrk="1" hangingPunct="1">
              <a:spcAft>
                <a:spcPts val="600"/>
              </a:spcAft>
              <a:buNone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=&gt; Одмах потребан ребаланс са оштрим мерама штедње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Постизање дефицита од 4,5% БДП-а у 2013. био би успех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Подразумевао би додатне уштеде до краја године од преко 1% БДП-а 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Повећање плата и пензија у октобру било би фискално неодговорно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24230-5CC1-4300-95F9-FABF289A1CE3}" type="slidenum">
              <a:rPr lang="sr-Latn-RS"/>
              <a:pPr>
                <a:defRPr/>
              </a:pPr>
              <a:t>7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1081087"/>
          </a:xfrm>
        </p:spPr>
        <p:txBody>
          <a:bodyPr/>
          <a:lstStyle/>
          <a:p>
            <a:pPr eaLnBrk="1" hangingPunct="1"/>
            <a:r>
              <a:rPr lang="sr-Cyrl-RS" sz="4200" dirty="0" smtClean="0">
                <a:latin typeface="Times New Roman" pitchFamily="18" charset="0"/>
                <a:cs typeface="Times New Roman" pitchFamily="18" charset="0"/>
              </a:rPr>
              <a:t>Циљни дефицит у 2014. од 3% БДП-а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851" y="1340768"/>
            <a:ext cx="8640637" cy="5328320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То би значило </a:t>
            </a:r>
            <a:r>
              <a:rPr lang="sr-Cyrl-RS" sz="2600" dirty="0">
                <a:latin typeface="Times New Roman" pitchFamily="18" charset="0"/>
                <a:cs typeface="Times New Roman" pitchFamily="18" charset="0"/>
              </a:rPr>
              <a:t>знатно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прилагођавање у </a:t>
            </a:r>
            <a:r>
              <a:rPr lang="sr-Cyrl-RS" sz="2600" dirty="0">
                <a:latin typeface="Times New Roman" pitchFamily="18" charset="0"/>
                <a:cs typeface="Times New Roman" pitchFamily="18" charset="0"/>
              </a:rPr>
              <a:t>2014.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години – преко 1,5% БДП-а 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Чак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и са таквим дефицитом јавни дуг наставља да расте и у 2014. години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– ризично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Проблем како постићи неопходно прилагођавање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Структурне реформе нису спроведене – нема озбиљнијих уштеда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Неопходна контрола плата и пензија и у 2014. години 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Још увек има економског оправдања: плате у јавном сектору за 30% веће него у приватном, а сигурност посла већа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Учешће плата у јавном сектору и пензија у БДП-у  највеће у Европи</a:t>
            </a:r>
          </a:p>
          <a:p>
            <a:pPr lvl="1" algn="just" eaLnBrk="1" hangingPunct="1">
              <a:spcAft>
                <a:spcPts val="600"/>
              </a:spcAft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24230-5CC1-4300-95F9-FABF289A1CE3}" type="slidenum">
              <a:rPr lang="sr-Latn-RS"/>
              <a:pPr>
                <a:defRPr/>
              </a:pPr>
              <a:t>8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226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388" y="188640"/>
            <a:ext cx="8856662" cy="1081087"/>
          </a:xfrm>
        </p:spPr>
        <p:txBody>
          <a:bodyPr/>
          <a:lstStyle/>
          <a:p>
            <a:pPr eaLnBrk="1" hangingPunct="1"/>
            <a:r>
              <a:rPr lang="sr-Cyrl-RS" sz="4200" dirty="0">
                <a:latin typeface="Times New Roman" pitchFamily="18" charset="0"/>
                <a:cs typeface="Times New Roman" pitchFamily="18" charset="0"/>
              </a:rPr>
              <a:t>Структурне реформе је потребно отпочети одмах   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/1</a:t>
            </a:r>
            <a:endParaRPr lang="sr-Cyrl-RS" sz="4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5112568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Пензијска реформа (актуарски пенали, подизање старосне границе за жене)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Актуарски пенали усвојени Фискалном стратегијом, али се не спроводе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Смањење броја запослених у јавном сектору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Нема отпуштања док траје криза?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Реформа система субвенција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sr-Cyrl-RS" sz="2200" dirty="0" err="1" smtClean="0">
                <a:latin typeface="Times New Roman" pitchFamily="18" charset="0"/>
                <a:cs typeface="Times New Roman" pitchFamily="18" charset="0"/>
              </a:rPr>
              <a:t>Ресавица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, плаћања по </a:t>
            </a:r>
            <a:r>
              <a:rPr lang="sr-Cyrl-RS" sz="2200" dirty="0" err="1" smtClean="0">
                <a:latin typeface="Times New Roman" pitchFamily="18" charset="0"/>
                <a:cs typeface="Times New Roman" pitchFamily="18" charset="0"/>
              </a:rPr>
              <a:t>новозапосленом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, плаћања по хектару…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Реформа државних  и друштвених предузећа</a:t>
            </a:r>
          </a:p>
          <a:p>
            <a:pPr algn="just" eaLnBrk="1" hangingPunct="1">
              <a:spcAft>
                <a:spcPts val="600"/>
              </a:spcAft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Побољшање наплате пореза и сива економија…</a:t>
            </a:r>
          </a:p>
          <a:p>
            <a:pPr lvl="1" algn="just" eaLnBrk="1" hangingPunct="1">
              <a:spcAft>
                <a:spcPts val="600"/>
              </a:spcAft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24230-5CC1-4300-95F9-FABF289A1CE3}" type="slidenum">
              <a:rPr lang="sr-Latn-RS"/>
              <a:pPr>
                <a:defRPr/>
              </a:pPr>
              <a:t>9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174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1217</Words>
  <Application>Microsoft Office PowerPoint</Application>
  <PresentationFormat>On-screen Show (4:3)</PresentationFormat>
  <Paragraphs>144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Стање јавних финансија је лоше</vt:lpstr>
      <vt:lpstr>Потребан хитан одговор</vt:lpstr>
      <vt:lpstr>Раст дефицита у 2013. години</vt:lpstr>
      <vt:lpstr>Зашто су подбацили јавни приходи?</vt:lpstr>
      <vt:lpstr>Програм Владе не обезбеђује довољне уштеде</vt:lpstr>
      <vt:lpstr>Прави одговор је ребаланс буџета</vt:lpstr>
      <vt:lpstr>Циљни дефицит у 2014. од 3% БДП-а</vt:lpstr>
      <vt:lpstr>Структурне реформе је потребно отпочети одмах    /1</vt:lpstr>
      <vt:lpstr>Структурне реформе је потребно отпочети одмах    /2</vt:lpstr>
      <vt:lpstr>Јавни дуг у порасту</vt:lpstr>
      <vt:lpstr>Пројекција кретања јавног дуга</vt:lpstr>
      <vt:lpstr>Јавни расходи у 2013.</vt:lpstr>
      <vt:lpstr>Јавни расходи у 2013.  /2</vt:lpstr>
      <vt:lpstr>Оцене пореских закона</vt:lpstr>
      <vt:lpstr>Фискална (не)равнотежа између централног и локалних нивоа власти</vt:lpstr>
      <vt:lpstr>Оцене пореских закона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 Plocic</dc:creator>
  <cp:lastModifiedBy>Jelena Plocic</cp:lastModifiedBy>
  <cp:revision>275</cp:revision>
  <cp:lastPrinted>2013-05-23T07:58:38Z</cp:lastPrinted>
  <dcterms:created xsi:type="dcterms:W3CDTF">2012-09-10T16:35:40Z</dcterms:created>
  <dcterms:modified xsi:type="dcterms:W3CDTF">2014-10-08T15:32:14Z</dcterms:modified>
</cp:coreProperties>
</file>