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7" r:id="rId12"/>
    <p:sldId id="260" r:id="rId13"/>
    <p:sldId id="259" r:id="rId14"/>
    <p:sldId id="258" r:id="rId15"/>
    <p:sldId id="261" r:id="rId16"/>
    <p:sldId id="262" r:id="rId17"/>
    <p:sldId id="263" r:id="rId18"/>
    <p:sldId id="264" r:id="rId19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06" autoAdjust="0"/>
  </p:normalViewPr>
  <p:slideViewPr>
    <p:cSldViewPr>
      <p:cViewPr>
        <p:scale>
          <a:sx n="70" d="100"/>
          <a:sy n="70" d="100"/>
        </p:scale>
        <p:origin x="-154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8.1.2015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EFE7-F78E-45AA-BE99-CDF1E6495A37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975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CD28-CFC0-4C67-9C7A-6C1EE710B6A4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408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2AE4-72FA-49FA-AD97-6DA2754D643C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9452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07B6-6B9C-4E1D-91A0-D7672654F30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8A62-9497-467E-9E97-17AEA98E386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1F7E-4DAF-426D-A9D4-4131837DC8B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AD2-9C5D-40FF-A6C9-75649F6521B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2C16-7E3F-4CD9-AAF6-3EE9BE47182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686F-31CE-49EC-B420-637989E66EF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0430-E0C0-4C06-A297-E2875C2468E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6C8BA-736F-40C6-86EB-09EB7A61167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8350-E0FC-422F-9342-D420F2D0B887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43626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4EF9-8FE5-4888-84DE-4B33256E871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9201-547A-475B-9CEE-103E92DF4C9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CA12-39D1-4FAE-AC3F-3DC013F3F1F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F4AD-E713-4945-B8B2-2FB886F0FC0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A9B5-E903-4C30-84E1-CF2136D808D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8912-6EB4-4E2D-AFA4-AB22850B0C2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899B-EDEF-46E6-9503-5D0EF850F6D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80BF-C57D-4EDD-BB6F-77A824B62EF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F944-F483-4AF5-ADA0-9DB31E20531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16DF-F005-4104-B311-7CCF5688F1C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7042-7A70-4D19-96A1-3035814EA259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39175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B5CB-873E-4030-90CE-2EECA400D14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BDCD-DE4F-44F7-9F31-677EC7F0396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4C7A-C280-44D1-BD0A-C5961AC8C00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3808-FE56-4B15-9BF4-8DCC6418EA6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EB9-CEFD-4F99-A2A1-3FCBF7CA3A3E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659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621F-30CD-4BCB-B061-ECDC8D4B9323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14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B2-22DE-4DBA-9D24-25ADFACEEBF4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9137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FBFE-9AE4-4F57-912F-244EC84EC713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5544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A878-F9F5-4B04-BE27-5DE14BA0CDD8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359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3D7F-D372-452B-884A-1221713F9380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39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A7FA-D00E-4CFC-B527-4D088C1B7C5A}" type="datetime1">
              <a:rPr lang="sr-Latn-RS" smtClean="0"/>
              <a:t>8.1.2015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049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6F69A-3F33-4B2D-B12F-9F92BB547DD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63D5B-EAA2-4A8F-9BDA-422EBE44453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8.1.2015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октобар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en-U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323850" y="2968496"/>
            <a:ext cx="864076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sr-Latn-R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ОЦЕНА ПРЕДЛОГА ЗАКОНА О ИЗМЕНАМА И ДОПУНАМА ЗАКОНА О БУЏЕТУ РЕПУБЛИКЕ СРБИЈЕ ЗА 2014. ГОДИНУ</a:t>
            </a:r>
            <a:endParaRPr lang="sr-Latn-RS" altLang="sr-Latn-R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25"/>
            <a:ext cx="8229600" cy="1008112"/>
          </a:xfrm>
        </p:spPr>
        <p:txBody>
          <a:bodyPr>
            <a:normAutofit/>
          </a:bodyPr>
          <a:lstStyle/>
          <a:p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Три групе расхода у ребалансу</a:t>
            </a: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53571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1. Нови и непланирани расходи, 20 млрд дин.</a:t>
            </a:r>
          </a:p>
          <a:p>
            <a:pPr marL="446088" indent="0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А. 	Субвенције које није требало да се ефектуирају – цена неефикасне и нереформисане државе</a:t>
            </a:r>
          </a:p>
          <a:p>
            <a:pPr marL="446088" indent="0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Б. 	Нови пројекти</a:t>
            </a:r>
          </a:p>
          <a:p>
            <a:pPr marL="0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2. Ванредни догађаји и трошкови, 9 млрд</a:t>
            </a:r>
          </a:p>
          <a:p>
            <a:pPr marL="446088" indent="0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„Виша сила“</a:t>
            </a:r>
          </a:p>
          <a:p>
            <a:pPr marL="0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3. Лоше планирање у (првом) буџету, 1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млрд</a:t>
            </a:r>
          </a:p>
          <a:p>
            <a:pPr marL="446088" lvl="1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Пропусти министарстава у претходној Влади</a:t>
            </a: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03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2372"/>
          </a:xfrm>
        </p:spPr>
        <p:txBody>
          <a:bodyPr>
            <a:normAutofit/>
          </a:bodyPr>
          <a:lstStyle/>
          <a:p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Повећање расхода у ребалансу</a:t>
            </a: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68863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Нови и непланирани расходи</a:t>
            </a:r>
          </a:p>
          <a:p>
            <a:pPr marL="0" indent="0">
              <a:buNone/>
            </a:pPr>
            <a:endParaRPr lang="sr-Cyrl-R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Субвенција Србијагасу, 9 млрд динара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Субвенција ГСП Београд, 2 млрд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Република не треба да финансира локална предузећа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Субвенције државним предузећима: Ресавица, РТС, Скијалишта Србије, 2,5 млрд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Доказ да се субвенције тешко смањују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Субвенције приватним предузећима 1,6 млрд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Подстицање инвестиција, следеће године и знатно више?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Новчане казне и накнаде штете, 5,5 млрд (укупно 10 млрд)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Казне „појеле“ солидарни порез – обесмишљава штедњу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Повезивање стажа запосленим у предузећима у реструктурирању, 0,8 млрд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Још једна последица предузећа у реструктурирању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„Београд на води“, 0,5 млрд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Колики ће бити укупан износ? Потребно пажљиво и штедљиво улазити у нове пројекте</a:t>
            </a: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277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>2. Непланирани догађаји и трошкови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Поплаве, 7 млрд динара</a:t>
            </a: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4,5 млрд покривено донацијама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Избори, 2 млрд динара</a:t>
            </a:r>
          </a:p>
          <a:p>
            <a:pPr marL="400050" lvl="1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sr-Cyrl-RS" sz="31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>Лоше планирање у (првом) буџету</a:t>
            </a:r>
          </a:p>
          <a:p>
            <a:pPr marL="892175" lvl="1" indent="-446088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Исплате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банкама за субвенционисане кредите, 8 млрд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динара</a:t>
            </a:r>
          </a:p>
          <a:p>
            <a:pPr marL="1292225" lvl="2" indent="-446088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Познато, али пропуштено да се буџетира</a:t>
            </a:r>
          </a:p>
          <a:p>
            <a:pPr marL="892175" lvl="1" indent="-446088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Исплата доцњи рециклерима, 1,6 млрд</a:t>
            </a:r>
          </a:p>
          <a:p>
            <a:pPr marL="1292225" lvl="2" indent="-446088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… и није исплаћено све</a:t>
            </a:r>
          </a:p>
          <a:p>
            <a:pPr marL="892175" lvl="1" indent="-446088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Трошкови за формирање обавезне резерве нафте, 1,5 млрд</a:t>
            </a:r>
          </a:p>
          <a:p>
            <a:pPr marL="892175" lvl="1" indent="-446088">
              <a:buFont typeface="+mj-lt"/>
              <a:buAutoNum type="arabicParenR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Заштита „енергетски заштићених купаца“, 1 млрд</a:t>
            </a:r>
          </a:p>
          <a:p>
            <a:pPr marL="1292225" lvl="2" indent="-446088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Упозоравали смо још пре годину и по</a:t>
            </a:r>
          </a:p>
          <a:p>
            <a:pPr marL="982663" lvl="1" indent="-536575">
              <a:buFont typeface="+mj-lt"/>
              <a:buAutoNum type="arabicParenR"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558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Буџетски приходи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Подбачај прихода у односу на план око 35 млрд динара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Подбачај ПДВ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преко 30 млрд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Подбачај акциза око 15 млрд динара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Порез на добит 8 млрд изнад плана</a:t>
            </a:r>
          </a:p>
          <a:p>
            <a:pPr marL="457200" lvl="1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Заблуде у јавности око подбачаја прихода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„повећање стопе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ПДВ-а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није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дало резултате“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„фискална консолидација је контрапродуктивна</a:t>
            </a:r>
            <a:r>
              <a:rPr lang="sr-Cyrl-RS" dirty="0" smtClean="0"/>
              <a:t>“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2891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Узроци подбачаја прихода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20 млрд мањи приходи услед измењеног макроекономског окружења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Инфлација 2,5% уместо очекиваних 5,5%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Пад БДП-а од 1% уместо раста од 1%</a:t>
            </a:r>
          </a:p>
          <a:p>
            <a:pPr marL="457200" lvl="1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Степен наплате ПДВ-а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непромењен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Пад потрошње 2%, инфлација 2%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Повећање стопе ПДВ-а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око 5% у 2013.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Повећање прихода од ПДВ-а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(такође) око 5%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ПДВ наплата тачно прати економске трендове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14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75618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Узроци подбачаја прихода - 2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rmAutofit fontScale="92500"/>
          </a:bodyPr>
          <a:lstStyle/>
          <a:p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Оптимистично буџетирање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одговорно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 16 млрд додатних прихода од сиве економије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Системске мере и пораст прихода су изостали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Упозоравали смо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Позитивни резултати у области акциза на нафту,   али велики пад акциза на дуван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Још увек чекамо на ефекте борбе против сиве економије</a:t>
            </a:r>
          </a:p>
          <a:p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Виши порез на добит је књиговодствене природе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Формално повећање добити предузећа услед реалне апресијације динара у 2013. години</a:t>
            </a:r>
          </a:p>
          <a:p>
            <a:pPr lvl="1"/>
            <a:endParaRPr lang="sr-Cyrl-R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15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801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1438" y="188466"/>
            <a:ext cx="8821737" cy="576238"/>
          </a:xfrm>
        </p:spPr>
        <p:txBody>
          <a:bodyPr/>
          <a:lstStyle/>
          <a:p>
            <a:pPr eaLnBrk="1" hangingPunct="1"/>
            <a:r>
              <a:rPr lang="sr-Cyrl-RS" altLang="sr-Latn-RS" sz="3600" dirty="0" smtClean="0">
                <a:latin typeface="Times New Roman" pitchFamily="18" charset="0"/>
                <a:cs typeface="Times New Roman" pitchFamily="18" charset="0"/>
              </a:rPr>
              <a:t>Ревизија БДП-а и фискални показатељи</a:t>
            </a:r>
            <a:endParaRPr lang="sr-Latn-CS" alt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68863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РЗС у октобру ревидирао навише ниво номиналног БДП-а у просеку за 7% у периоду 1997 - 2013</a:t>
            </a:r>
            <a:endParaRPr lang="sr-Cyrl-RS" sz="23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Услед преласка на нову методологију (</a:t>
            </a:r>
            <a:r>
              <a:rPr lang="sr-Latn-BA" sz="1900" dirty="0" smtClean="0">
                <a:latin typeface="Times New Roman" pitchFamily="18" charset="0"/>
                <a:cs typeface="Times New Roman" pitchFamily="18" charset="0"/>
              </a:rPr>
              <a:t>ESA2010)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за 1%, односно за 6% због бољег обухвата сиве економије али и укључивања илегалних активности</a:t>
            </a:r>
          </a:p>
          <a:p>
            <a:pPr marL="457200" lvl="1" indent="0" algn="just"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Промена БДП-а мења вредности најважнијих показатеља стања јавних финансија – учешћа јавног дуга у БДП-у и дефицита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Однос јавног дуга према БДП умањен: са 73% на око 68% БДП-а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Смањује се учешће дуга у БДП-У али се задржава његов растући тренд: пораст дуга за око 2 млрд евра у 2014.</a:t>
            </a:r>
          </a:p>
          <a:p>
            <a:pPr marL="457200" lvl="1" indent="0" algn="just"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Дефицит ће у 2014 уместо очекиваних 8,5% БДП-а бити око 7,6% БДП-а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Смањење због ревизије БДП-а али и ребаланса буџета</a:t>
            </a:r>
          </a:p>
          <a:p>
            <a:pPr marL="457200" lvl="1" indent="0" algn="just"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16458"/>
            <a:ext cx="8821737" cy="576238"/>
          </a:xfrm>
        </p:spPr>
        <p:txBody>
          <a:bodyPr/>
          <a:lstStyle/>
          <a:p>
            <a:pPr eaLnBrk="1" hangingPunct="1"/>
            <a:r>
              <a:rPr lang="sr-Cyrl-RS" altLang="sr-Latn-RS" sz="3600" dirty="0" smtClean="0">
                <a:latin typeface="Times New Roman" pitchFamily="18" charset="0"/>
                <a:cs typeface="Times New Roman" pitchFamily="18" charset="0"/>
              </a:rPr>
              <a:t>Основне оцене</a:t>
            </a:r>
            <a:endParaRPr lang="sr-Latn-CS" alt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Огроман фискални дефицит од око 300 млрд динара</a:t>
            </a:r>
            <a:endParaRPr lang="sr-Cyrl-R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ребалансу приказано свега 225 млрд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Расходи буџета само на први поглед под контролом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Остварене „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уштеде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“ – држава била неефикасна у извршењу јавних инвестиција и решавању проблема предузећа у реструктурирању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Снажно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умањење прихода у односу на план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Објективно –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инфлација, привредни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раст и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формална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запосленост били мањи од очекиваних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Али нема планираних прихода од сузбијања сиве економије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Умањење пензија и плата било неизбежно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Фонд плата умањен за око 10%, а фонд пензија за 5% (и поред релативно оштрог умањења изнадпросечних пензија)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Уштеде 400 млн евра, у наредне три године потребно скоро 2 млрд – биће велики изазов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743" y="116458"/>
            <a:ext cx="8965753" cy="576238"/>
          </a:xfrm>
        </p:spPr>
        <p:txBody>
          <a:bodyPr/>
          <a:lstStyle/>
          <a:p>
            <a:pPr eaLnBrk="1" hangingPunct="1"/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Дефицит Републике већи од приказаног 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Стварни дефицит за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око 80 млрд динара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већи од ребалансом приказаних 225 млрд динара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Нису укључени расходи „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испод црте“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 јавна и велика државна предузећа и банке– око 60 млрд динара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Пројектни зајмови (</a:t>
            </a:r>
            <a:r>
              <a:rPr lang="sr-Cyrl-RS" sz="2000" dirty="0" err="1" smtClean="0">
                <a:latin typeface="Times New Roman" pitchFamily="18" charset="0"/>
                <a:cs typeface="Times New Roman" pitchFamily="18" charset="0"/>
              </a:rPr>
              <a:t>азербејџански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кинески кредити) око 20 млрд динара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Неопходно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све расходе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Републике транспарентно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укључити у буџет и дефицит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Колико се даје сваком појединачном предузећу, по којој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основи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Буџет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треба реално да приказује стварно (лоше)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стање јавних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финансија и колико коштају државна и јавна предузећа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Скупштина може да расправља и о тим расходима буџета (сада није случај)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Фискални савет припрема детаљније препоруке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eaLnBrk="1" hangingPunct="1"/>
            <a:r>
              <a:rPr lang="sr-Cyrl-RS" altLang="sr-Latn-RS" sz="3400" dirty="0" smtClean="0">
                <a:latin typeface="Times New Roman" pitchFamily="18" charset="0"/>
                <a:cs typeface="Times New Roman" pitchFamily="18" charset="0"/>
              </a:rPr>
              <a:t>Државна предузећа – огроман и растући буџетски трошак</a:t>
            </a:r>
            <a:endParaRPr lang="sr-Latn-CS" altLang="sr-Latn-R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2859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Највећа издвајања из буџета Републике за Србијагас – у 2014.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око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230 млн евра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иректна субвенција државе, 75 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млн евра 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Отплата гарантованих кредита који доспевају на наплату, 150 млн евра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А уз све то одобрена гаранција за ново задуживање (160 млн евра), будући трошак државе 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Држава „испод црте“ издваја новац за враћање дугова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Галенике, Железаре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Смедерево, бившег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ЈАТ-а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Буџетски расход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је и 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докапитализација Дунав осигурања, Поштанске штедионице (такође индиректна субвенција државе) 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Неуспешно пословање ЕПС-а тренутно највећи ризик по јавне финансије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Превише велики да би га држава могла спасити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Потребно систематско и одлучно решавање проблема јавних и државних предузећа – без тога све друге жртве узалудне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743" y="188466"/>
            <a:ext cx="8965753" cy="864270"/>
          </a:xfrm>
        </p:spPr>
        <p:txBody>
          <a:bodyPr/>
          <a:lstStyle/>
          <a:p>
            <a:pPr eaLnBrk="1" hangingPunct="1"/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Смањење плата и пензија – заокрет у вођењу фискалне политике?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Било неминовно – без смањења пензија и плата није могуће избећи кризу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Убедљиво највећи расходи државе, њихова корекција неопходна за умањење дефицита у 2015. години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Структурни проблем – привреда не може да их финансира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Требало је урадити још пре годину дана (вероватно и раније), али је избегавано/одлагано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Уместо тога на крају 2013. године:</a:t>
            </a:r>
          </a:p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Уведен лош солидарни порез – уско постављен, велика прогресивност, а мале уштеде (предлог Фискалног савета био другачији)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Пензије искључене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Умањење плата од 10% било најављено и у експозеу премијера крајем априла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743" y="44624"/>
            <a:ext cx="8965753" cy="720080"/>
          </a:xfrm>
        </p:spPr>
        <p:txBody>
          <a:bodyPr/>
          <a:lstStyle/>
          <a:p>
            <a:pPr eaLnBrk="1" hangingPunct="1"/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Модел за умањење плата добар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544616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Плате ће се линеарно умањити за 10% (уз изузеће мањег броја зарада мањих од 25.000 динара)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Линеарно умањење најефикаснији и најправеднији начин за смањење зарада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Остварују се осетне фискалне уштеде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Укида се солидарни порез и не уноси нова дисторзија у систем зарада (однос плата хирурга и дактилографа остаје непромењен)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Позитивно је што умањење зарада укључује и јавна предузећа и друге делове јавног сектора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По правилу имају веће плате и привилегије у односу на приватни сектор и на остатак јавног сектора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Ово је међутим тек први корак за увођење одрживог система плата у јавном сектору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Рационализација броја запослених, реформа платних разреда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16632"/>
            <a:ext cx="8928993" cy="936104"/>
          </a:xfrm>
        </p:spPr>
        <p:txBody>
          <a:bodyPr/>
          <a:lstStyle/>
          <a:p>
            <a:pPr eaLnBrk="1" hangingPunct="1"/>
            <a:r>
              <a:rPr lang="sr-Cyrl-RS" altLang="sr-Latn-RS" sz="3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altLang="sr-Latn-RS" sz="3400" dirty="0" smtClean="0">
                <a:latin typeface="Times New Roman" pitchFamily="18" charset="0"/>
                <a:cs typeface="Times New Roman" pitchFamily="18" charset="0"/>
              </a:rPr>
              <a:t>мањење пензија потребно, али модел умањења и величина уштеда упитни</a:t>
            </a:r>
            <a:endParaRPr lang="sr-Latn-CS" altLang="sr-Latn-R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040560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Влада се определила за прогресивно умањење пензија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знос пензије преко 25.000 умањен за 22%, а преко 40.000 за 25% (оштра прогресија)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Потпуно искључено преко 60% пензионера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Овакав начин умањења пензија има велику цену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Фонд пензија и поред оштре прогресивности умањен за свега 5%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недовољно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ли је онда било боље и праведније умањити свима пензије за 5%?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Издвајање за пензије су након смањења и даље изнад одрживог нивоа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Летос усвојена добра пензијска реформа – у дугом року помаже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Али демографски трендови су неповољни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28993" cy="936104"/>
          </a:xfrm>
        </p:spPr>
        <p:txBody>
          <a:bodyPr/>
          <a:lstStyle/>
          <a:p>
            <a:pPr eaLnBrk="1" hangingPunct="1"/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Годишње уштеде од умањења плата и пензија </a:t>
            </a:r>
            <a:b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око 400 млн евра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464496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Приближно половина уштеда од плата, а половина од пензија 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Умањење плата директних буџетских корисника (25 млрд динара), јавних предузећа и других државних ентитета (10 млрд динара), укидање солидарног пореза (-10 млрд динара)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Прогресивно умањење пензија (25 млрд динара)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Заправо много већи терет на платама, јер су државна издвајања за пензије знатно већа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наредне три године потребно уштедети скоро 2 млрд евра, а од далеко највећих јавних расхода уштедели 400 млн евра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Биће огроман изазов за Владу у наредним годинама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46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Расходи у ребалансу</a:t>
            </a: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Расходи су у ребалансу већи за око 9 млрд динара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Непланирани расходи, с једне стране, и мањи расходи и уштеде, с друге стране</a:t>
            </a:r>
          </a:p>
          <a:p>
            <a:pPr marL="457200" lvl="1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Мањи расходи у ребалансу: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приватизација није завршена, па отпремнине нису плаћене (15 млрд динара)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трошак у следећој години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зараде контролисане, сада смањене, а биле су и лоше планиране (8 млрд; од тога 2 млрд од смањења)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јавне инвестиције су ниске и лоше се извршавају (4 млрд) - лоше по привредни раст</a:t>
            </a:r>
          </a:p>
          <a:p>
            <a:pPr marL="457200" lvl="1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Ми процењујемо да расходи могу бити чак мањи него у (оригиналном) буџету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првенствено услед ниског извршења инвестиција</a:t>
            </a:r>
          </a:p>
          <a:p>
            <a:pPr lvl="1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35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1461</Words>
  <Application>Microsoft Office PowerPoint</Application>
  <PresentationFormat>On-screen Show (4:3)</PresentationFormat>
  <Paragraphs>184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PowerPoint Presentation</vt:lpstr>
      <vt:lpstr>Основне оцене</vt:lpstr>
      <vt:lpstr>Дефицит Републике већи од приказаног </vt:lpstr>
      <vt:lpstr>Државна предузећа – огроман и растући буџетски трошак</vt:lpstr>
      <vt:lpstr>Смањење плата и пензија – заокрет у вођењу фискалне политике?</vt:lpstr>
      <vt:lpstr>Модел за умањење плата добар</vt:lpstr>
      <vt:lpstr>Смањење пензија потребно, али модел умањења и величина уштеда упитни</vt:lpstr>
      <vt:lpstr>Годишње уштеде од умањења плата и пензија  око 400 млн евра</vt:lpstr>
      <vt:lpstr>Расходи у ребалансу</vt:lpstr>
      <vt:lpstr>Три групе расхода у ребалансу</vt:lpstr>
      <vt:lpstr>Повећање расхода у ребалансу</vt:lpstr>
      <vt:lpstr>PowerPoint Presentation</vt:lpstr>
      <vt:lpstr>Буџетски приходи</vt:lpstr>
      <vt:lpstr>Узроци подбачаја прихода</vt:lpstr>
      <vt:lpstr>Узроци подбачаја прихода - 2</vt:lpstr>
      <vt:lpstr>Ревизија БДП-а и фискални показатељи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 </cp:lastModifiedBy>
  <cp:revision>46</cp:revision>
  <cp:lastPrinted>2014-10-27T08:14:39Z</cp:lastPrinted>
  <dcterms:created xsi:type="dcterms:W3CDTF">2014-10-24T08:04:53Z</dcterms:created>
  <dcterms:modified xsi:type="dcterms:W3CDTF">2015-01-08T14:10:56Z</dcterms:modified>
</cp:coreProperties>
</file>